
<file path=[Content_Types].xml><?xml version="1.0" encoding="utf-8"?>
<Types xmlns="http://schemas.openxmlformats.org/package/2006/content-types">
  <Default Extension="jpeg" ContentType="image/jpe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3" r:id="rId3"/>
  </p:sldMasterIdLst>
  <p:notesMasterIdLst>
    <p:notesMasterId r:id="rId5"/>
  </p:notesMasterIdLst>
  <p:handoutMasterIdLst>
    <p:handoutMasterId r:id="rId23"/>
  </p:handoutMasterIdLst>
  <p:sldIdLst>
    <p:sldId id="477" r:id="rId4"/>
    <p:sldId id="429" r:id="rId6"/>
    <p:sldId id="455" r:id="rId7"/>
    <p:sldId id="440" r:id="rId8"/>
    <p:sldId id="501" r:id="rId9"/>
    <p:sldId id="445" r:id="rId10"/>
    <p:sldId id="441" r:id="rId11"/>
    <p:sldId id="446" r:id="rId12"/>
    <p:sldId id="505" r:id="rId13"/>
    <p:sldId id="506" r:id="rId14"/>
    <p:sldId id="507" r:id="rId15"/>
    <p:sldId id="509" r:id="rId16"/>
    <p:sldId id="452" r:id="rId17"/>
    <p:sldId id="457" r:id="rId18"/>
    <p:sldId id="442" r:id="rId19"/>
    <p:sldId id="508" r:id="rId20"/>
    <p:sldId id="459" r:id="rId21"/>
    <p:sldId id="443" r:id="rId22"/>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F0000"/>
    <a:srgbClr val="FFFFFF"/>
    <a:srgbClr val="463794"/>
    <a:srgbClr val="2108DB"/>
    <a:srgbClr val="361CF6"/>
    <a:srgbClr val="16057E"/>
    <a:srgbClr val="3366FF"/>
    <a:srgbClr val="7EC1D2"/>
    <a:srgbClr val="CFE9F5"/>
    <a:srgbClr val="E544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4"/>
  </p:normalViewPr>
  <p:slideViewPr>
    <p:cSldViewPr showGuides="1">
      <p:cViewPr>
        <p:scale>
          <a:sx n="75" d="100"/>
          <a:sy n="75" d="100"/>
        </p:scale>
        <p:origin x="-1914" y="-804"/>
      </p:cViewPr>
      <p:guideLst>
        <p:guide orient="horz" pos="2295"/>
        <p:guide pos="3791"/>
        <p:guide pos="347"/>
        <p:guide pos="7239"/>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4" d="100"/>
          <a:sy n="64" d="100"/>
        </p:scale>
        <p:origin x="1776"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7E0EB4-4EE8-425A-927B-D1723B6EF35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FCEE49-1B9D-4374-8237-60018BA3B80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7EB23-35C6-41E8-B29D-A98958083CD5}"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6335-E25B-4A8C-8949-68CCF92720D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193" name="幻灯片图像占位符 1"/>
          <p:cNvSpPr>
            <a:spLocks noGrp="1" noRot="1" noChangeAspect="1" noTextEdit="1"/>
          </p:cNvSpPr>
          <p:nvPr>
            <p:ph type="sldImg"/>
          </p:nvPr>
        </p:nvSpPr>
        <p:spPr>
          <a:ln>
            <a:solidFill>
              <a:srgbClr val="000000"/>
            </a:solidFill>
            <a:miter/>
          </a:ln>
        </p:spPr>
      </p:sp>
      <p:sp>
        <p:nvSpPr>
          <p:cNvPr id="8194" name="备注占位符 2"/>
          <p:cNvSpPr>
            <a:spLocks noGrp="1"/>
          </p:cNvSpPr>
          <p:nvPr>
            <p:ph type="body"/>
          </p:nvPr>
        </p:nvSpPr>
        <p:spPr>
          <a:noFill/>
          <a:ln>
            <a:noFill/>
          </a:ln>
        </p:spPr>
        <p:txBody>
          <a:bodyPr wrap="square" lIns="91440" tIns="45720" rIns="91440" bIns="45720" anchor="t" anchorCtr="0"/>
          <a:p>
            <a:pPr lvl="0">
              <a:spcBef>
                <a:spcPct val="0"/>
              </a:spcBef>
            </a:pPr>
            <a:endParaRPr lang="zh-CN" altLang="en-US" dirty="0"/>
          </a:p>
        </p:txBody>
      </p:sp>
      <p:sp>
        <p:nvSpPr>
          <p:cNvPr id="81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nchorCtr="0"/>
          <a:p>
            <a:pPr lvl="0" algn="r"/>
            <a:fld id="{9A0DB2DC-4C9A-4742-B13C-FB6460FD3503}" type="slidenum">
              <a:rPr lang="zh-CN" altLang="en-US" sz="1200" dirty="0">
                <a:latin typeface="等线" panose="02010600030101010101" charset="-122"/>
                <a:ea typeface="等线" panose="02010600030101010101" charset="-122"/>
              </a:rPr>
            </a:fld>
            <a:endParaRPr lang="zh-CN" altLang="en-US" sz="1200" dirty="0">
              <a:latin typeface="等线" panose="02010600030101010101" charset="-122"/>
              <a:ea typeface="等线" panose="02010600030101010101"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2CD42C21-95F0-4678-B0C8-B3E5E25C3067}"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0F70806E-B441-48E7-B2ED-1370D8E80CDB}"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CN" altLang="en-US" noProof="0"/>
              <a:t>单击图标添加图片</a:t>
            </a:r>
            <a:endParaRPr lang="en-US" noProof="0"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7DF7ECD7-8B6F-47AC-A3CA-985EF0425721}"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3F44EF74-4F26-406E-926C-EAE2FFF81B4F}"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391AEB3F-1576-48C9-BA06-851F232FF8B3}"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sz="quarter" idx="1" hasCustomPrompt="1"/>
          </p:nvPr>
        </p:nvSpPr>
        <p:spPr>
          <a:xfrm>
            <a:off x="609600" y="1600200"/>
            <a:ext cx="5384800" cy="21859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hasCustomPrompt="1"/>
          </p:nvPr>
        </p:nvSpPr>
        <p:spPr>
          <a:xfrm>
            <a:off x="6197600" y="1600200"/>
            <a:ext cx="5384800" cy="21859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hasCustomPrompt="1"/>
          </p:nvPr>
        </p:nvSpPr>
        <p:spPr>
          <a:xfrm>
            <a:off x="609600" y="3938589"/>
            <a:ext cx="5384800" cy="218757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hasCustomPrompt="1"/>
          </p:nvPr>
        </p:nvSpPr>
        <p:spPr>
          <a:xfrm>
            <a:off x="6197600" y="3938589"/>
            <a:ext cx="5384800" cy="218757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245225"/>
            <a:ext cx="2844800" cy="476250"/>
          </a:xfrm>
        </p:spPr>
        <p:txBody>
          <a:bodyPr/>
          <a:lstStyle>
            <a:lvl1pPr>
              <a:defRPr/>
            </a:lvl1pPr>
          </a:lstStyle>
          <a:p>
            <a:pPr>
              <a:defRPr/>
            </a:pPr>
            <a:endParaRPr lang="en-US" altLang="zh-CN"/>
          </a:p>
        </p:txBody>
      </p:sp>
      <p:sp>
        <p:nvSpPr>
          <p:cNvPr id="8" name="页脚占位符 7"/>
          <p:cNvSpPr>
            <a:spLocks noGrp="1"/>
          </p:cNvSpPr>
          <p:nvPr>
            <p:ph type="ftr" sz="quarter" idx="11"/>
          </p:nvPr>
        </p:nvSpPr>
        <p:spPr>
          <a:xfrm>
            <a:off x="4165600" y="6245225"/>
            <a:ext cx="3860800" cy="476250"/>
          </a:xfrm>
        </p:spPr>
        <p:txBody>
          <a:bodyPr/>
          <a:lstStyle>
            <a:lvl1pPr>
              <a:defRPr/>
            </a:lvl1pPr>
          </a:lstStyle>
          <a:p>
            <a:pPr>
              <a:defRPr/>
            </a:pPr>
            <a:endParaRPr lang="en-US" altLang="zh-CN"/>
          </a:p>
        </p:txBody>
      </p:sp>
      <p:sp>
        <p:nvSpPr>
          <p:cNvPr id="9" name="灯片编号占位符 8"/>
          <p:cNvSpPr>
            <a:spLocks noGrp="1"/>
          </p:cNvSpPr>
          <p:nvPr>
            <p:ph type="sldNum" sz="quarter" idx="12"/>
          </p:nvPr>
        </p:nvSpPr>
        <p:spPr>
          <a:xfrm>
            <a:off x="8737600" y="6245225"/>
            <a:ext cx="2844800" cy="476250"/>
          </a:xfrm>
        </p:spPr>
        <p:txBody>
          <a:bodyPr/>
          <a:lstStyle>
            <a:lvl1pPr>
              <a:defRPr/>
            </a:lvl1pPr>
          </a:lstStyle>
          <a:p>
            <a:pPr>
              <a:defRPr/>
            </a:pPr>
            <a:fld id="{55E28C3A-30BC-4B3D-8D76-739237170BD5}"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eaLnBrk="1" fontAlgn="auto" hangingPunct="1">
              <a:spcBef>
                <a:spcPts val="0"/>
              </a:spcBef>
              <a:spcAft>
                <a:spcPts val="0"/>
              </a:spcAft>
            </a:pPr>
            <a:fld id="{2E3AAC11-D570-4EA9-AFC0-30FB72BA45EB}" type="datetimeFigureOut">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1" fontAlgn="auto" hangingPunct="1">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1" fontAlgn="auto" hangingPunct="1">
              <a:spcBef>
                <a:spcPts val="0"/>
              </a:spcBef>
              <a:spcAft>
                <a:spcPts val="0"/>
              </a:spcAft>
            </a:pPr>
            <a:fld id="{55ECCFAA-F4FB-487C-9F1E-C8836D0C3DC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eaLnBrk="1" fontAlgn="auto" hangingPunct="1">
              <a:spcBef>
                <a:spcPts val="0"/>
              </a:spcBef>
              <a:spcAft>
                <a:spcPts val="0"/>
              </a:spcAft>
            </a:pPr>
            <a:fld id="{2E3AAC11-D570-4EA9-AFC0-30FB72BA45EB}" type="datetimeFigureOut">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eaLnBrk="1" fontAlgn="auto" hangingPunct="1">
              <a:spcBef>
                <a:spcPts val="0"/>
              </a:spcBef>
              <a:spcAft>
                <a:spcPts val="0"/>
              </a:spcAft>
            </a:pPr>
            <a:endParaRPr lang="zh-CN" altLang="en-US">
              <a:solidFill>
                <a:prstClr val="black"/>
              </a:solidFill>
              <a:latin typeface="Calibri" panose="020F0502020204030204"/>
              <a:ea typeface="宋体" panose="02010600030101010101" pitchFamily="2" charset="-122"/>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eaLnBrk="1" fontAlgn="auto" hangingPunct="1">
              <a:spcBef>
                <a:spcPts val="0"/>
              </a:spcBef>
              <a:spcAft>
                <a:spcPts val="0"/>
              </a:spcAft>
            </a:pPr>
            <a:fld id="{55ECCFAA-F4FB-487C-9F1E-C8836D0C3DC9}" type="slidenum">
              <a:rPr lang="zh-CN" altLang="en-US" smtClean="0">
                <a:solidFill>
                  <a:prstClr val="black"/>
                </a:solidFill>
                <a:latin typeface="Calibri" panose="020F0502020204030204"/>
                <a:ea typeface="宋体" panose="02010600030101010101" pitchFamily="2" charset="-122"/>
              </a:rPr>
            </a:fld>
            <a:endParaRPr lang="zh-CN" altLang="en-US">
              <a:solidFill>
                <a:prstClr val="black"/>
              </a:solidFill>
              <a:latin typeface="Calibri" panose="020F0502020204030204"/>
              <a:ea typeface="宋体" panose="02010600030101010101" pitchFamily="2" charset="-122"/>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431F98F1-B8A3-4DC7-ABF5-09585617FC0E}"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431F98F1-B8A3-4DC7-ABF5-09585617FC0E}"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26F1368-4519-4763-AB8A-AED68FBB9DB7}"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DA7354DC-F594-4A7E-8E7D-46632B866D61}"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15C9CF24-710C-49C3-A42E-98AB79EE72EC}"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Content Placeholder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Content Placeholder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15C9CF24-710C-49C3-A42E-98AB79EE72EC}" type="slidenum">
              <a:rPr lang="zh-CN" altLang="en-US"/>
            </a:fld>
            <a:endParaRPr lang="en-US" altLang="zh-CN"/>
          </a:p>
        </p:txBody>
      </p:sp>
      <p:sp>
        <p:nvSpPr>
          <p:cNvPr id="11" name="TextBox 10"/>
          <p:cNvSpPr txBox="1"/>
          <p:nvPr userDrawn="1"/>
        </p:nvSpPr>
        <p:spPr>
          <a:xfrm>
            <a:off x="1897709" y="6738439"/>
            <a:ext cx="1800200" cy="118430"/>
          </a:xfrm>
          <a:prstGeom prst="rect">
            <a:avLst/>
          </a:prstGeom>
          <a:noFill/>
        </p:spPr>
        <p:txBody>
          <a:bodyPr wrap="square" rtlCol="0">
            <a:spAutoFit/>
          </a:bodyPr>
          <a:lstStyle/>
          <a:p>
            <a:pPr eaLnBrk="1" fontAlgn="auto" hangingPunct="1">
              <a:lnSpc>
                <a:spcPct val="200000"/>
              </a:lnSpc>
              <a:spcBef>
                <a:spcPts val="0"/>
              </a:spcBef>
              <a:spcAft>
                <a:spcPts val="0"/>
              </a:spcAft>
            </a:pPr>
            <a:r>
              <a:rPr lang="en-US" altLang="zh-CN" sz="100" dirty="0" smtClean="0">
                <a:solidFill>
                  <a:prstClr val="black"/>
                </a:solidFill>
                <a:latin typeface="微软雅黑" panose="020B0503020204020204" pitchFamily="34" charset="-122"/>
                <a:ea typeface="微软雅黑" panose="020B0503020204020204" pitchFamily="34" charset="-122"/>
                <a:hlinkClick r:id="rId2"/>
              </a:rPr>
              <a:t>PPT</a:t>
            </a:r>
            <a:r>
              <a:rPr lang="zh-CN" altLang="en-US" sz="100" dirty="0" smtClean="0">
                <a:solidFill>
                  <a:prstClr val="black"/>
                </a:solidFill>
                <a:latin typeface="微软雅黑" panose="020B0503020204020204" pitchFamily="34" charset="-122"/>
                <a:ea typeface="微软雅黑" panose="020B0503020204020204" pitchFamily="34" charset="-122"/>
                <a:hlinkClick r:id="rId2"/>
              </a:rPr>
              <a:t>模板</a:t>
            </a:r>
            <a:r>
              <a:rPr lang="zh-CN" altLang="en-US" sz="100" dirty="0" smtClean="0">
                <a:solidFill>
                  <a:prstClr val="black"/>
                </a:solidFill>
                <a:latin typeface="微软雅黑" panose="020B0503020204020204" pitchFamily="34" charset="-122"/>
                <a:ea typeface="微软雅黑" panose="020B0503020204020204" pitchFamily="34" charset="-122"/>
              </a:rPr>
              <a:t> </a:t>
            </a:r>
            <a:r>
              <a:rPr lang="en-US" altLang="zh-CN" sz="100" dirty="0">
                <a:solidFill>
                  <a:prstClr val="black"/>
                </a:solidFill>
                <a:latin typeface="微软雅黑" panose="020B0503020204020204" pitchFamily="34" charset="-122"/>
                <a:ea typeface="微软雅黑" panose="020B0503020204020204" pitchFamily="34" charset="-122"/>
              </a:rPr>
              <a:t>http://www.1ppt.com/moban/</a:t>
            </a:r>
            <a:r>
              <a:rPr lang="zh-CN" altLang="en-US" sz="100" dirty="0" smtClean="0">
                <a:solidFill>
                  <a:prstClr val="black"/>
                </a:solidFill>
                <a:latin typeface="微软雅黑" panose="020B0503020204020204" pitchFamily="34" charset="-122"/>
                <a:ea typeface="微软雅黑" panose="020B0503020204020204" pitchFamily="34" charset="-122"/>
              </a:rPr>
              <a:t> </a:t>
            </a:r>
            <a:endParaRPr lang="en-US" altLang="zh-CN" sz="100" dirty="0" smtClean="0">
              <a:solidFill>
                <a:prstClr val="black"/>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04AD9809-0C5B-41CC-A20E-2B696E67A99F}"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7566C9FC-B410-415D-A57D-4546EBB378A9}" type="slidenum">
              <a:rPr lang="zh-CN" altLang="en-US"/>
            </a:fld>
            <a:endParaRPr lang="en-US" altLang="zh-CN"/>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ltLang="zh-C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hangingPunct="1">
              <a:defRPr sz="1200">
                <a:solidFill>
                  <a:schemeClr val="tx1">
                    <a:tint val="75000"/>
                  </a:schemeClr>
                </a:solidFill>
              </a:defRPr>
            </a:lvl1pPr>
          </a:lstStyle>
          <a:p>
            <a:pPr>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hangingPunct="1">
              <a:defRPr sz="1200" smtClean="0">
                <a:solidFill>
                  <a:schemeClr val="tx1">
                    <a:tint val="75000"/>
                  </a:schemeClr>
                </a:solidFill>
              </a:defRPr>
            </a:lvl1pPr>
          </a:lstStyle>
          <a:p>
            <a:pPr>
              <a:defRPr/>
            </a:pPr>
            <a:fld id="{6B8CB36E-C20E-4F0D-B955-B80E1A36AA90}" type="slidenum">
              <a:rPr lang="zh-CN" altLang="en-US"/>
            </a:fld>
            <a:endParaRPr lang="en-US" altLang="zh-C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2pPr>
      <a:lvl3pPr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3pPr>
      <a:lvl4pPr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4pPr>
      <a:lvl5pPr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等线 Light" panose="02010600030101010101" pitchFamily="2"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9.xml"/><Relationship Id="rId4" Type="http://schemas.openxmlformats.org/officeDocument/2006/relationships/image" Target="../media/image21.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9.xml"/><Relationship Id="rId5" Type="http://schemas.openxmlformats.org/officeDocument/2006/relationships/image" Target="../media/image6.jpeg"/><Relationship Id="rId4" Type="http://schemas.microsoft.com/office/2007/relationships/hdphoto" Target="../media/image5.wdp"/><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9.xml"/><Relationship Id="rId4" Type="http://schemas.openxmlformats.org/officeDocument/2006/relationships/image" Target="../media/image22.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9.xml"/><Relationship Id="rId4" Type="http://schemas.openxmlformats.org/officeDocument/2006/relationships/image" Target="../media/image23.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9.xml"/><Relationship Id="rId5" Type="http://schemas.openxmlformats.org/officeDocument/2006/relationships/image" Target="../media/image24.jpeg"/><Relationship Id="rId4" Type="http://schemas.microsoft.com/office/2007/relationships/hdphoto" Target="../media/image5.wdp"/><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9.xml"/><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9.xml"/><Relationship Id="rId4" Type="http://schemas.openxmlformats.org/officeDocument/2006/relationships/image" Target="../media/image16.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9.xml"/><Relationship Id="rId5" Type="http://schemas.openxmlformats.org/officeDocument/2006/relationships/image" Target="../media/image8.jpeg"/><Relationship Id="rId4" Type="http://schemas.microsoft.com/office/2007/relationships/hdphoto" Target="../media/image5.wdp"/><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9.xml"/><Relationship Id="rId6" Type="http://schemas.openxmlformats.org/officeDocument/2006/relationships/image" Target="../media/image9.png"/><Relationship Id="rId5" Type="http://schemas.microsoft.com/office/2007/relationships/media" Target="../media/media1.mp4"/><Relationship Id="rId4" Type="http://schemas.openxmlformats.org/officeDocument/2006/relationships/video" Target="../media/media1.mp4"/><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9.xml"/><Relationship Id="rId5" Type="http://schemas.openxmlformats.org/officeDocument/2006/relationships/image" Target="../media/image10.png"/><Relationship Id="rId4" Type="http://schemas.microsoft.com/office/2007/relationships/hdphoto" Target="../media/image5.wdp"/><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image" Target="../media/image11.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9.xml"/><Relationship Id="rId7" Type="http://schemas.openxmlformats.org/officeDocument/2006/relationships/image" Target="../media/image15.jpeg"/><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9.xml"/><Relationship Id="rId5" Type="http://schemas.openxmlformats.org/officeDocument/2006/relationships/image" Target="../media/image16.jpeg"/><Relationship Id="rId4" Type="http://schemas.microsoft.com/office/2007/relationships/hdphoto" Target="../media/image5.wdp"/><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9.xml"/><Relationship Id="rId5" Type="http://schemas.openxmlformats.org/officeDocument/2006/relationships/image" Target="../media/image8.jpeg"/><Relationship Id="rId4" Type="http://schemas.openxmlformats.org/officeDocument/2006/relationships/image" Target="../media/image18.jpeg"/><Relationship Id="rId3" Type="http://schemas.microsoft.com/office/2007/relationships/hdphoto" Target="../media/image5.wdp"/><Relationship Id="rId2" Type="http://schemas.openxmlformats.org/officeDocument/2006/relationships/image" Target="../media/image4.jpe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全家人包饺子"/>
          <p:cNvPicPr>
            <a:picLocks noChangeAspect="1"/>
          </p:cNvPicPr>
          <p:nvPr/>
        </p:nvPicPr>
        <p:blipFill>
          <a:blip r:embed="rId4"/>
          <a:stretch>
            <a:fillRect/>
          </a:stretch>
        </p:blipFill>
        <p:spPr>
          <a:xfrm>
            <a:off x="46990" y="2420620"/>
            <a:ext cx="4674870" cy="3696970"/>
          </a:xfrm>
          <a:prstGeom prst="ellipse">
            <a:avLst/>
          </a:prstGeom>
        </p:spPr>
      </p:pic>
      <p:pic>
        <p:nvPicPr>
          <p:cNvPr id="30" name="图片 29"/>
          <p:cNvPicPr>
            <a:picLocks noChangeAspect="1"/>
          </p:cNvPicPr>
          <p:nvPr/>
        </p:nvPicPr>
        <p:blipFill>
          <a:blip r:embed="rId5"/>
          <a:stretch>
            <a:fillRect/>
          </a:stretch>
        </p:blipFill>
        <p:spPr>
          <a:xfrm>
            <a:off x="5170170" y="4260215"/>
            <a:ext cx="2384425" cy="2243138"/>
          </a:xfrm>
          <a:prstGeom prst="roundRect">
            <a:avLst/>
          </a:prstGeom>
          <a:noFill/>
          <a:ln w="9525">
            <a:noFill/>
          </a:ln>
        </p:spPr>
      </p:pic>
      <p:sp>
        <p:nvSpPr>
          <p:cNvPr id="4" name="文本框 3"/>
          <p:cNvSpPr txBox="1"/>
          <p:nvPr/>
        </p:nvSpPr>
        <p:spPr>
          <a:xfrm>
            <a:off x="655320" y="271145"/>
            <a:ext cx="11118850" cy="5846445"/>
          </a:xfrm>
          <a:prstGeom prst="rect">
            <a:avLst/>
          </a:prstGeom>
          <a:noFill/>
        </p:spPr>
        <p:txBody>
          <a:bodyPr wrap="square" rtlCol="0">
            <a:spAutoFit/>
          </a:bodyPr>
          <a:p>
            <a:pPr latinLnBrk="0">
              <a:lnSpc>
                <a:spcPct val="150000"/>
              </a:lnSpc>
            </a:pPr>
            <a:r>
              <a:rPr lang="en-US" altLang="zh-CN" sz="8800">
                <a:solidFill>
                  <a:schemeClr val="accent1"/>
                </a:solidFill>
                <a:effectLst>
                  <a:outerShdw blurRad="38100" dist="25400" dir="5400000" algn="ctr" rotWithShape="0">
                    <a:srgbClr val="6E747A">
                      <a:alpha val="43000"/>
                    </a:srgbClr>
                  </a:outerShdw>
                </a:effectLst>
              </a:rPr>
              <a:t>   </a:t>
            </a:r>
            <a:r>
              <a:rPr lang="en-US" altLang="zh-CN" sz="6000">
                <a:sym typeface="+mn-ea"/>
              </a:rPr>
              <a:t>Chinese Traditional   Food</a:t>
            </a:r>
            <a:r>
              <a:rPr lang="en-US" altLang="zh-CN" sz="6600">
                <a:sym typeface="+mn-ea"/>
              </a:rPr>
              <a:t> </a:t>
            </a:r>
            <a:r>
              <a:rPr lang="en-US" altLang="zh-CN" sz="8800">
                <a:solidFill>
                  <a:srgbClr val="2108DB"/>
                </a:solidFill>
                <a:effectLst>
                  <a:reflection blurRad="6350" stA="53000" endA="300" endPos="35500" dir="5400000" sy="-90000" algn="bl" rotWithShape="0"/>
                </a:effectLst>
              </a:rPr>
              <a:t>                                        </a:t>
            </a:r>
            <a:endParaRPr lang="en-US" altLang="zh-CN" sz="4400">
              <a:solidFill>
                <a:srgbClr val="3366FF"/>
              </a:solidFill>
              <a:effectLst/>
            </a:endParaRPr>
          </a:p>
          <a:p>
            <a:pPr latinLnBrk="0">
              <a:lnSpc>
                <a:spcPct val="150000"/>
              </a:lnSpc>
            </a:pPr>
            <a:r>
              <a:rPr lang="en-US" altLang="zh-CN" sz="4400">
                <a:solidFill>
                  <a:srgbClr val="3366FF"/>
                </a:solidFill>
                <a:effectLst/>
              </a:rPr>
              <a:t>                            </a:t>
            </a:r>
            <a:r>
              <a:rPr lang="en-US" altLang="zh-CN" sz="4400">
                <a:solidFill>
                  <a:srgbClr val="3366FF"/>
                </a:solidFill>
                <a:effectLst/>
                <a:sym typeface="+mn-ea"/>
              </a:rPr>
              <a:t>Dumplings</a:t>
            </a:r>
            <a:endParaRPr lang="en-US" altLang="zh-CN" sz="4400">
              <a:solidFill>
                <a:srgbClr val="3366FF"/>
              </a:solidFill>
              <a:effectLst/>
            </a:endParaRPr>
          </a:p>
          <a:p>
            <a:pPr latinLnBrk="0">
              <a:lnSpc>
                <a:spcPct val="150000"/>
              </a:lnSpc>
            </a:pPr>
            <a:r>
              <a:rPr lang="en-US" altLang="zh-CN" sz="4400" b="1">
                <a:solidFill>
                  <a:srgbClr val="3366FF"/>
                </a:solidFill>
                <a:effectLst/>
              </a:rPr>
              <a:t>                             Jiao   Zi</a:t>
            </a:r>
            <a:endParaRPr lang="en-US" altLang="zh-CN" sz="4400" b="1">
              <a:solidFill>
                <a:srgbClr val="3366FF"/>
              </a:solidFill>
              <a:effectLst/>
            </a:endParaRPr>
          </a:p>
          <a:p>
            <a:pPr latinLnBrk="0">
              <a:lnSpc>
                <a:spcPct val="150000"/>
              </a:lnSpc>
            </a:pPr>
            <a:endParaRPr lang="en-US" altLang="zh-CN" sz="4400" b="1">
              <a:solidFill>
                <a:srgbClr val="3366FF"/>
              </a:solidFill>
              <a:effectLst/>
            </a:endParaRPr>
          </a:p>
          <a:p>
            <a:r>
              <a:rPr lang="en-US" altLang="zh-CN" sz="4400">
                <a:solidFill>
                  <a:srgbClr val="3366FF"/>
                </a:solidFill>
                <a:effectLst/>
              </a:rPr>
              <a:t>                         </a:t>
            </a:r>
            <a:endParaRPr lang="en-US" altLang="zh-CN" sz="4400">
              <a:solidFill>
                <a:srgbClr val="3366FF"/>
              </a:solidFill>
              <a:effectLst/>
            </a:endParaRPr>
          </a:p>
        </p:txBody>
      </p:sp>
    </p:spTree>
  </p:cSld>
  <p:clrMapOvr>
    <a:masterClrMapping/>
  </p:clrMapOvr>
  <p:transition spd="slow" advTm="5000">
    <p:wedg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479425" y="615315"/>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02.The</a:t>
            </a:r>
            <a:r>
              <a:rPr lang="en-US" altLang="zh-CN" sz="2800" b="1" dirty="0">
                <a:latin typeface="微软雅黑" panose="020B0503020204020204" pitchFamily="34" charset="-122"/>
                <a:ea typeface="微软雅黑" panose="020B0503020204020204" pitchFamily="34" charset="-122"/>
                <a:sym typeface="+mn-ea"/>
              </a:rPr>
              <a:t> </a:t>
            </a:r>
            <a:r>
              <a:rPr lang="en-US" sz="2800" b="1" dirty="0">
                <a:latin typeface="微软雅黑" panose="020B0503020204020204" pitchFamily="34" charset="-122"/>
                <a:ea typeface="微软雅黑" panose="020B0503020204020204" pitchFamily="34" charset="-122"/>
                <a:sym typeface="+mn-ea"/>
              </a:rPr>
              <a:t>meanings</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p:cNvSpPr txBox="1"/>
          <p:nvPr/>
        </p:nvSpPr>
        <p:spPr>
          <a:xfrm>
            <a:off x="479425" y="1137285"/>
            <a:ext cx="13555345" cy="1260475"/>
          </a:xfrm>
          <a:prstGeom prst="rect">
            <a:avLst/>
          </a:prstGeom>
          <a:noFill/>
        </p:spPr>
        <p:txBody>
          <a:bodyPr wrap="square" rtlCol="0" anchor="t">
            <a:spAutoFit/>
          </a:bodyPr>
          <a:p>
            <a:r>
              <a:rPr lang="en-US" sz="2800" b="1" dirty="0">
                <a:latin typeface="微软雅黑" panose="020B0503020204020204" pitchFamily="34" charset="-122"/>
                <a:ea typeface="微软雅黑" panose="020B0503020204020204" pitchFamily="34" charset="-122"/>
                <a:sym typeface="+mn-ea"/>
              </a:rPr>
              <a:t>Making jiao zi together with the whole family creates a </a:t>
            </a:r>
            <a:r>
              <a:rPr lang="en-US" sz="2800" b="1" dirty="0">
                <a:solidFill>
                  <a:srgbClr val="FF0000"/>
                </a:solidFill>
                <a:latin typeface="微软雅黑" panose="020B0503020204020204" pitchFamily="34" charset="-122"/>
                <a:ea typeface="微软雅黑" panose="020B0503020204020204" pitchFamily="34" charset="-122"/>
                <a:sym typeface="+mn-ea"/>
              </a:rPr>
              <a:t>unique, harmonious atmosphere. </a:t>
            </a:r>
            <a:endParaRPr lang="en-US" altLang="zh-CN" sz="2000" b="1" dirty="0">
              <a:solidFill>
                <a:srgbClr val="FF0000"/>
              </a:solidFill>
              <a:latin typeface="微软雅黑" panose="020B0503020204020204" pitchFamily="34" charset="-122"/>
              <a:ea typeface="微软雅黑" panose="020B0503020204020204" pitchFamily="34" charset="-122"/>
            </a:endParaRPr>
          </a:p>
          <a:p>
            <a:endParaRPr lang="en-US" altLang="zh-CN" sz="2000" b="1" dirty="0">
              <a:solidFill>
                <a:srgbClr val="FF0000"/>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1153671" y="2255532"/>
            <a:ext cx="10402059" cy="4426585"/>
            <a:chOff x="1817" y="3552"/>
            <a:chExt cx="16381" cy="6971"/>
          </a:xfrm>
        </p:grpSpPr>
        <p:grpSp>
          <p:nvGrpSpPr>
            <p:cNvPr id="29" name="组合 28"/>
            <p:cNvGrpSpPr/>
            <p:nvPr/>
          </p:nvGrpSpPr>
          <p:grpSpPr>
            <a:xfrm>
              <a:off x="1817" y="3552"/>
              <a:ext cx="10352" cy="6971"/>
              <a:chOff x="2632" y="3828"/>
              <a:chExt cx="13887" cy="8418"/>
            </a:xfrm>
            <a:effectLst>
              <a:outerShdw blurRad="50800" dist="38100" dir="2700000" algn="tl" rotWithShape="0">
                <a:prstClr val="black">
                  <a:alpha val="40000"/>
                </a:prstClr>
              </a:outerShdw>
            </a:effectLst>
          </p:grpSpPr>
          <p:sp>
            <p:nvSpPr>
              <p:cNvPr id="30" name="圆角矩形 29"/>
              <p:cNvSpPr/>
              <p:nvPr/>
            </p:nvSpPr>
            <p:spPr>
              <a:xfrm>
                <a:off x="2632" y="3828"/>
                <a:ext cx="13648" cy="8418"/>
              </a:xfrm>
              <a:prstGeom prst="roundRect">
                <a:avLst/>
              </a:prstGeom>
              <a:solidFill>
                <a:schemeClr val="accent4">
                  <a:lumMod val="40000"/>
                  <a:lumOff val="60000"/>
                </a:schemeClr>
              </a:solidFill>
              <a:ln w="28575"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2632" y="4101"/>
                <a:ext cx="13887" cy="6934"/>
              </a:xfrm>
              <a:prstGeom prst="rect">
                <a:avLst/>
              </a:prstGeom>
              <a:noFill/>
              <a:ln w="28575" cmpd="sng">
                <a:noFill/>
                <a:prstDash val="solid"/>
              </a:ln>
            </p:spPr>
            <p:txBody>
              <a:bodyPr wrap="square">
                <a:spAutoFit/>
              </a:bodyPr>
              <a:p>
                <a:pPr marL="0" indent="0" latinLnBrk="0">
                  <a:lnSpc>
                    <a:spcPct val="150000"/>
                  </a:lnSpc>
                </a:pPr>
                <a:r>
                  <a:rPr lang="en-US" altLang="zh-CN" sz="2000" b="1" dirty="0">
                    <a:latin typeface="微软雅黑" panose="020B0503020204020204" pitchFamily="34" charset="-122"/>
                    <a:ea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sym typeface="+mn-ea"/>
                  </a:rPr>
                  <a:t>Chinese people like eating dumplings, jiao zi, for their delicious taste and auspicious meanings. </a:t>
                </a:r>
                <a:r>
                  <a:rPr lang="en-US" altLang="zh-CN" sz="2000" b="1" dirty="0">
                    <a:latin typeface="微软雅黑" panose="020B0503020204020204" pitchFamily="34" charset="-122"/>
                    <a:ea typeface="微软雅黑" panose="020B0503020204020204" pitchFamily="34" charset="-122"/>
                  </a:rPr>
                  <a:t>In Chinese philosophy, </a:t>
                </a:r>
                <a:r>
                  <a:rPr lang="en-US" altLang="zh-CN" sz="2000" b="1" dirty="0">
                    <a:solidFill>
                      <a:srgbClr val="FF0000"/>
                    </a:solidFill>
                    <a:latin typeface="微软雅黑" panose="020B0503020204020204" pitchFamily="34" charset="-122"/>
                    <a:ea typeface="微软雅黑" panose="020B0503020204020204" pitchFamily="34" charset="-122"/>
                  </a:rPr>
                  <a:t>harmony</a:t>
                </a:r>
                <a:r>
                  <a:rPr lang="en-US" altLang="zh-CN" sz="2000" b="1" dirty="0">
                    <a:latin typeface="微软雅黑" panose="020B0503020204020204" pitchFamily="34" charset="-122"/>
                    <a:ea typeface="微软雅黑" panose="020B0503020204020204" pitchFamily="34" charset="-122"/>
                  </a:rPr>
                  <a:t> is advocated in every aspect: in society, in governing country, in developing relationship with other people. </a:t>
                </a:r>
                <a:r>
                  <a:rPr lang="en-US" altLang="zh-CN" b="1" dirty="0">
                    <a:latin typeface="微软雅黑" panose="020B0503020204020204" pitchFamily="34" charset="-122"/>
                    <a:ea typeface="微软雅黑" panose="020B0503020204020204" pitchFamily="34" charset="-122"/>
                    <a:sym typeface="+mn-ea"/>
                  </a:rPr>
                  <a:t>Making jiao zi together with the whole family creates a </a:t>
                </a:r>
                <a:r>
                  <a:rPr lang="en-US" altLang="zh-CN" b="1" dirty="0">
                    <a:solidFill>
                      <a:srgbClr val="FF0000"/>
                    </a:solidFill>
                    <a:latin typeface="微软雅黑" panose="020B0503020204020204" pitchFamily="34" charset="-122"/>
                    <a:ea typeface="微软雅黑" panose="020B0503020204020204" pitchFamily="34" charset="-122"/>
                    <a:sym typeface="+mn-ea"/>
                  </a:rPr>
                  <a:t>unique, harmonious atmosphere</a:t>
                </a:r>
                <a:r>
                  <a:rPr lang="en-US" altLang="zh-CN" b="1" dirty="0">
                    <a:latin typeface="微软雅黑" panose="020B0503020204020204" pitchFamily="34" charset="-122"/>
                    <a:ea typeface="微软雅黑" panose="020B0503020204020204" pitchFamily="34" charset="-122"/>
                    <a:sym typeface="+mn-ea"/>
                  </a:rPr>
                  <a:t>. Nowdays,people make and eat dumplings whennever they like.</a:t>
                </a:r>
                <a:endParaRPr lang="zh-CN" altLang="en-US"/>
              </a:p>
            </p:txBody>
          </p:sp>
        </p:grpSp>
        <p:pic>
          <p:nvPicPr>
            <p:cNvPr id="3" name="图片 2" descr="包饺子聚友"/>
            <p:cNvPicPr>
              <a:picLocks noChangeAspect="1"/>
            </p:cNvPicPr>
            <p:nvPr/>
          </p:nvPicPr>
          <p:blipFill>
            <a:blip r:embed="rId4"/>
            <a:stretch>
              <a:fillRect/>
            </a:stretch>
          </p:blipFill>
          <p:spPr>
            <a:xfrm>
              <a:off x="12486" y="7164"/>
              <a:ext cx="5712" cy="2834"/>
            </a:xfrm>
            <a:prstGeom prst="roundRect">
              <a:avLst/>
            </a:prstGeom>
          </p:spPr>
        </p:pic>
        <p:pic>
          <p:nvPicPr>
            <p:cNvPr id="4" name="图片 3" descr=")UWQZL0J3NUAJ%)`R(C4C)I"/>
            <p:cNvPicPr>
              <a:picLocks noChangeAspect="1"/>
            </p:cNvPicPr>
            <p:nvPr/>
          </p:nvPicPr>
          <p:blipFill>
            <a:blip r:embed="rId5"/>
            <a:stretch>
              <a:fillRect/>
            </a:stretch>
          </p:blipFill>
          <p:spPr>
            <a:xfrm>
              <a:off x="12317" y="4007"/>
              <a:ext cx="5814" cy="2787"/>
            </a:xfrm>
            <a:prstGeom prst="roundRect">
              <a:avLst/>
            </a:prstGeom>
          </p:spPr>
        </p:pic>
      </p:grpSp>
    </p:spTree>
  </p:cSld>
  <p:clrMapOvr>
    <a:masterClrMapping/>
  </p:clrMapOvr>
  <p:transition spd="slow" advTm="5000">
    <p:wedg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657860" y="1216025"/>
            <a:ext cx="41099105" cy="953135"/>
          </a:xfrm>
          <a:prstGeom prst="rect">
            <a:avLst/>
          </a:prstGeom>
          <a:noFill/>
          <a:ln w="9525">
            <a:noFill/>
          </a:ln>
        </p:spPr>
        <p:txBody>
          <a:bodyPr wrap="square" anchor="t" anchorCtr="0">
            <a:spAutoFit/>
          </a:bodyPr>
          <a:p>
            <a:r>
              <a:rPr lang="en-US" sz="2800" b="1" dirty="0">
                <a:latin typeface="微软雅黑" panose="020B0503020204020204" pitchFamily="34" charset="-122"/>
                <a:ea typeface="微软雅黑" panose="020B0503020204020204" pitchFamily="34" charset="-122"/>
                <a:sym typeface="+mn-ea"/>
              </a:rPr>
              <a:t>A symbol of Chinese traditional food.</a:t>
            </a:r>
            <a:endParaRPr lang="en-US" sz="2800" b="1" dirty="0">
              <a:latin typeface="微软雅黑" panose="020B0503020204020204" pitchFamily="34" charset="-122"/>
              <a:ea typeface="微软雅黑" panose="020B0503020204020204" pitchFamily="34" charset="-122"/>
              <a:sym typeface="+mn-ea"/>
            </a:endParaRPr>
          </a:p>
          <a:p>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圆角矩形 1"/>
          <p:cNvSpPr/>
          <p:nvPr/>
        </p:nvSpPr>
        <p:spPr>
          <a:xfrm>
            <a:off x="318135" y="1823085"/>
            <a:ext cx="7010400" cy="2927350"/>
          </a:xfrm>
          <a:prstGeom prst="roundRect">
            <a:avLst/>
          </a:prstGeom>
          <a:solidFill>
            <a:schemeClr val="accent4">
              <a:lumMod val="40000"/>
              <a:lumOff val="6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nvSpPr>
        <p:spPr>
          <a:xfrm>
            <a:off x="534035" y="2169160"/>
            <a:ext cx="6577965" cy="2399665"/>
          </a:xfrm>
          <a:prstGeom prst="rect">
            <a:avLst/>
          </a:prstGeom>
          <a:noFill/>
        </p:spPr>
        <p:txBody>
          <a:bodyPr wrap="square" rtlCol="0" anchor="t">
            <a:spAutoFit/>
          </a:bodyPr>
          <a:p>
            <a:pPr latinLnBrk="0">
              <a:lnSpc>
                <a:spcPct val="150000"/>
              </a:lnSpc>
            </a:pPr>
            <a:r>
              <a:rPr lang="en-US" altLang="zh-CN" sz="2000" b="1" dirty="0">
                <a:latin typeface="微软雅黑" panose="020B0503020204020204" pitchFamily="34" charset="-122"/>
                <a:ea typeface="微软雅黑" panose="020B0503020204020204" pitchFamily="34" charset="-122"/>
              </a:rPr>
              <a:t>Dumpling is a symbol of China's long - standing, extensive and profound </a:t>
            </a:r>
            <a:r>
              <a:rPr lang="en-US" altLang="zh-CN" sz="2000" b="1" dirty="0">
                <a:solidFill>
                  <a:srgbClr val="FF0000"/>
                </a:solidFill>
                <a:latin typeface="微软雅黑" panose="020B0503020204020204" pitchFamily="34" charset="-122"/>
                <a:ea typeface="微软雅黑" panose="020B0503020204020204" pitchFamily="34" charset="-122"/>
              </a:rPr>
              <a:t>food culture</a:t>
            </a:r>
            <a:r>
              <a:rPr lang="en-US" altLang="zh-CN" sz="2000" b="1" dirty="0">
                <a:latin typeface="微软雅黑" panose="020B0503020204020204" pitchFamily="34" charset="-122"/>
                <a:ea typeface="微软雅黑" panose="020B0503020204020204" pitchFamily="34" charset="-122"/>
              </a:rPr>
              <a:t>.Eating dumplings during the Spring Festival is a kind of folk culture, which is </a:t>
            </a:r>
            <a:r>
              <a:rPr lang="en-US" altLang="zh-CN" sz="2000" b="1" dirty="0">
                <a:solidFill>
                  <a:srgbClr val="FF0000"/>
                </a:solidFill>
                <a:latin typeface="微软雅黑" panose="020B0503020204020204" pitchFamily="34" charset="-122"/>
                <a:ea typeface="微软雅黑" panose="020B0503020204020204" pitchFamily="34" charset="-122"/>
              </a:rPr>
              <a:t>an inheritance of Traditional Chinese culture.</a:t>
            </a:r>
            <a:endParaRPr lang="en-US" altLang="zh-CN" sz="2000" b="1" dirty="0">
              <a:solidFill>
                <a:srgbClr val="FF0000"/>
              </a:solidFill>
              <a:latin typeface="微软雅黑" panose="020B0503020204020204" pitchFamily="34" charset="-122"/>
              <a:ea typeface="微软雅黑" panose="020B0503020204020204" pitchFamily="34" charset="-122"/>
            </a:endParaRPr>
          </a:p>
        </p:txBody>
      </p:sp>
      <p:pic>
        <p:nvPicPr>
          <p:cNvPr id="3" name="图片 2" descr="C:\Users\吴\Desktop\微课\25032343_205635362000_2.jpg25032343_205635362000_2"/>
          <p:cNvPicPr>
            <a:picLocks noChangeAspect="1"/>
          </p:cNvPicPr>
          <p:nvPr/>
        </p:nvPicPr>
        <p:blipFill>
          <a:blip r:embed="rId4"/>
          <a:srcRect/>
          <a:stretch>
            <a:fillRect/>
          </a:stretch>
        </p:blipFill>
        <p:spPr>
          <a:xfrm>
            <a:off x="7645400" y="2646045"/>
            <a:ext cx="4093210" cy="3471545"/>
          </a:xfrm>
          <a:prstGeom prst="roundRect">
            <a:avLst/>
          </a:prstGeom>
        </p:spPr>
      </p:pic>
      <p:sp>
        <p:nvSpPr>
          <p:cNvPr id="4" name="矩形 3"/>
          <p:cNvSpPr/>
          <p:nvPr/>
        </p:nvSpPr>
        <p:spPr>
          <a:xfrm>
            <a:off x="534035" y="711200"/>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02.The</a:t>
            </a:r>
            <a:r>
              <a:rPr lang="en-US" altLang="zh-CN" sz="2800" b="1" dirty="0">
                <a:latin typeface="微软雅黑" panose="020B0503020204020204" pitchFamily="34" charset="-122"/>
                <a:ea typeface="微软雅黑" panose="020B0503020204020204" pitchFamily="34" charset="-122"/>
                <a:sym typeface="+mn-ea"/>
              </a:rPr>
              <a:t> </a:t>
            </a:r>
            <a:r>
              <a:rPr lang="en-US" sz="2800" b="1" dirty="0">
                <a:latin typeface="微软雅黑" panose="020B0503020204020204" pitchFamily="34" charset="-122"/>
                <a:ea typeface="微软雅黑" panose="020B0503020204020204" pitchFamily="34" charset="-122"/>
                <a:sym typeface="+mn-ea"/>
              </a:rPr>
              <a:t>meanings</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wedg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cxnSp>
        <p:nvCxnSpPr>
          <p:cNvPr id="3" name="直接连接符 2"/>
          <p:cNvCxnSpPr/>
          <p:nvPr/>
        </p:nvCxnSpPr>
        <p:spPr>
          <a:xfrm>
            <a:off x="5166995" y="1290955"/>
            <a:ext cx="65405" cy="4082415"/>
          </a:xfrm>
          <a:prstGeom prst="line">
            <a:avLst/>
          </a:prstGeom>
          <a:ln>
            <a:solidFill>
              <a:srgbClr val="DB2A00"/>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2"/>
          <a:stretch>
            <a:fillRect/>
          </a:stretch>
        </p:blipFill>
        <p:spPr>
          <a:xfrm>
            <a:off x="6944360" y="3683000"/>
            <a:ext cx="2384425" cy="2243138"/>
          </a:xfrm>
          <a:prstGeom prst="rect">
            <a:avLst/>
          </a:prstGeom>
          <a:noFill/>
          <a:ln w="9525">
            <a:noFill/>
          </a:ln>
        </p:spPr>
      </p:pic>
      <p:pic>
        <p:nvPicPr>
          <p:cNvPr id="5"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7270115" y="1651953"/>
            <a:ext cx="1733550" cy="1337945"/>
          </a:xfrm>
          <a:prstGeom prst="rect">
            <a:avLst/>
          </a:prstGeom>
          <a:solidFill>
            <a:srgbClr val="DF3B01"/>
          </a:solidFill>
          <a:ln w="9525">
            <a:noFill/>
          </a:ln>
        </p:spPr>
        <p:txBody>
          <a:bodyPr wrap="square" anchor="t" anchorCtr="0">
            <a:spAutoFit/>
          </a:bodyPr>
          <a:p>
            <a:pPr algn="ctr" defTabSz="913130">
              <a:lnSpc>
                <a:spcPct val="150000"/>
              </a:lnSpc>
            </a:pPr>
            <a:r>
              <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03</a:t>
            </a:r>
            <a:endPar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descr="C:\Users\吴\Desktop\微课\全家人包饺子.jpg全家人包饺子"/>
          <p:cNvPicPr>
            <a:picLocks noChangeAspect="1"/>
          </p:cNvPicPr>
          <p:nvPr/>
        </p:nvPicPr>
        <p:blipFill>
          <a:blip r:embed="rId5"/>
          <a:srcRect/>
          <a:stretch>
            <a:fillRect/>
          </a:stretch>
        </p:blipFill>
        <p:spPr>
          <a:xfrm>
            <a:off x="1765300" y="1426210"/>
            <a:ext cx="3036570" cy="3703320"/>
          </a:xfrm>
          <a:prstGeom prst="rect">
            <a:avLst/>
          </a:prstGeom>
        </p:spPr>
      </p:pic>
      <p:sp>
        <p:nvSpPr>
          <p:cNvPr id="16" name="矩形 15"/>
          <p:cNvSpPr/>
          <p:nvPr/>
        </p:nvSpPr>
        <p:spPr>
          <a:xfrm>
            <a:off x="4717415" y="3361690"/>
            <a:ext cx="797369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 process of making dumplings </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sp>
        <p:nvSpPr>
          <p:cNvPr id="14" name="矩形 13"/>
          <p:cNvSpPr/>
          <p:nvPr/>
        </p:nvSpPr>
        <p:spPr>
          <a:xfrm>
            <a:off x="596900" y="805815"/>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03. The process of making dumplings</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799465" y="1647825"/>
            <a:ext cx="11583670" cy="891540"/>
          </a:xfrm>
          <a:prstGeom prst="rect">
            <a:avLst/>
          </a:prstGeom>
          <a:noFill/>
        </p:spPr>
        <p:txBody>
          <a:bodyPr wrap="square" rtlCol="0" anchor="t">
            <a:spAutoFit/>
          </a:bodyPr>
          <a:p>
            <a:pPr algn="l"/>
            <a:r>
              <a:rPr lang="en-US" altLang="zh-CN" sz="2400" b="1" dirty="0">
                <a:latin typeface="微软雅黑" panose="020B0503020204020204" pitchFamily="34" charset="-122"/>
                <a:ea typeface="微软雅黑" panose="020B0503020204020204" pitchFamily="34" charset="-122"/>
                <a:sym typeface="+mn-ea"/>
              </a:rPr>
              <a:t>Dumplings or Jiaozi is essential during holidays in Northern China. Chinese are Masters in the Art of Making Dumplings.</a:t>
            </a:r>
            <a:r>
              <a:rPr lang="en-US" altLang="zh-CN" sz="2800" b="1" dirty="0">
                <a:latin typeface="微软雅黑" panose="020B0503020204020204" pitchFamily="34" charset="-122"/>
                <a:ea typeface="微软雅黑" panose="020B0503020204020204" pitchFamily="34" charset="-122"/>
                <a:sym typeface="+mn-ea"/>
              </a:rPr>
              <a:t> </a:t>
            </a:r>
            <a:endParaRPr lang="en-US" altLang="zh-CN" sz="2800" b="1" dirty="0">
              <a:latin typeface="微软雅黑" panose="020B0503020204020204" pitchFamily="34" charset="-122"/>
              <a:ea typeface="微软雅黑" panose="020B0503020204020204" pitchFamily="34" charset="-122"/>
            </a:endParaRPr>
          </a:p>
        </p:txBody>
      </p:sp>
      <p:pic>
        <p:nvPicPr>
          <p:cNvPr id="3" name="图片 2" descr="Screenshot_20211212_135729_com.tencent.mobileqq_m"/>
          <p:cNvPicPr>
            <a:picLocks noChangeAspect="1"/>
          </p:cNvPicPr>
          <p:nvPr/>
        </p:nvPicPr>
        <p:blipFill>
          <a:blip r:embed="rId4"/>
          <a:stretch>
            <a:fillRect/>
          </a:stretch>
        </p:blipFill>
        <p:spPr>
          <a:xfrm>
            <a:off x="2973070" y="2738755"/>
            <a:ext cx="5637530" cy="3676650"/>
          </a:xfrm>
          <a:prstGeom prst="roundRect">
            <a:avLst/>
          </a:prstGeom>
        </p:spPr>
      </p:pic>
    </p:spTree>
  </p:cSld>
  <p:clrMapOvr>
    <a:masterClrMapping/>
  </p:clrMapOvr>
  <p:transition spd="slow" advTm="5000">
    <p:wedg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Screenshot_20211211_194531_com.tencent.mobileqq_m"/>
          <p:cNvPicPr>
            <a:picLocks noChangeAspect="1"/>
          </p:cNvPicPr>
          <p:nvPr/>
        </p:nvPicPr>
        <p:blipFill>
          <a:blip r:embed="rId4"/>
          <a:stretch>
            <a:fillRect/>
          </a:stretch>
        </p:blipFill>
        <p:spPr>
          <a:xfrm rot="21300000">
            <a:off x="8325485" y="1647825"/>
            <a:ext cx="3674745" cy="4124325"/>
          </a:xfrm>
          <a:prstGeom prst="rect">
            <a:avLst/>
          </a:prstGeom>
        </p:spPr>
      </p:pic>
      <p:sp>
        <p:nvSpPr>
          <p:cNvPr id="9" name="矩形 8"/>
          <p:cNvSpPr/>
          <p:nvPr/>
        </p:nvSpPr>
        <p:spPr>
          <a:xfrm>
            <a:off x="1206500" y="146685"/>
            <a:ext cx="5807075" cy="1106805"/>
          </a:xfrm>
          <a:prstGeom prst="rect">
            <a:avLst/>
          </a:prstGeom>
          <a:noFill/>
          <a:ln w="9525">
            <a:noFill/>
          </a:ln>
        </p:spPr>
        <p:txBody>
          <a:bodyPr anchor="t" anchorCtr="0">
            <a:spAutoFit/>
          </a:bodyPr>
          <a:p>
            <a:pPr marL="285750" indent="-285750">
              <a:lnSpc>
                <a:spcPct val="150000"/>
              </a:lnSpc>
              <a:buClr>
                <a:srgbClr val="DF3B01"/>
              </a:buClr>
              <a:buFont typeface="Wingdings" panose="05000000000000000000" pitchFamily="2" charset="2"/>
              <a:buChar char="u"/>
            </a:pPr>
            <a:r>
              <a:rPr lang="en-US" altLang="zh-CN" sz="2800" b="1" dirty="0">
                <a:latin typeface="微软雅黑" panose="020B0503020204020204" pitchFamily="34" charset="-122"/>
                <a:ea typeface="微软雅黑" panose="020B0503020204020204" pitchFamily="34" charset="-122"/>
                <a:sym typeface="+mn-ea"/>
              </a:rPr>
              <a:t>Think about and discuss:</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a:p>
            <a:pPr marL="0" indent="0">
              <a:lnSpc>
                <a:spcPct val="150000"/>
              </a:lnSpc>
              <a:buClr>
                <a:srgbClr val="DF3B01"/>
              </a:buClr>
              <a:buFont typeface="Wingdings" panose="05000000000000000000" pitchFamily="2" charset="2"/>
              <a:buNone/>
            </a:pP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文本框 10"/>
          <p:cNvSpPr txBox="1"/>
          <p:nvPr/>
        </p:nvSpPr>
        <p:spPr>
          <a:xfrm>
            <a:off x="376555" y="1116965"/>
            <a:ext cx="6022975" cy="953135"/>
          </a:xfrm>
          <a:prstGeom prst="rect">
            <a:avLst/>
          </a:prstGeom>
          <a:noFill/>
        </p:spPr>
        <p:txBody>
          <a:bodyPr wrap="square" rtlCol="0">
            <a:spAutoFit/>
          </a:bodyPr>
          <a:p>
            <a:r>
              <a:rPr lang="en-US" altLang="zh-CN" sz="2800" b="1" dirty="0">
                <a:latin typeface="微软雅黑" panose="020B0503020204020204" pitchFamily="34" charset="-122"/>
                <a:ea typeface="微软雅黑" panose="020B0503020204020204" pitchFamily="34" charset="-122"/>
              </a:rPr>
              <a:t>Why did  Lory put a coin in the dumpling? </a:t>
            </a:r>
            <a:endParaRPr lang="en-US" altLang="zh-CN" sz="2800" b="1"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265430" y="2148205"/>
            <a:ext cx="7689850" cy="3969385"/>
          </a:xfrm>
          <a:prstGeom prst="rect">
            <a:avLst/>
          </a:prstGeom>
          <a:noFill/>
          <a:ln w="9525">
            <a:noFill/>
          </a:ln>
        </p:spPr>
        <p:txBody>
          <a:bodyPr wrap="square">
            <a:spAutoFit/>
          </a:bodyPr>
          <a:p>
            <a:pPr marL="0" indent="0" algn="just" latinLnBrk="0">
              <a:lnSpc>
                <a:spcPct val="150000"/>
              </a:lnSpc>
            </a:pPr>
            <a:r>
              <a:rPr lang="en-US" altLang="zh-CN" sz="2400" b="1" dirty="0">
                <a:latin typeface="微软雅黑" panose="020B0503020204020204" pitchFamily="34" charset="-122"/>
                <a:ea typeface="微软雅黑" panose="020B0503020204020204" pitchFamily="34" charset="-122"/>
              </a:rPr>
              <a:t>It's a </a:t>
            </a:r>
            <a:r>
              <a:rPr lang="en-US" altLang="zh-CN" sz="2400" b="1" dirty="0">
                <a:solidFill>
                  <a:srgbClr val="FF0000"/>
                </a:solidFill>
                <a:latin typeface="微软雅黑" panose="020B0503020204020204" pitchFamily="34" charset="-122"/>
                <a:ea typeface="微软雅黑" panose="020B0503020204020204" pitchFamily="34" charset="-122"/>
              </a:rPr>
              <a:t>custom</a:t>
            </a:r>
            <a:r>
              <a:rPr lang="en-US" altLang="zh-CN" sz="2400" b="1" dirty="0">
                <a:latin typeface="微软雅黑" panose="020B0503020204020204" pitchFamily="34" charset="-122"/>
                <a:ea typeface="微软雅黑" panose="020B0503020204020204" pitchFamily="34" charset="-122"/>
              </a:rPr>
              <a:t>.Auspicious wishes permeate our daily life. Dumpling is seen as a tool to send auspicious wishes, too. During Spring Festival, old people always put a coin into fillings. If someone eats the only one dumpling that contains the coin in its fillings, it means the person will be very </a:t>
            </a:r>
            <a:r>
              <a:rPr lang="en-US" altLang="zh-CN" sz="2400" b="1" dirty="0">
                <a:solidFill>
                  <a:srgbClr val="FF0000"/>
                </a:solidFill>
                <a:latin typeface="微软雅黑" panose="020B0503020204020204" pitchFamily="34" charset="-122"/>
                <a:ea typeface="微软雅黑" panose="020B0503020204020204" pitchFamily="34" charset="-122"/>
              </a:rPr>
              <a:t>lucky</a:t>
            </a:r>
            <a:r>
              <a:rPr lang="en-US" altLang="zh-CN" sz="2400" b="1" dirty="0">
                <a:latin typeface="微软雅黑" panose="020B0503020204020204" pitchFamily="34" charset="-122"/>
                <a:ea typeface="微软雅黑" panose="020B0503020204020204" pitchFamily="34" charset="-122"/>
              </a:rPr>
              <a:t> in the next year. </a:t>
            </a:r>
            <a:endParaRPr lang="en-US" altLang="zh-CN" sz="2400" b="1" dirty="0">
              <a:latin typeface="微软雅黑" panose="020B0503020204020204" pitchFamily="34" charset="-122"/>
              <a:ea typeface="微软雅黑" panose="020B0503020204020204" pitchFamily="34" charset="-122"/>
            </a:endParaRPr>
          </a:p>
        </p:txBody>
      </p:sp>
    </p:spTree>
  </p:cSld>
  <p:clrMapOvr>
    <a:masterClrMapping/>
  </p:clrMapOvr>
  <p:transition spd="slow" advTm="5000">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blinds(horizontal)">
                                      <p:cBhvr>
                                        <p:cTn id="7"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cxnSp>
        <p:nvCxnSpPr>
          <p:cNvPr id="3" name="直接连接符 2"/>
          <p:cNvCxnSpPr/>
          <p:nvPr/>
        </p:nvCxnSpPr>
        <p:spPr>
          <a:xfrm>
            <a:off x="5861050" y="1905635"/>
            <a:ext cx="58420" cy="3556635"/>
          </a:xfrm>
          <a:prstGeom prst="line">
            <a:avLst/>
          </a:prstGeom>
          <a:ln>
            <a:solidFill>
              <a:srgbClr val="DB2A00"/>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2"/>
          <a:stretch>
            <a:fillRect/>
          </a:stretch>
        </p:blipFill>
        <p:spPr>
          <a:xfrm>
            <a:off x="6920230" y="3874135"/>
            <a:ext cx="2384425" cy="2243138"/>
          </a:xfrm>
          <a:prstGeom prst="rect">
            <a:avLst/>
          </a:prstGeom>
          <a:noFill/>
          <a:ln w="9525">
            <a:noFill/>
          </a:ln>
        </p:spPr>
      </p:pic>
      <p:pic>
        <p:nvPicPr>
          <p:cNvPr id="5"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7245350" y="1905318"/>
            <a:ext cx="1733550" cy="1337945"/>
          </a:xfrm>
          <a:prstGeom prst="rect">
            <a:avLst/>
          </a:prstGeom>
          <a:solidFill>
            <a:srgbClr val="DF3B01"/>
          </a:solidFill>
          <a:ln w="9525">
            <a:noFill/>
          </a:ln>
        </p:spPr>
        <p:txBody>
          <a:bodyPr wrap="square" anchor="t" anchorCtr="0">
            <a:spAutoFit/>
          </a:bodyPr>
          <a:p>
            <a:pPr algn="ctr" defTabSz="913130">
              <a:lnSpc>
                <a:spcPct val="150000"/>
              </a:lnSpc>
            </a:pPr>
            <a:r>
              <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04</a:t>
            </a:r>
            <a:endPar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descr="C:\Users\吴\Desktop\微课\吃饺子.jpg吃饺子"/>
          <p:cNvPicPr>
            <a:picLocks noChangeAspect="1"/>
          </p:cNvPicPr>
          <p:nvPr/>
        </p:nvPicPr>
        <p:blipFill>
          <a:blip r:embed="rId5"/>
          <a:srcRect/>
          <a:stretch>
            <a:fillRect/>
          </a:stretch>
        </p:blipFill>
        <p:spPr>
          <a:xfrm>
            <a:off x="2139315" y="1940560"/>
            <a:ext cx="3303270" cy="3357245"/>
          </a:xfrm>
          <a:prstGeom prst="rect">
            <a:avLst/>
          </a:prstGeom>
        </p:spPr>
      </p:pic>
      <p:sp>
        <p:nvSpPr>
          <p:cNvPr id="16" name="矩形 15"/>
          <p:cNvSpPr/>
          <p:nvPr/>
        </p:nvSpPr>
        <p:spPr>
          <a:xfrm>
            <a:off x="6765608" y="3703003"/>
            <a:ext cx="2493645" cy="521970"/>
          </a:xfrm>
          <a:prstGeom prst="rect">
            <a:avLst/>
          </a:prstGeom>
          <a:noFill/>
          <a:ln w="9525">
            <a:noFill/>
          </a:ln>
        </p:spPr>
        <p:txBody>
          <a:bodyPr wrap="none" anchor="t" anchorCtr="0">
            <a:spAutoFit/>
          </a:bodyPr>
          <a:p>
            <a:pPr algn="l"/>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 values   </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split orient="ver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911225" y="1419860"/>
            <a:ext cx="9989820" cy="5262245"/>
          </a:xfrm>
          <a:prstGeom prst="rect">
            <a:avLst/>
          </a:prstGeom>
          <a:noFill/>
          <a:ln w="9525">
            <a:noFill/>
          </a:ln>
        </p:spPr>
        <p:txBody>
          <a:bodyPr wrap="square">
            <a:spAutoFit/>
          </a:bodyPr>
          <a:p>
            <a:pPr marL="0" indent="0" algn="just" latinLnBrk="0">
              <a:lnSpc>
                <a:spcPct val="150000"/>
              </a:lnSpc>
            </a:pPr>
            <a:r>
              <a:rPr lang="en-US" altLang="zh-CN" sz="2800" b="1">
                <a:ea typeface="宋体" panose="02010600030101010101" pitchFamily="2" charset="-122"/>
              </a:rPr>
              <a:t>    </a:t>
            </a:r>
            <a:r>
              <a:rPr lang="zh-CN" altLang="en-US" sz="2800" b="1">
                <a:ea typeface="宋体" panose="02010600030101010101" pitchFamily="2" charset="-122"/>
              </a:rPr>
              <a:t>Dumplings are eaten as not only a kind of traditional food in our daily life, but also a kind of symbol of Chinese culture in other countries. Because of its typical Chinese style, dumpling has been spread all over the world. </a:t>
            </a:r>
            <a:r>
              <a:rPr lang="en-US" altLang="zh-CN" sz="2800" b="1">
                <a:ea typeface="宋体" panose="02010600030101010101" pitchFamily="2" charset="-122"/>
              </a:rPr>
              <a:t>Though we live a better ilfe,we should also value the tradition and use it as a way to connect our relationship between families and friends.</a:t>
            </a:r>
            <a:endParaRPr lang="en-US" altLang="zh-CN" sz="2800" b="1">
              <a:ea typeface="宋体" panose="02010600030101010101" pitchFamily="2" charset="-122"/>
            </a:endParaRPr>
          </a:p>
          <a:p>
            <a:pPr marL="0" indent="0" latinLnBrk="0">
              <a:lnSpc>
                <a:spcPct val="150000"/>
              </a:lnSpc>
            </a:pPr>
            <a:endParaRPr lang="en-US" altLang="zh-CN" sz="2800" b="1">
              <a:ea typeface="宋体" panose="02010600030101010101" pitchFamily="2" charset="-122"/>
            </a:endParaRPr>
          </a:p>
        </p:txBody>
      </p:sp>
      <p:sp>
        <p:nvSpPr>
          <p:cNvPr id="14" name="矩形 13"/>
          <p:cNvSpPr/>
          <p:nvPr/>
        </p:nvSpPr>
        <p:spPr>
          <a:xfrm>
            <a:off x="596900" y="805815"/>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04. The values</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wedg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p:cNvSpPr txBox="1"/>
          <p:nvPr/>
        </p:nvSpPr>
        <p:spPr>
          <a:xfrm>
            <a:off x="1280795" y="1075055"/>
            <a:ext cx="9785350" cy="2030095"/>
          </a:xfrm>
          <a:prstGeom prst="rect">
            <a:avLst/>
          </a:prstGeom>
          <a:noFill/>
        </p:spPr>
        <p:txBody>
          <a:bodyPr wrap="square" rtlCol="0" anchor="t">
            <a:spAutoFit/>
          </a:bodyPr>
          <a:p>
            <a:pPr algn="just" latinLnBrk="0">
              <a:lnSpc>
                <a:spcPct val="150000"/>
              </a:lnSpc>
            </a:pPr>
            <a:r>
              <a:rPr lang="zh-CN" altLang="en-US" sz="2800" b="1"/>
              <a:t>What proverbs or </a:t>
            </a:r>
            <a:r>
              <a:rPr lang="zh-CN" altLang="en-US" sz="2800" b="1" i="1"/>
              <a:t>xiehouyu</a:t>
            </a:r>
            <a:r>
              <a:rPr lang="zh-CN" altLang="en-US" sz="2800" b="1"/>
              <a:t> dou you know about dumplings？</a:t>
            </a:r>
            <a:r>
              <a:rPr lang="en-US" altLang="zh-CN" sz="2800" b="1"/>
              <a:t>C</a:t>
            </a:r>
            <a:r>
              <a:rPr lang="zh-CN" altLang="en-US" sz="2800" b="1"/>
              <a:t>ollect and sort them out,you will feel very interesting.</a:t>
            </a:r>
            <a:endParaRPr lang="zh-CN" altLang="en-US" sz="2800" b="1"/>
          </a:p>
        </p:txBody>
      </p:sp>
      <p:pic>
        <p:nvPicPr>
          <p:cNvPr id="4" name="图片 3" descr="冬至饺子1"/>
          <p:cNvPicPr>
            <a:picLocks noChangeAspect="1"/>
          </p:cNvPicPr>
          <p:nvPr/>
        </p:nvPicPr>
        <p:blipFill>
          <a:blip r:embed="rId4"/>
          <a:stretch>
            <a:fillRect/>
          </a:stretch>
        </p:blipFill>
        <p:spPr>
          <a:xfrm>
            <a:off x="3983355" y="3213100"/>
            <a:ext cx="4224655" cy="2904490"/>
          </a:xfrm>
          <a:prstGeom prst="flowChartAlternateProcess">
            <a:avLst/>
          </a:prstGeom>
        </p:spPr>
      </p:pic>
      <p:sp>
        <p:nvSpPr>
          <p:cNvPr id="9" name="矩形 8"/>
          <p:cNvSpPr/>
          <p:nvPr/>
        </p:nvSpPr>
        <p:spPr>
          <a:xfrm>
            <a:off x="1000760" y="146685"/>
            <a:ext cx="5807075" cy="1106805"/>
          </a:xfrm>
          <a:prstGeom prst="rect">
            <a:avLst/>
          </a:prstGeom>
          <a:noFill/>
          <a:ln w="9525">
            <a:noFill/>
          </a:ln>
        </p:spPr>
        <p:txBody>
          <a:bodyPr anchor="t" anchorCtr="0">
            <a:spAutoFit/>
          </a:bodyPr>
          <a:p>
            <a:pPr marL="285750" indent="-285750">
              <a:lnSpc>
                <a:spcPct val="150000"/>
              </a:lnSpc>
              <a:buClr>
                <a:srgbClr val="DF3B01"/>
              </a:buClr>
              <a:buFont typeface="Wingdings" panose="05000000000000000000" pitchFamily="2" charset="2"/>
              <a:buChar char="u"/>
            </a:pPr>
            <a:r>
              <a:rPr lang="zh-CN" altLang="en-US" sz="2800" b="1">
                <a:sym typeface="+mn-ea"/>
              </a:rPr>
              <a:t>Expansion and Innovation</a:t>
            </a:r>
            <a:r>
              <a:rPr lang="en-US" altLang="zh-CN" sz="2800" b="1">
                <a:sym typeface="+mn-ea"/>
              </a:rPr>
              <a:t>:</a:t>
            </a:r>
            <a:endParaRPr lang="en-US" altLang="zh-CN" sz="2800" b="1" dirty="0">
              <a:latin typeface="微软雅黑" panose="020B0503020204020204" pitchFamily="34" charset="-122"/>
              <a:ea typeface="微软雅黑" panose="020B0503020204020204" pitchFamily="34" charset="-122"/>
              <a:sym typeface="+mn-ea"/>
            </a:endParaRPr>
          </a:p>
          <a:p>
            <a:pPr marL="285750" indent="-285750">
              <a:lnSpc>
                <a:spcPct val="150000"/>
              </a:lnSpc>
              <a:buClr>
                <a:srgbClr val="DF3B01"/>
              </a:buClr>
              <a:buFont typeface="Wingdings" panose="05000000000000000000" pitchFamily="2" charset="2"/>
              <a:buChar char="u"/>
            </a:pPr>
            <a:endParaRPr lang="zh-CN" altLang="en-US" sz="1600"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srcRect/>
          <a:stretch>
            <a:fillRect/>
          </a:stretch>
        </a:blipFill>
        <a:effectLst/>
      </p:bgPr>
    </p:bg>
    <p:spTree>
      <p:nvGrpSpPr>
        <p:cNvPr id="1" name=""/>
        <p:cNvGrpSpPr/>
        <p:nvPr/>
      </p:nvGrpSpPr>
      <p:grpSpPr/>
      <p:pic>
        <p:nvPicPr>
          <p:cNvPr id="2" name="图片 1" descr="全家人包饺子"/>
          <p:cNvPicPr>
            <a:picLocks noChangeAspect="1"/>
          </p:cNvPicPr>
          <p:nvPr/>
        </p:nvPicPr>
        <p:blipFill>
          <a:blip r:embed="rId2"/>
          <a:stretch>
            <a:fillRect/>
          </a:stretch>
        </p:blipFill>
        <p:spPr>
          <a:xfrm>
            <a:off x="4056380" y="3730625"/>
            <a:ext cx="2076450" cy="2076450"/>
          </a:xfrm>
          <a:prstGeom prst="rect">
            <a:avLst/>
          </a:prstGeom>
        </p:spPr>
      </p:pic>
      <p:sp>
        <p:nvSpPr>
          <p:cNvPr id="3" name="文本框 2"/>
          <p:cNvSpPr txBox="1"/>
          <p:nvPr/>
        </p:nvSpPr>
        <p:spPr>
          <a:xfrm>
            <a:off x="929005" y="2162175"/>
            <a:ext cx="4749800" cy="1568450"/>
          </a:xfrm>
          <a:prstGeom prst="rect">
            <a:avLst/>
          </a:prstGeom>
          <a:noFill/>
        </p:spPr>
        <p:txBody>
          <a:bodyPr wrap="square" rtlCol="0">
            <a:spAutoFit/>
          </a:bodyPr>
          <a:p>
            <a:r>
              <a:rPr lang="en-US" altLang="zh-CN" sz="9600" b="1">
                <a:latin typeface="Gabriola" panose="04040605051002020D02" charset="0"/>
                <a:cs typeface="Gabriola" panose="04040605051002020D02" charset="0"/>
              </a:rPr>
              <a:t>Thank you !</a:t>
            </a:r>
            <a:endParaRPr lang="en-US" altLang="zh-CN" sz="9600" b="1">
              <a:latin typeface="Gabriola" panose="04040605051002020D02" charset="0"/>
              <a:cs typeface="Gabriola" panose="04040605051002020D02"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sp>
        <p:nvSpPr>
          <p:cNvPr id="10" name="矩形 9"/>
          <p:cNvSpPr/>
          <p:nvPr/>
        </p:nvSpPr>
        <p:spPr>
          <a:xfrm>
            <a:off x="2885440" y="367665"/>
            <a:ext cx="3909060" cy="1106805"/>
          </a:xfrm>
          <a:prstGeom prst="rect">
            <a:avLst/>
          </a:prstGeom>
          <a:noFill/>
          <a:ln w="9525">
            <a:noFill/>
          </a:ln>
        </p:spPr>
        <p:txBody>
          <a:bodyPr wrap="square" anchor="t" anchorCtr="0">
            <a:spAutoFit/>
          </a:bodyPr>
          <a:p>
            <a:pPr algn="r" defTabSz="913130">
              <a:lnSpc>
                <a:spcPct val="150000"/>
              </a:lnSpc>
            </a:pPr>
            <a:r>
              <a:rPr lang="en-US" sz="4400" b="1" dirty="0">
                <a:solidFill>
                  <a:srgbClr val="DB2A00"/>
                </a:solidFill>
                <a:latin typeface="微软雅黑" panose="020B0503020204020204" pitchFamily="34" charset="-122"/>
                <a:ea typeface="微软雅黑" panose="020B0503020204020204" pitchFamily="34" charset="-122"/>
                <a:sym typeface="微软雅黑" panose="020B0503020204020204" pitchFamily="34" charset="-122"/>
              </a:rPr>
              <a:t>Catalogue</a:t>
            </a:r>
            <a:endParaRPr lang="en-US" sz="4400" b="1" dirty="0">
              <a:solidFill>
                <a:srgbClr val="DB2A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矩形 13"/>
          <p:cNvSpPr/>
          <p:nvPr/>
        </p:nvSpPr>
        <p:spPr>
          <a:xfrm>
            <a:off x="5451793" y="2354263"/>
            <a:ext cx="43006645" cy="521970"/>
          </a:xfrm>
          <a:prstGeom prst="rect">
            <a:avLst/>
          </a:prstGeom>
          <a:noFill/>
          <a:ln w="9525">
            <a:noFill/>
          </a:ln>
        </p:spPr>
        <p:txBody>
          <a:bodyPr wrap="none" anchor="t" anchorCtr="0">
            <a:spAutoFit/>
          </a:bodyPr>
          <a:p>
            <a:pPr algn="l"/>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a:t>
            </a:r>
            <a:r>
              <a:rPr lang="en-US" altLang="zh-CN" sz="2800" b="1" dirty="0">
                <a:latin typeface="微软雅黑" panose="020B0503020204020204" pitchFamily="34" charset="-122"/>
                <a:ea typeface="微软雅黑" panose="020B0503020204020204" pitchFamily="34" charset="-122"/>
                <a:sym typeface="+mn-ea"/>
              </a:rPr>
              <a:t> origin and development</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矩形 14"/>
          <p:cNvSpPr/>
          <p:nvPr/>
        </p:nvSpPr>
        <p:spPr>
          <a:xfrm>
            <a:off x="4822508" y="4270375"/>
            <a:ext cx="6983730" cy="953135"/>
          </a:xfrm>
          <a:prstGeom prst="rect">
            <a:avLst/>
          </a:prstGeom>
          <a:noFill/>
          <a:ln w="9525">
            <a:noFill/>
          </a:ln>
        </p:spPr>
        <p:txBody>
          <a:bodyPr wrap="none" anchor="t" anchorCtr="0">
            <a:spAutoFit/>
          </a:bodyPr>
          <a:p>
            <a:pPr algn="l"/>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 process of making dumplings</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a:p>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矩形 15"/>
          <p:cNvSpPr/>
          <p:nvPr/>
        </p:nvSpPr>
        <p:spPr>
          <a:xfrm>
            <a:off x="4859655" y="3230880"/>
            <a:ext cx="357822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 meanings   </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 name="直接连接符 2"/>
          <p:cNvCxnSpPr/>
          <p:nvPr/>
        </p:nvCxnSpPr>
        <p:spPr>
          <a:xfrm>
            <a:off x="4702175" y="2067560"/>
            <a:ext cx="26035" cy="3593465"/>
          </a:xfrm>
          <a:prstGeom prst="line">
            <a:avLst/>
          </a:prstGeom>
          <a:ln>
            <a:solidFill>
              <a:srgbClr val="DB2A00"/>
            </a:solidFill>
          </a:ln>
        </p:spPr>
        <p:style>
          <a:lnRef idx="1">
            <a:schemeClr val="accent1"/>
          </a:lnRef>
          <a:fillRef idx="0">
            <a:schemeClr val="accent1"/>
          </a:fillRef>
          <a:effectRef idx="0">
            <a:schemeClr val="accent1"/>
          </a:effectRef>
          <a:fontRef idx="minor">
            <a:schemeClr val="tx1"/>
          </a:fontRef>
        </p:style>
      </p:cxnSp>
      <p:grpSp>
        <p:nvGrpSpPr>
          <p:cNvPr id="20" name="组合 19"/>
          <p:cNvGrpSpPr/>
          <p:nvPr/>
        </p:nvGrpSpPr>
        <p:grpSpPr>
          <a:xfrm rot="-5400000">
            <a:off x="3526473" y="477203"/>
            <a:ext cx="447675" cy="411162"/>
            <a:chOff x="3862181" y="1292801"/>
            <a:chExt cx="447556" cy="412174"/>
          </a:xfrm>
        </p:grpSpPr>
        <p:cxnSp>
          <p:nvCxnSpPr>
            <p:cNvPr id="23" name="直接连接符 22"/>
            <p:cNvCxnSpPr/>
            <p:nvPr/>
          </p:nvCxnSpPr>
          <p:spPr>
            <a:xfrm>
              <a:off x="3862181" y="1302326"/>
              <a:ext cx="447556" cy="0"/>
            </a:xfrm>
            <a:prstGeom prst="line">
              <a:avLst/>
            </a:prstGeom>
            <a:ln w="19050">
              <a:solidFill>
                <a:srgbClr val="DB2A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4300212" y="1292801"/>
              <a:ext cx="0" cy="412174"/>
            </a:xfrm>
            <a:prstGeom prst="line">
              <a:avLst/>
            </a:prstGeom>
            <a:ln w="19050">
              <a:solidFill>
                <a:srgbClr val="DB2A00"/>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rot="5400000">
            <a:off x="6665913" y="1053783"/>
            <a:ext cx="447675" cy="412750"/>
            <a:chOff x="3862181" y="1292801"/>
            <a:chExt cx="447556" cy="412174"/>
          </a:xfrm>
        </p:grpSpPr>
        <p:cxnSp>
          <p:nvCxnSpPr>
            <p:cNvPr id="26" name="直接连接符 25"/>
            <p:cNvCxnSpPr/>
            <p:nvPr/>
          </p:nvCxnSpPr>
          <p:spPr>
            <a:xfrm>
              <a:off x="3862181" y="1302326"/>
              <a:ext cx="447556" cy="0"/>
            </a:xfrm>
            <a:prstGeom prst="line">
              <a:avLst/>
            </a:prstGeom>
            <a:ln w="19050">
              <a:solidFill>
                <a:srgbClr val="DB2A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4300212" y="1292801"/>
              <a:ext cx="0" cy="412174"/>
            </a:xfrm>
            <a:prstGeom prst="line">
              <a:avLst/>
            </a:prstGeom>
            <a:ln w="19050">
              <a:solidFill>
                <a:srgbClr val="DB2A00"/>
              </a:solidFill>
            </a:ln>
          </p:spPr>
          <p:style>
            <a:lnRef idx="1">
              <a:schemeClr val="accent1"/>
            </a:lnRef>
            <a:fillRef idx="0">
              <a:schemeClr val="accent1"/>
            </a:fillRef>
            <a:effectRef idx="0">
              <a:schemeClr val="accent1"/>
            </a:effectRef>
            <a:fontRef idx="minor">
              <a:schemeClr val="tx1"/>
            </a:fontRef>
          </p:style>
        </p:cxnSp>
      </p:grpSp>
      <p:pic>
        <p:nvPicPr>
          <p:cNvPr id="30" name="图片 29"/>
          <p:cNvPicPr>
            <a:picLocks noChangeAspect="1"/>
          </p:cNvPicPr>
          <p:nvPr/>
        </p:nvPicPr>
        <p:blipFill>
          <a:blip r:embed="rId2"/>
          <a:stretch>
            <a:fillRect/>
          </a:stretch>
        </p:blipFill>
        <p:spPr>
          <a:xfrm>
            <a:off x="8768715" y="4606290"/>
            <a:ext cx="2384425" cy="2243138"/>
          </a:xfrm>
          <a:prstGeom prst="rect">
            <a:avLst/>
          </a:prstGeom>
          <a:noFill/>
          <a:ln w="9525">
            <a:noFill/>
          </a:ln>
        </p:spPr>
      </p:pic>
      <p:pic>
        <p:nvPicPr>
          <p:cNvPr id="5"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descr="饺子22"/>
          <p:cNvPicPr>
            <a:picLocks noChangeAspect="1"/>
          </p:cNvPicPr>
          <p:nvPr/>
        </p:nvPicPr>
        <p:blipFill>
          <a:blip r:embed="rId5"/>
          <a:stretch>
            <a:fillRect/>
          </a:stretch>
        </p:blipFill>
        <p:spPr>
          <a:xfrm>
            <a:off x="649605" y="2354580"/>
            <a:ext cx="3783965" cy="2773680"/>
          </a:xfrm>
          <a:prstGeom prst="rect">
            <a:avLst/>
          </a:prstGeom>
        </p:spPr>
      </p:pic>
      <p:grpSp>
        <p:nvGrpSpPr>
          <p:cNvPr id="91" name="组合 90"/>
          <p:cNvGrpSpPr/>
          <p:nvPr/>
        </p:nvGrpSpPr>
        <p:grpSpPr>
          <a:xfrm>
            <a:off x="4859655" y="5128260"/>
            <a:ext cx="617220" cy="586740"/>
            <a:chOff x="4487217" y="3599547"/>
            <a:chExt cx="876300" cy="876300"/>
          </a:xfrm>
          <a:solidFill>
            <a:srgbClr val="DF3B01"/>
          </a:solidFill>
        </p:grpSpPr>
        <p:sp>
          <p:nvSpPr>
            <p:cNvPr id="92" name="椭圆 91"/>
            <p:cNvSpPr/>
            <p:nvPr/>
          </p:nvSpPr>
          <p:spPr>
            <a:xfrm>
              <a:off x="4487217" y="3599547"/>
              <a:ext cx="876300" cy="876300"/>
            </a:xfrm>
            <a:prstGeom prst="ellipse">
              <a:avLst/>
            </a:prstGeom>
            <a:grpFill/>
            <a:ln>
              <a:solidFill>
                <a:srgbClr val="D75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3" name="矩形 92"/>
            <p:cNvSpPr/>
            <p:nvPr/>
          </p:nvSpPr>
          <p:spPr>
            <a:xfrm>
              <a:off x="4678440" y="3741526"/>
              <a:ext cx="452419" cy="595581"/>
            </a:xfrm>
            <a:prstGeom prst="rect">
              <a:avLst/>
            </a:prstGeom>
            <a:noFill/>
            <a:ln>
              <a:noFill/>
            </a:ln>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18" name="组合 17"/>
          <p:cNvGrpSpPr/>
          <p:nvPr/>
        </p:nvGrpSpPr>
        <p:grpSpPr>
          <a:xfrm>
            <a:off x="4859655" y="4219575"/>
            <a:ext cx="617220" cy="586740"/>
            <a:chOff x="4487217" y="3599547"/>
            <a:chExt cx="876300" cy="876300"/>
          </a:xfrm>
          <a:solidFill>
            <a:srgbClr val="DF3B01"/>
          </a:solidFill>
        </p:grpSpPr>
        <p:sp>
          <p:nvSpPr>
            <p:cNvPr id="19" name="椭圆 18"/>
            <p:cNvSpPr/>
            <p:nvPr/>
          </p:nvSpPr>
          <p:spPr>
            <a:xfrm>
              <a:off x="4487217" y="3599547"/>
              <a:ext cx="876300" cy="876300"/>
            </a:xfrm>
            <a:prstGeom prst="ellipse">
              <a:avLst/>
            </a:prstGeom>
            <a:grpFill/>
            <a:ln>
              <a:solidFill>
                <a:srgbClr val="D75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1" name="矩形 20"/>
            <p:cNvSpPr/>
            <p:nvPr/>
          </p:nvSpPr>
          <p:spPr>
            <a:xfrm>
              <a:off x="4678440" y="3741526"/>
              <a:ext cx="452419" cy="595581"/>
            </a:xfrm>
            <a:prstGeom prst="rect">
              <a:avLst/>
            </a:prstGeom>
            <a:noFill/>
            <a:ln>
              <a:noFill/>
            </a:ln>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22" name="组合 21"/>
          <p:cNvGrpSpPr/>
          <p:nvPr/>
        </p:nvGrpSpPr>
        <p:grpSpPr>
          <a:xfrm>
            <a:off x="4822825" y="3135630"/>
            <a:ext cx="617220" cy="586740"/>
            <a:chOff x="4487217" y="3599547"/>
            <a:chExt cx="876300" cy="876300"/>
          </a:xfrm>
          <a:solidFill>
            <a:srgbClr val="DF3B01"/>
          </a:solidFill>
        </p:grpSpPr>
        <p:sp>
          <p:nvSpPr>
            <p:cNvPr id="28" name="椭圆 27"/>
            <p:cNvSpPr/>
            <p:nvPr/>
          </p:nvSpPr>
          <p:spPr>
            <a:xfrm>
              <a:off x="4487217" y="3599547"/>
              <a:ext cx="876300" cy="876300"/>
            </a:xfrm>
            <a:prstGeom prst="ellipse">
              <a:avLst/>
            </a:prstGeom>
            <a:grpFill/>
            <a:ln>
              <a:solidFill>
                <a:srgbClr val="D75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29" name="矩形 28"/>
            <p:cNvSpPr/>
            <p:nvPr/>
          </p:nvSpPr>
          <p:spPr>
            <a:xfrm>
              <a:off x="4678440" y="3741526"/>
              <a:ext cx="452419" cy="595581"/>
            </a:xfrm>
            <a:prstGeom prst="rect">
              <a:avLst/>
            </a:prstGeom>
            <a:noFill/>
            <a:ln>
              <a:noFill/>
            </a:ln>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31" name="组合 30"/>
          <p:cNvGrpSpPr/>
          <p:nvPr/>
        </p:nvGrpSpPr>
        <p:grpSpPr>
          <a:xfrm>
            <a:off x="4822825" y="2183765"/>
            <a:ext cx="617220" cy="586740"/>
            <a:chOff x="4487217" y="3599547"/>
            <a:chExt cx="876300" cy="876300"/>
          </a:xfrm>
          <a:solidFill>
            <a:srgbClr val="DF3B01"/>
          </a:solidFill>
        </p:grpSpPr>
        <p:sp>
          <p:nvSpPr>
            <p:cNvPr id="32" name="椭圆 31"/>
            <p:cNvSpPr/>
            <p:nvPr/>
          </p:nvSpPr>
          <p:spPr>
            <a:xfrm>
              <a:off x="4487217" y="3599547"/>
              <a:ext cx="876300" cy="876300"/>
            </a:xfrm>
            <a:prstGeom prst="ellipse">
              <a:avLst/>
            </a:prstGeom>
            <a:grpFill/>
            <a:ln>
              <a:solidFill>
                <a:srgbClr val="D75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33" name="矩形 32"/>
            <p:cNvSpPr/>
            <p:nvPr/>
          </p:nvSpPr>
          <p:spPr>
            <a:xfrm>
              <a:off x="4678440" y="3741526"/>
              <a:ext cx="452419" cy="595581"/>
            </a:xfrm>
            <a:prstGeom prst="rect">
              <a:avLst/>
            </a:prstGeom>
            <a:noFill/>
            <a:ln>
              <a:noFill/>
            </a:ln>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sp>
        <p:nvSpPr>
          <p:cNvPr id="34" name="矩形 33"/>
          <p:cNvSpPr/>
          <p:nvPr/>
        </p:nvSpPr>
        <p:spPr>
          <a:xfrm>
            <a:off x="4760278" y="5127943"/>
            <a:ext cx="3129915" cy="521970"/>
          </a:xfrm>
          <a:prstGeom prst="rect">
            <a:avLst/>
          </a:prstGeom>
          <a:noFill/>
          <a:ln w="9525">
            <a:noFill/>
          </a:ln>
        </p:spPr>
        <p:txBody>
          <a:bodyPr wrap="non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 values   </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wheel spokes="8"/>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3" name="VID_20211210_164958">
            <a:hlinkClick r:id="" action="ppaction://media"/>
          </p:cNvPr>
          <p:cNvPicPr/>
          <p:nvPr>
            <a:videoFile r:link="rId4"/>
            <p:extLst>
              <p:ext uri="{DAA4B4D4-6D71-4841-9C94-3DE7FCFB9230}">
                <p14:media xmlns:p14="http://schemas.microsoft.com/office/powerpoint/2010/main" r:embed="rId5"/>
              </p:ext>
            </p:extLst>
          </p:nvPr>
        </p:nvPicPr>
        <p:blipFill>
          <a:blip r:embed="rId6"/>
          <a:stretch>
            <a:fillRect/>
          </a:stretch>
        </p:blipFill>
        <p:spPr>
          <a:xfrm>
            <a:off x="0" y="0"/>
            <a:ext cx="12192000" cy="6858000"/>
          </a:xfrm>
          <a:prstGeom prst="rect">
            <a:avLst/>
          </a:prstGeom>
        </p:spPr>
      </p:pic>
    </p:spTree>
  </p:cSld>
  <p:clrMapOvr>
    <a:masterClrMapping/>
  </p:clrMapOvr>
  <p:transition spd="slow" advTm="5000">
    <p:wedge/>
  </p:transition>
  <p:timing>
    <p:tnLst>
      <p:par>
        <p:cTn id="1" dur="indefinite" restart="never" nodeType="tmRoot">
          <p:childTnLst>
            <p:video fullScrn="0">
              <p:cMediaNode>
                <p:cTn id="2" fill="hold" display="1">
                  <p:stCondLst>
                    <p:cond delay="indefinite"/>
                  </p:stCondLst>
                  <p:endCondLst>
                    <p:cond evt="onNext">
                      <p:tgtEl>
                        <p:sldTgt/>
                      </p:tgtEl>
                    </p:cond>
                    <p:cond evt="onPrev">
                      <p:tgtEl>
                        <p:sldTgt/>
                      </p:tgtEl>
                    </p:cond>
                  </p:end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sp>
        <p:nvSpPr>
          <p:cNvPr id="14" name="矩形 13"/>
          <p:cNvSpPr/>
          <p:nvPr/>
        </p:nvSpPr>
        <p:spPr>
          <a:xfrm>
            <a:off x="5726430" y="3353435"/>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a:t>
            </a:r>
            <a:r>
              <a:rPr lang="en-US" altLang="zh-CN" sz="2800" b="1" dirty="0">
                <a:latin typeface="微软雅黑" panose="020B0503020204020204" pitchFamily="34" charset="-122"/>
                <a:ea typeface="微软雅黑" panose="020B0503020204020204" pitchFamily="34" charset="-122"/>
                <a:sym typeface="+mn-ea"/>
              </a:rPr>
              <a:t> origin and development</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cxnSp>
        <p:nvCxnSpPr>
          <p:cNvPr id="3" name="直接连接符 2"/>
          <p:cNvCxnSpPr/>
          <p:nvPr/>
        </p:nvCxnSpPr>
        <p:spPr>
          <a:xfrm>
            <a:off x="5520055" y="1628775"/>
            <a:ext cx="39370" cy="3971290"/>
          </a:xfrm>
          <a:prstGeom prst="line">
            <a:avLst/>
          </a:prstGeom>
          <a:ln>
            <a:solidFill>
              <a:srgbClr val="DB2A00"/>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2"/>
          <a:stretch>
            <a:fillRect/>
          </a:stretch>
        </p:blipFill>
        <p:spPr>
          <a:xfrm>
            <a:off x="6951345" y="3644265"/>
            <a:ext cx="2384425" cy="2243138"/>
          </a:xfrm>
          <a:prstGeom prst="rect">
            <a:avLst/>
          </a:prstGeom>
          <a:noFill/>
          <a:ln w="9525">
            <a:noFill/>
          </a:ln>
        </p:spPr>
      </p:pic>
      <p:pic>
        <p:nvPicPr>
          <p:cNvPr id="5"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7141845" y="1628458"/>
            <a:ext cx="1733550" cy="1337945"/>
          </a:xfrm>
          <a:prstGeom prst="rect">
            <a:avLst/>
          </a:prstGeom>
          <a:solidFill>
            <a:srgbClr val="DF3B01"/>
          </a:solidFill>
          <a:ln w="9525">
            <a:noFill/>
          </a:ln>
        </p:spPr>
        <p:txBody>
          <a:bodyPr wrap="square" anchor="t" anchorCtr="0">
            <a:spAutoFit/>
          </a:bodyPr>
          <a:p>
            <a:pPr algn="ctr" defTabSz="913130">
              <a:lnSpc>
                <a:spcPct val="150000"/>
              </a:lnSpc>
            </a:pPr>
            <a:r>
              <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01</a:t>
            </a:r>
            <a:endPar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2" name="图片 11"/>
          <p:cNvPicPr>
            <a:picLocks noChangeAspect="1"/>
          </p:cNvPicPr>
          <p:nvPr/>
        </p:nvPicPr>
        <p:blipFill>
          <a:blip r:embed="rId5"/>
          <a:stretch>
            <a:fillRect/>
          </a:stretch>
        </p:blipFill>
        <p:spPr>
          <a:xfrm>
            <a:off x="1183640" y="2043430"/>
            <a:ext cx="3883025" cy="2912110"/>
          </a:xfrm>
          <a:prstGeom prst="rect">
            <a:avLst/>
          </a:prstGeom>
        </p:spPr>
      </p:pic>
    </p:spTree>
  </p:cSld>
  <p:clrMapOvr>
    <a:masterClrMapping/>
  </p:clrMapOvr>
  <p:transition spd="slow" advTm="5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911225" y="711200"/>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01.The</a:t>
            </a:r>
            <a:r>
              <a:rPr lang="en-US" altLang="zh-CN" sz="2800" b="1" dirty="0">
                <a:latin typeface="微软雅黑" panose="020B0503020204020204" pitchFamily="34" charset="-122"/>
                <a:ea typeface="微软雅黑" panose="020B0503020204020204" pitchFamily="34" charset="-122"/>
                <a:sym typeface="+mn-ea"/>
              </a:rPr>
              <a:t> origin </a:t>
            </a: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descr="饺子1"/>
          <p:cNvPicPr>
            <a:picLocks noChangeAspect="1"/>
          </p:cNvPicPr>
          <p:nvPr/>
        </p:nvPicPr>
        <p:blipFill>
          <a:blip r:embed="rId4"/>
          <a:stretch>
            <a:fillRect/>
          </a:stretch>
        </p:blipFill>
        <p:spPr>
          <a:xfrm>
            <a:off x="2029460" y="1507490"/>
            <a:ext cx="7872095" cy="4610100"/>
          </a:xfrm>
          <a:prstGeom prst="roundRect">
            <a:avLst/>
          </a:prstGeom>
        </p:spPr>
      </p:pic>
    </p:spTree>
  </p:cSld>
  <p:clrMapOvr>
    <a:masterClrMapping/>
  </p:clrMapOvr>
  <p:transition spd="slow" advTm="5000">
    <p:wedg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p:cNvSpPr txBox="1"/>
          <p:nvPr/>
        </p:nvSpPr>
        <p:spPr>
          <a:xfrm>
            <a:off x="911225" y="3413125"/>
            <a:ext cx="2387600" cy="521970"/>
          </a:xfrm>
          <a:prstGeom prst="rect">
            <a:avLst/>
          </a:prstGeom>
          <a:noFill/>
        </p:spPr>
        <p:txBody>
          <a:bodyPr wrap="none" rtlCol="0" anchor="t">
            <a:spAutoFit/>
          </a:bodyPr>
          <a:p>
            <a:r>
              <a:rPr lang="en-US" altLang="zh-CN" sz="2800" b="1" dirty="0">
                <a:latin typeface="微软雅黑" panose="020B0503020204020204" pitchFamily="34" charset="-122"/>
                <a:ea typeface="微软雅黑" panose="020B0503020204020204" pitchFamily="34" charset="-122"/>
              </a:rPr>
              <a:t>Ways to eat:</a:t>
            </a:r>
            <a:endParaRPr lang="en-US" altLang="zh-CN" sz="2800" b="1" dirty="0">
              <a:latin typeface="微软雅黑" panose="020B0503020204020204" pitchFamily="34" charset="-122"/>
              <a:ea typeface="微软雅黑" panose="020B0503020204020204" pitchFamily="34" charset="-122"/>
            </a:endParaRPr>
          </a:p>
        </p:txBody>
      </p:sp>
      <p:sp>
        <p:nvSpPr>
          <p:cNvPr id="12" name="矩形 11"/>
          <p:cNvSpPr/>
          <p:nvPr/>
        </p:nvSpPr>
        <p:spPr>
          <a:xfrm>
            <a:off x="728980" y="869950"/>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01.The</a:t>
            </a:r>
            <a:r>
              <a:rPr lang="en-US" altLang="zh-CN" sz="2800" b="1" dirty="0">
                <a:latin typeface="微软雅黑" panose="020B0503020204020204" pitchFamily="34" charset="-122"/>
                <a:ea typeface="微软雅黑" panose="020B0503020204020204" pitchFamily="34" charset="-122"/>
                <a:sym typeface="+mn-ea"/>
              </a:rPr>
              <a:t> development</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文本框 14"/>
          <p:cNvSpPr txBox="1"/>
          <p:nvPr/>
        </p:nvSpPr>
        <p:spPr>
          <a:xfrm>
            <a:off x="2806065" y="1598295"/>
            <a:ext cx="8676640" cy="1814830"/>
          </a:xfrm>
          <a:prstGeom prst="rect">
            <a:avLst/>
          </a:prstGeom>
          <a:noFill/>
        </p:spPr>
        <p:txBody>
          <a:bodyPr wrap="square" rtlCol="0">
            <a:spAutoFit/>
          </a:bodyPr>
          <a:p>
            <a:pPr algn="l">
              <a:buClrTx/>
              <a:buSzTx/>
              <a:buNone/>
            </a:pPr>
            <a:r>
              <a:rPr lang="en-US" altLang="zh-CN" sz="2800" b="1" dirty="0">
                <a:latin typeface="微软雅黑" panose="020B0503020204020204" pitchFamily="34" charset="-122"/>
                <a:ea typeface="微软雅黑" panose="020B0503020204020204" pitchFamily="34" charset="-122"/>
              </a:rPr>
              <a:t>Jiaoer (娇耳）——Dong Han dynasty</a:t>
            </a:r>
            <a:endParaRPr lang="en-US" altLang="zh-CN" sz="2800" b="1" dirty="0">
              <a:latin typeface="微软雅黑" panose="020B0503020204020204" pitchFamily="34" charset="-122"/>
              <a:ea typeface="微软雅黑" panose="020B0503020204020204" pitchFamily="34" charset="-122"/>
            </a:endParaRPr>
          </a:p>
          <a:p>
            <a:pPr algn="l">
              <a:buClrTx/>
              <a:buSzTx/>
              <a:buNone/>
            </a:pPr>
            <a:r>
              <a:rPr lang="en-US" altLang="zh-CN" sz="2800" b="1" dirty="0">
                <a:latin typeface="微软雅黑" panose="020B0503020204020204" pitchFamily="34" charset="-122"/>
                <a:ea typeface="微软雅黑" panose="020B0503020204020204" pitchFamily="34" charset="-122"/>
              </a:rPr>
              <a:t>Jiaozi (角子）</a:t>
            </a:r>
            <a:r>
              <a:rPr lang="en-US" altLang="zh-CN" sz="2800" b="1" dirty="0">
                <a:latin typeface="微软雅黑" panose="020B0503020204020204" pitchFamily="34" charset="-122"/>
                <a:ea typeface="微软雅黑" panose="020B0503020204020204" pitchFamily="34" charset="-122"/>
                <a:sym typeface="+mn-ea"/>
              </a:rPr>
              <a:t>——Song dynasty</a:t>
            </a:r>
            <a:endParaRPr lang="en-US" altLang="zh-CN" sz="2800" b="1" dirty="0">
              <a:latin typeface="微软雅黑" panose="020B0503020204020204" pitchFamily="34" charset="-122"/>
              <a:ea typeface="微软雅黑" panose="020B0503020204020204" pitchFamily="34" charset="-122"/>
              <a:sym typeface="+mn-ea"/>
            </a:endParaRPr>
          </a:p>
          <a:p>
            <a:pPr algn="l">
              <a:buClrTx/>
              <a:buSzTx/>
              <a:buNone/>
            </a:pPr>
            <a:r>
              <a:rPr lang="en-US" altLang="zh-CN" sz="2800" b="1" dirty="0">
                <a:latin typeface="微软雅黑" panose="020B0503020204020204" pitchFamily="34" charset="-122"/>
                <a:ea typeface="微软雅黑" panose="020B0503020204020204" pitchFamily="34" charset="-122"/>
              </a:rPr>
              <a:t>Bianshi (扁食）</a:t>
            </a:r>
            <a:r>
              <a:rPr lang="en-US" altLang="zh-CN" sz="2800" b="1" dirty="0">
                <a:latin typeface="微软雅黑" panose="020B0503020204020204" pitchFamily="34" charset="-122"/>
                <a:ea typeface="微软雅黑" panose="020B0503020204020204" pitchFamily="34" charset="-122"/>
                <a:sym typeface="+mn-ea"/>
              </a:rPr>
              <a:t>——Yuan dynasty</a:t>
            </a:r>
            <a:endParaRPr lang="en-US" altLang="zh-CN" sz="2800" b="1" dirty="0">
              <a:latin typeface="微软雅黑" panose="020B0503020204020204" pitchFamily="34" charset="-122"/>
              <a:ea typeface="微软雅黑" panose="020B0503020204020204" pitchFamily="34" charset="-122"/>
              <a:sym typeface="+mn-ea"/>
            </a:endParaRPr>
          </a:p>
          <a:p>
            <a:pPr algn="l">
              <a:buClrTx/>
              <a:buSzTx/>
              <a:buNone/>
            </a:pPr>
            <a:r>
              <a:rPr lang="en-US" altLang="zh-CN" sz="2800" b="1" dirty="0">
                <a:latin typeface="微软雅黑" panose="020B0503020204020204" pitchFamily="34" charset="-122"/>
                <a:ea typeface="微软雅黑" panose="020B0503020204020204" pitchFamily="34" charset="-122"/>
              </a:rPr>
              <a:t>Jiaozi(饺子）</a:t>
            </a:r>
            <a:r>
              <a:rPr lang="en-US" altLang="zh-CN" sz="2800" b="1" dirty="0">
                <a:latin typeface="微软雅黑" panose="020B0503020204020204" pitchFamily="34" charset="-122"/>
                <a:ea typeface="微软雅黑" panose="020B0503020204020204" pitchFamily="34" charset="-122"/>
                <a:sym typeface="+mn-ea"/>
              </a:rPr>
              <a:t>—— Qing dynasty</a:t>
            </a:r>
            <a:endParaRPr lang="en-US" altLang="zh-CN" sz="2800"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806450" y="1598295"/>
            <a:ext cx="1999615" cy="521970"/>
          </a:xfrm>
          <a:prstGeom prst="rect">
            <a:avLst/>
          </a:prstGeom>
          <a:noFill/>
        </p:spPr>
        <p:txBody>
          <a:bodyPr wrap="square" rtlCol="0">
            <a:spAutoFit/>
          </a:bodyPr>
          <a:p>
            <a:r>
              <a:rPr lang="en-US" altLang="zh-CN" sz="2800" b="1" dirty="0">
                <a:latin typeface="微软雅黑" panose="020B0503020204020204" pitchFamily="34" charset="-122"/>
                <a:ea typeface="微软雅黑" panose="020B0503020204020204" pitchFamily="34" charset="-122"/>
              </a:rPr>
              <a:t>Names:</a:t>
            </a:r>
            <a:endParaRPr lang="en-US" altLang="zh-CN" sz="2800" b="1" dirty="0">
              <a:latin typeface="微软雅黑" panose="020B0503020204020204" pitchFamily="34" charset="-122"/>
              <a:ea typeface="微软雅黑" panose="020B0503020204020204" pitchFamily="34" charset="-122"/>
            </a:endParaRPr>
          </a:p>
        </p:txBody>
      </p:sp>
      <p:pic>
        <p:nvPicPr>
          <p:cNvPr id="19" name="图片 18" descr="蒸饺1"/>
          <p:cNvPicPr>
            <a:picLocks noChangeAspect="1"/>
          </p:cNvPicPr>
          <p:nvPr/>
        </p:nvPicPr>
        <p:blipFill>
          <a:blip r:embed="rId4"/>
          <a:stretch>
            <a:fillRect/>
          </a:stretch>
        </p:blipFill>
        <p:spPr>
          <a:xfrm>
            <a:off x="9189085" y="4491990"/>
            <a:ext cx="1782445" cy="1236345"/>
          </a:xfrm>
          <a:prstGeom prst="round2DiagRect">
            <a:avLst/>
          </a:prstGeom>
        </p:spPr>
      </p:pic>
      <p:pic>
        <p:nvPicPr>
          <p:cNvPr id="20" name="图片 19" descr="煎饺"/>
          <p:cNvPicPr>
            <a:picLocks noChangeAspect="1"/>
          </p:cNvPicPr>
          <p:nvPr/>
        </p:nvPicPr>
        <p:blipFill>
          <a:blip r:embed="rId5"/>
          <a:stretch>
            <a:fillRect/>
          </a:stretch>
        </p:blipFill>
        <p:spPr>
          <a:xfrm>
            <a:off x="837565" y="5323840"/>
            <a:ext cx="1863090" cy="1246505"/>
          </a:xfrm>
          <a:prstGeom prst="roundRect">
            <a:avLst/>
          </a:prstGeom>
        </p:spPr>
      </p:pic>
      <p:sp>
        <p:nvSpPr>
          <p:cNvPr id="21" name="文本框 20"/>
          <p:cNvSpPr txBox="1"/>
          <p:nvPr/>
        </p:nvSpPr>
        <p:spPr>
          <a:xfrm>
            <a:off x="2700655" y="4652010"/>
            <a:ext cx="6441440" cy="1076325"/>
          </a:xfrm>
          <a:prstGeom prst="rect">
            <a:avLst/>
          </a:prstGeom>
          <a:noFill/>
        </p:spPr>
        <p:txBody>
          <a:bodyPr wrap="square" rtlCol="0">
            <a:spAutoFit/>
          </a:bodyPr>
          <a:p>
            <a:pPr algn="l">
              <a:buClrTx/>
              <a:buSzTx/>
              <a:buNone/>
            </a:pPr>
            <a:r>
              <a:rPr lang="en-US" altLang="zh-CN" sz="2800" b="1" dirty="0">
                <a:latin typeface="微软雅黑" panose="020B0503020204020204" pitchFamily="34" charset="-122"/>
                <a:ea typeface="微软雅黑" panose="020B0503020204020204" pitchFamily="34" charset="-122"/>
                <a:sym typeface="+mn-ea"/>
              </a:rPr>
              <a:t>Steamed dumplings (zhengjiao)</a:t>
            </a:r>
            <a:endParaRPr lang="en-US" altLang="zh-CN" sz="2800" b="1" dirty="0">
              <a:latin typeface="微软雅黑" panose="020B0503020204020204" pitchFamily="34" charset="-122"/>
              <a:ea typeface="微软雅黑" panose="020B0503020204020204" pitchFamily="34" charset="-122"/>
            </a:endParaRPr>
          </a:p>
          <a:p>
            <a:pPr algn="l">
              <a:buClrTx/>
              <a:buSzTx/>
              <a:buNone/>
            </a:pPr>
            <a:endParaRPr lang="en-US" altLang="zh-CN" b="1" dirty="0">
              <a:latin typeface="微软雅黑" panose="020B0503020204020204" pitchFamily="34" charset="-122"/>
              <a:ea typeface="微软雅黑" panose="020B0503020204020204" pitchFamily="34" charset="-122"/>
            </a:endParaRPr>
          </a:p>
          <a:p>
            <a:pPr algn="l">
              <a:buClrTx/>
              <a:buSzTx/>
              <a:buNone/>
            </a:pPr>
            <a:endParaRPr lang="zh-CN" altLang="en-US"/>
          </a:p>
        </p:txBody>
      </p:sp>
      <p:sp>
        <p:nvSpPr>
          <p:cNvPr id="22" name="文本框 21"/>
          <p:cNvSpPr txBox="1"/>
          <p:nvPr/>
        </p:nvSpPr>
        <p:spPr>
          <a:xfrm>
            <a:off x="2747645" y="5424805"/>
            <a:ext cx="6777990" cy="521970"/>
          </a:xfrm>
          <a:prstGeom prst="rect">
            <a:avLst/>
          </a:prstGeom>
          <a:noFill/>
        </p:spPr>
        <p:txBody>
          <a:bodyPr wrap="square" rtlCol="0">
            <a:spAutoFit/>
          </a:bodyPr>
          <a:p>
            <a:pPr algn="l">
              <a:buClrTx/>
              <a:buSzTx/>
              <a:buFontTx/>
              <a:buNone/>
            </a:pPr>
            <a:r>
              <a:rPr lang="en-US" altLang="zh-CN" sz="2800" b="1" dirty="0">
                <a:latin typeface="微软雅黑" panose="020B0503020204020204" pitchFamily="34" charset="-122"/>
                <a:ea typeface="微软雅黑" panose="020B0503020204020204" pitchFamily="34" charset="-122"/>
                <a:sym typeface="+mn-ea"/>
              </a:rPr>
              <a:t>Shallow fried dumplings (jianjiao)</a:t>
            </a:r>
            <a:endParaRPr lang="en-US" altLang="zh-CN" sz="2800" b="1"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2700655" y="3157220"/>
            <a:ext cx="8676640" cy="2160905"/>
            <a:chOff x="4253" y="4972"/>
            <a:chExt cx="13664" cy="3403"/>
          </a:xfrm>
        </p:grpSpPr>
        <p:sp>
          <p:nvSpPr>
            <p:cNvPr id="17" name="文本框 16"/>
            <p:cNvSpPr txBox="1"/>
            <p:nvPr/>
          </p:nvSpPr>
          <p:spPr>
            <a:xfrm>
              <a:off x="4253" y="6197"/>
              <a:ext cx="13664" cy="2179"/>
            </a:xfrm>
            <a:prstGeom prst="rect">
              <a:avLst/>
            </a:prstGeom>
            <a:noFill/>
          </p:spPr>
          <p:txBody>
            <a:bodyPr wrap="square" rtlCol="0">
              <a:spAutoFit/>
            </a:bodyPr>
            <a:p>
              <a:pPr algn="l">
                <a:buClrTx/>
                <a:buSzTx/>
                <a:buNone/>
              </a:pPr>
              <a:r>
                <a:rPr lang="en-US" altLang="zh-CN" sz="2800" b="1" dirty="0">
                  <a:latin typeface="微软雅黑" panose="020B0503020204020204" pitchFamily="34" charset="-122"/>
                  <a:ea typeface="微软雅黑" panose="020B0503020204020204" pitchFamily="34" charset="-122"/>
                </a:rPr>
                <a:t>Boiled dumplings:(shuijiao)</a:t>
              </a:r>
              <a:endParaRPr lang="en-US" altLang="zh-CN" sz="2800" b="1" dirty="0">
                <a:latin typeface="微软雅黑" panose="020B0503020204020204" pitchFamily="34" charset="-122"/>
                <a:ea typeface="微软雅黑" panose="020B0503020204020204" pitchFamily="34" charset="-122"/>
              </a:endParaRPr>
            </a:p>
            <a:p>
              <a:pPr algn="l">
                <a:buClrTx/>
                <a:buSzTx/>
                <a:buNone/>
              </a:pPr>
              <a:endParaRPr lang="en-US" altLang="zh-CN" sz="2800" b="1" dirty="0">
                <a:latin typeface="微软雅黑" panose="020B0503020204020204" pitchFamily="34" charset="-122"/>
                <a:ea typeface="微软雅黑" panose="020B0503020204020204" pitchFamily="34" charset="-122"/>
              </a:endParaRPr>
            </a:p>
            <a:p>
              <a:pPr algn="l">
                <a:buClrTx/>
                <a:buSzTx/>
                <a:buNone/>
              </a:pPr>
              <a:endParaRPr lang="en-US" altLang="zh-CN" sz="2800" b="1" dirty="0">
                <a:latin typeface="微软雅黑" panose="020B0503020204020204" pitchFamily="34" charset="-122"/>
                <a:ea typeface="微软雅黑" panose="020B0503020204020204" pitchFamily="34" charset="-122"/>
              </a:endParaRPr>
            </a:p>
          </p:txBody>
        </p:sp>
        <p:grpSp>
          <p:nvGrpSpPr>
            <p:cNvPr id="3" name="组合 2"/>
            <p:cNvGrpSpPr/>
            <p:nvPr/>
          </p:nvGrpSpPr>
          <p:grpSpPr>
            <a:xfrm>
              <a:off x="12088" y="4972"/>
              <a:ext cx="5022" cy="2101"/>
              <a:chOff x="12088" y="4972"/>
              <a:chExt cx="5022" cy="2101"/>
            </a:xfrm>
          </p:grpSpPr>
          <p:pic>
            <p:nvPicPr>
              <p:cNvPr id="18" name="图片 17" descr="水饺1"/>
              <p:cNvPicPr>
                <a:picLocks noChangeAspect="1"/>
              </p:cNvPicPr>
              <p:nvPr/>
            </p:nvPicPr>
            <p:blipFill>
              <a:blip r:embed="rId6"/>
              <a:stretch>
                <a:fillRect/>
              </a:stretch>
            </p:blipFill>
            <p:spPr>
              <a:xfrm>
                <a:off x="12088" y="5187"/>
                <a:ext cx="2804" cy="1887"/>
              </a:xfrm>
              <a:prstGeom prst="ellipse">
                <a:avLst/>
              </a:prstGeom>
            </p:spPr>
          </p:pic>
          <p:pic>
            <p:nvPicPr>
              <p:cNvPr id="2" name="图片 1" descr="彩色较早"/>
              <p:cNvPicPr>
                <a:picLocks noChangeAspect="1"/>
              </p:cNvPicPr>
              <p:nvPr/>
            </p:nvPicPr>
            <p:blipFill>
              <a:blip r:embed="rId7"/>
              <a:stretch>
                <a:fillRect/>
              </a:stretch>
            </p:blipFill>
            <p:spPr>
              <a:xfrm>
                <a:off x="15166" y="4972"/>
                <a:ext cx="1945" cy="1867"/>
              </a:xfrm>
              <a:prstGeom prst="teardrop">
                <a:avLst/>
              </a:prstGeom>
            </p:spPr>
          </p:pic>
        </p:grpSp>
      </p:grpSp>
    </p:spTree>
  </p:cSld>
  <p:clrMapOvr>
    <a:masterClrMapping/>
  </p:clrMapOvr>
  <p:transition spd="slow" advTm="5000">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amond(in)">
                                      <p:cBhvr>
                                        <p:cTn id="22" dur="2000"/>
                                        <p:tgtEl>
                                          <p:spTgt spid="21"/>
                                        </p:tgtEl>
                                      </p:cBhvr>
                                    </p:animEffect>
                                  </p:childTnLst>
                                </p:cTn>
                              </p:par>
                              <p:par>
                                <p:cTn id="23" presetID="8" presetClass="entr" presetSubtype="16"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diamond(in)">
                                      <p:cBhvr>
                                        <p:cTn id="25" dur="20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heel(1)">
                                      <p:cBhvr>
                                        <p:cTn id="3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cxnSp>
        <p:nvCxnSpPr>
          <p:cNvPr id="3" name="直接连接符 2"/>
          <p:cNvCxnSpPr/>
          <p:nvPr/>
        </p:nvCxnSpPr>
        <p:spPr>
          <a:xfrm>
            <a:off x="5166995" y="1290955"/>
            <a:ext cx="65405" cy="4082415"/>
          </a:xfrm>
          <a:prstGeom prst="line">
            <a:avLst/>
          </a:prstGeom>
          <a:ln>
            <a:solidFill>
              <a:srgbClr val="DB2A00"/>
            </a:solidFill>
          </a:ln>
        </p:spPr>
        <p:style>
          <a:lnRef idx="1">
            <a:schemeClr val="accent1"/>
          </a:lnRef>
          <a:fillRef idx="0">
            <a:schemeClr val="accent1"/>
          </a:fillRef>
          <a:effectRef idx="0">
            <a:schemeClr val="accent1"/>
          </a:effectRef>
          <a:fontRef idx="minor">
            <a:schemeClr val="tx1"/>
          </a:fontRef>
        </p:style>
      </p:cxnSp>
      <p:pic>
        <p:nvPicPr>
          <p:cNvPr id="30" name="图片 29"/>
          <p:cNvPicPr>
            <a:picLocks noChangeAspect="1"/>
          </p:cNvPicPr>
          <p:nvPr/>
        </p:nvPicPr>
        <p:blipFill>
          <a:blip r:embed="rId2"/>
          <a:stretch>
            <a:fillRect/>
          </a:stretch>
        </p:blipFill>
        <p:spPr>
          <a:xfrm>
            <a:off x="6944360" y="3683000"/>
            <a:ext cx="2384425" cy="2243138"/>
          </a:xfrm>
          <a:prstGeom prst="rect">
            <a:avLst/>
          </a:prstGeom>
          <a:noFill/>
          <a:ln w="9525">
            <a:noFill/>
          </a:ln>
        </p:spPr>
      </p:pic>
      <p:pic>
        <p:nvPicPr>
          <p:cNvPr id="5"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7270115" y="1651953"/>
            <a:ext cx="1733550" cy="1337945"/>
          </a:xfrm>
          <a:prstGeom prst="rect">
            <a:avLst/>
          </a:prstGeom>
          <a:solidFill>
            <a:srgbClr val="DF3B01"/>
          </a:solidFill>
          <a:ln w="9525">
            <a:noFill/>
          </a:ln>
        </p:spPr>
        <p:txBody>
          <a:bodyPr wrap="square" anchor="t" anchorCtr="0">
            <a:spAutoFit/>
          </a:bodyPr>
          <a:p>
            <a:pPr algn="ctr" defTabSz="913130">
              <a:lnSpc>
                <a:spcPct val="150000"/>
              </a:lnSpc>
            </a:pPr>
            <a:r>
              <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02</a:t>
            </a:r>
            <a:endParaRPr lang="en-US" altLang="zh-CN" sz="5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1" name="图片 10" descr="C:\Users\吴\Desktop\微课\冬至饺子1.jpg冬至饺子1"/>
          <p:cNvPicPr>
            <a:picLocks noChangeAspect="1"/>
          </p:cNvPicPr>
          <p:nvPr/>
        </p:nvPicPr>
        <p:blipFill>
          <a:blip r:embed="rId5"/>
          <a:srcRect/>
          <a:stretch>
            <a:fillRect/>
          </a:stretch>
        </p:blipFill>
        <p:spPr>
          <a:xfrm>
            <a:off x="1765300" y="2234565"/>
            <a:ext cx="3036570" cy="2682240"/>
          </a:xfrm>
          <a:prstGeom prst="rect">
            <a:avLst/>
          </a:prstGeom>
        </p:spPr>
      </p:pic>
      <p:sp>
        <p:nvSpPr>
          <p:cNvPr id="16" name="矩形 15"/>
          <p:cNvSpPr/>
          <p:nvPr/>
        </p:nvSpPr>
        <p:spPr>
          <a:xfrm>
            <a:off x="6050915" y="3361690"/>
            <a:ext cx="357822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The meanings   </a:t>
            </a:r>
            <a:endParaRPr lang="en-US" altLang="zh-CN"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p:transition spd="slow" advTm="5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iterate type="lt">
                                    <p:tmPct val="10000"/>
                                  </p:iterate>
                                  <p:childTnLst>
                                    <p:set>
                                      <p:cBhvr>
                                        <p:cTn id="6" dur="1" fill="hold">
                                          <p:stCondLst>
                                            <p:cond delay="0"/>
                                          </p:stCondLst>
                                        </p:cTn>
                                        <p:tgtEl>
                                          <p:spTgt spid="28"/>
                                        </p:tgtEl>
                                        <p:attrNameLst>
                                          <p:attrName>style.visibility</p:attrName>
                                        </p:attrNameLst>
                                      </p:cBhvr>
                                      <p:to>
                                        <p:strVal val="visible"/>
                                      </p:to>
                                    </p:set>
                                    <p:animEffect transition="in" filter="box(i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13"/>
          <p:cNvSpPr/>
          <p:nvPr/>
        </p:nvSpPr>
        <p:spPr>
          <a:xfrm>
            <a:off x="1107440" y="711200"/>
            <a:ext cx="4140898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Why can it represent Chinese traditional food culture? </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descr="吃饺子111"/>
          <p:cNvPicPr>
            <a:picLocks noChangeAspect="1"/>
          </p:cNvPicPr>
          <p:nvPr/>
        </p:nvPicPr>
        <p:blipFill>
          <a:blip r:embed="rId4"/>
          <a:stretch>
            <a:fillRect/>
          </a:stretch>
        </p:blipFill>
        <p:spPr>
          <a:xfrm>
            <a:off x="1297940" y="1711960"/>
            <a:ext cx="2734310" cy="4101465"/>
          </a:xfrm>
          <a:prstGeom prst="rect">
            <a:avLst/>
          </a:prstGeom>
        </p:spPr>
      </p:pic>
      <p:sp>
        <p:nvSpPr>
          <p:cNvPr id="4" name="文本框 3"/>
          <p:cNvSpPr txBox="1"/>
          <p:nvPr/>
        </p:nvSpPr>
        <p:spPr>
          <a:xfrm>
            <a:off x="5222240" y="1651635"/>
            <a:ext cx="6446520" cy="398780"/>
          </a:xfrm>
          <a:prstGeom prst="rect">
            <a:avLst/>
          </a:prstGeom>
          <a:noFill/>
        </p:spPr>
        <p:txBody>
          <a:bodyPr wrap="square" rtlCol="0">
            <a:spAutoFit/>
          </a:bodyPr>
          <a:p>
            <a:r>
              <a:rPr lang="en-US" altLang="zh-CN" sz="2000" b="1" dirty="0">
                <a:latin typeface="微软雅黑" panose="020B0503020204020204" pitchFamily="34" charset="-122"/>
                <a:ea typeface="微软雅黑" panose="020B0503020204020204" pitchFamily="34" charset="-122"/>
                <a:sym typeface="+mn-ea"/>
              </a:rPr>
              <a:t>Jiaozi (</a:t>
            </a:r>
            <a:r>
              <a:rPr lang="zh-CN" altLang="en-US" sz="2000" b="1" dirty="0">
                <a:latin typeface="微软雅黑" panose="020B0503020204020204" pitchFamily="34" charset="-122"/>
                <a:ea typeface="微软雅黑" panose="020B0503020204020204" pitchFamily="34" charset="-122"/>
                <a:sym typeface="+mn-ea"/>
              </a:rPr>
              <a:t>交子）、</a:t>
            </a:r>
            <a:r>
              <a:rPr lang="en-US" altLang="zh-CN" sz="2000" b="1" dirty="0">
                <a:latin typeface="微软雅黑" panose="020B0503020204020204" pitchFamily="34" charset="-122"/>
                <a:ea typeface="微软雅黑" panose="020B0503020204020204" pitchFamily="34" charset="-122"/>
                <a:sym typeface="+mn-ea"/>
              </a:rPr>
              <a:t>Jiaozi(</a:t>
            </a:r>
            <a:r>
              <a:rPr lang="zh-CN" altLang="en-US" sz="2000" b="1" dirty="0">
                <a:latin typeface="微软雅黑" panose="020B0503020204020204" pitchFamily="34" charset="-122"/>
                <a:ea typeface="微软雅黑" panose="020B0503020204020204" pitchFamily="34" charset="-122"/>
                <a:sym typeface="+mn-ea"/>
              </a:rPr>
              <a:t>饺子）</a:t>
            </a:r>
            <a:endParaRPr lang="zh-CN" altLang="en-US" sz="2000" b="1" dirty="0">
              <a:latin typeface="微软雅黑" panose="020B0503020204020204" pitchFamily="34" charset="-122"/>
              <a:ea typeface="微软雅黑" panose="020B0503020204020204" pitchFamily="34" charset="-122"/>
              <a:sym typeface="+mn-ea"/>
            </a:endParaRPr>
          </a:p>
        </p:txBody>
      </p:sp>
      <p:grpSp>
        <p:nvGrpSpPr>
          <p:cNvPr id="91" name="组合 90"/>
          <p:cNvGrpSpPr/>
          <p:nvPr/>
        </p:nvGrpSpPr>
        <p:grpSpPr>
          <a:xfrm>
            <a:off x="4406627" y="1593883"/>
            <a:ext cx="658021" cy="658021"/>
            <a:chOff x="4487217" y="3599547"/>
            <a:chExt cx="876300" cy="876300"/>
          </a:xfrm>
          <a:solidFill>
            <a:srgbClr val="DF3B01"/>
          </a:solidFill>
        </p:grpSpPr>
        <p:sp>
          <p:nvSpPr>
            <p:cNvPr id="92" name="椭圆 91"/>
            <p:cNvSpPr/>
            <p:nvPr/>
          </p:nvSpPr>
          <p:spPr>
            <a:xfrm>
              <a:off x="4487217" y="3599547"/>
              <a:ext cx="876300" cy="876300"/>
            </a:xfrm>
            <a:prstGeom prst="ellipse">
              <a:avLst/>
            </a:prstGeom>
            <a:grpFill/>
            <a:ln>
              <a:solidFill>
                <a:srgbClr val="D75E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93" name="矩形 92"/>
            <p:cNvSpPr/>
            <p:nvPr/>
          </p:nvSpPr>
          <p:spPr>
            <a:xfrm>
              <a:off x="4732967" y="3741526"/>
              <a:ext cx="343364" cy="400110"/>
            </a:xfrm>
            <a:prstGeom prst="rect">
              <a:avLst/>
            </a:prstGeom>
            <a:noFill/>
            <a:ln>
              <a:noFill/>
            </a:ln>
          </p:spPr>
          <p:txBody>
            <a:bodyPr wrap="non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grpSp>
      <p:grpSp>
        <p:nvGrpSpPr>
          <p:cNvPr id="94" name="组合 93"/>
          <p:cNvGrpSpPr/>
          <p:nvPr/>
        </p:nvGrpSpPr>
        <p:grpSpPr>
          <a:xfrm>
            <a:off x="4406583" y="2914333"/>
            <a:ext cx="658812" cy="657225"/>
            <a:chOff x="7173267" y="3599547"/>
            <a:chExt cx="876300" cy="876300"/>
          </a:xfrm>
        </p:grpSpPr>
        <p:sp>
          <p:nvSpPr>
            <p:cNvPr id="95" name="椭圆 94"/>
            <p:cNvSpPr/>
            <p:nvPr/>
          </p:nvSpPr>
          <p:spPr>
            <a:xfrm>
              <a:off x="7173267" y="3599547"/>
              <a:ext cx="876300" cy="876300"/>
            </a:xfrm>
            <a:prstGeom prst="ellipse">
              <a:avLst/>
            </a:prstGeom>
            <a:solidFill>
              <a:srgbClr val="DF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4044" name="矩形 95"/>
            <p:cNvSpPr/>
            <p:nvPr/>
          </p:nvSpPr>
          <p:spPr>
            <a:xfrm>
              <a:off x="7479867" y="3771421"/>
              <a:ext cx="262679" cy="531707"/>
            </a:xfrm>
            <a:prstGeom prst="rect">
              <a:avLst/>
            </a:prstGeom>
            <a:noFill/>
            <a:ln w="9525">
              <a:noFill/>
            </a:ln>
          </p:spPr>
          <p:txBody>
            <a:bodyPr wrap="square" anchor="t" anchorCtr="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97" name="组合 96"/>
          <p:cNvGrpSpPr/>
          <p:nvPr/>
        </p:nvGrpSpPr>
        <p:grpSpPr>
          <a:xfrm>
            <a:off x="4391343" y="4351973"/>
            <a:ext cx="657225" cy="657225"/>
            <a:chOff x="9859317" y="3599547"/>
            <a:chExt cx="876300" cy="876300"/>
          </a:xfrm>
        </p:grpSpPr>
        <p:sp>
          <p:nvSpPr>
            <p:cNvPr id="98" name="椭圆 97"/>
            <p:cNvSpPr/>
            <p:nvPr/>
          </p:nvSpPr>
          <p:spPr>
            <a:xfrm>
              <a:off x="9859317" y="3599547"/>
              <a:ext cx="876300" cy="876300"/>
            </a:xfrm>
            <a:prstGeom prst="ellipse">
              <a:avLst/>
            </a:prstGeom>
            <a:solidFill>
              <a:srgbClr val="DF3B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000" b="1" i="0" u="none" strike="noStrike" kern="1200" cap="none" spc="0" normalizeH="0" baseline="0" noProof="0" dirty="0">
                <a:ln>
                  <a:noFill/>
                </a:ln>
                <a:solidFill>
                  <a:schemeClr val="bg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
          <p:nvSpPr>
            <p:cNvPr id="44047" name="矩形 98"/>
            <p:cNvSpPr/>
            <p:nvPr/>
          </p:nvSpPr>
          <p:spPr>
            <a:xfrm>
              <a:off x="10093358" y="3779612"/>
              <a:ext cx="343364" cy="400110"/>
            </a:xfrm>
            <a:prstGeom prst="rect">
              <a:avLst/>
            </a:prstGeom>
            <a:noFill/>
            <a:ln w="9525">
              <a:noFill/>
            </a:ln>
          </p:spPr>
          <p:txBody>
            <a:bodyPr wrap="none" anchor="t" anchorCtr="0">
              <a:spAutoFit/>
            </a:bodyPr>
            <a:p>
              <a:pPr algn="ctr"/>
              <a:r>
                <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3</a:t>
              </a:r>
              <a:endParaRPr lang="en-US" altLang="zh-CN" sz="20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11" name="文本框 10"/>
          <p:cNvSpPr txBox="1"/>
          <p:nvPr/>
        </p:nvSpPr>
        <p:spPr>
          <a:xfrm>
            <a:off x="5222240" y="3021330"/>
            <a:ext cx="6269990" cy="983615"/>
          </a:xfrm>
          <a:prstGeom prst="rect">
            <a:avLst/>
          </a:prstGeom>
          <a:noFill/>
        </p:spPr>
        <p:txBody>
          <a:bodyPr wrap="square" rtlCol="0" anchor="t">
            <a:spAutoFit/>
          </a:bodyPr>
          <a:p>
            <a:r>
              <a:rPr lang="en-US" altLang="zh-CN" sz="2000" b="1" dirty="0">
                <a:latin typeface="微软雅黑" panose="020B0503020204020204" pitchFamily="34" charset="-122"/>
                <a:ea typeface="微软雅黑" panose="020B0503020204020204" pitchFamily="34" charset="-122"/>
                <a:sym typeface="+mn-ea"/>
              </a:rPr>
              <a:t>Making jiao zi together with the whole family creates a </a:t>
            </a:r>
            <a:r>
              <a:rPr lang="en-US" altLang="zh-CN" sz="2000" b="1" dirty="0">
                <a:solidFill>
                  <a:srgbClr val="FF0000"/>
                </a:solidFill>
                <a:latin typeface="微软雅黑" panose="020B0503020204020204" pitchFamily="34" charset="-122"/>
                <a:ea typeface="微软雅黑" panose="020B0503020204020204" pitchFamily="34" charset="-122"/>
                <a:sym typeface="+mn-ea"/>
              </a:rPr>
              <a:t>unique, harmonious atmosphere</a:t>
            </a:r>
            <a:r>
              <a:rPr lang="en-US" altLang="zh-CN" sz="2000" b="1" dirty="0">
                <a:latin typeface="微软雅黑" panose="020B0503020204020204" pitchFamily="34" charset="-122"/>
                <a:ea typeface="微软雅黑" panose="020B0503020204020204" pitchFamily="34" charset="-122"/>
                <a:sym typeface="+mn-ea"/>
              </a:rPr>
              <a:t>. </a:t>
            </a:r>
            <a:endParaRPr lang="en-US" altLang="zh-CN" sz="2000" b="1" dirty="0">
              <a:latin typeface="微软雅黑" panose="020B0503020204020204" pitchFamily="34" charset="-122"/>
              <a:ea typeface="微软雅黑" panose="020B0503020204020204" pitchFamily="34" charset="-122"/>
            </a:endParaRPr>
          </a:p>
          <a:p>
            <a:endParaRPr lang="zh-CN" altLang="en-US"/>
          </a:p>
        </p:txBody>
      </p:sp>
      <p:sp>
        <p:nvSpPr>
          <p:cNvPr id="10" name="文本框 9"/>
          <p:cNvSpPr txBox="1"/>
          <p:nvPr/>
        </p:nvSpPr>
        <p:spPr>
          <a:xfrm>
            <a:off x="4695190" y="2927985"/>
            <a:ext cx="5145405" cy="368300"/>
          </a:xfrm>
          <a:prstGeom prst="rect">
            <a:avLst/>
          </a:prstGeom>
          <a:noFill/>
        </p:spPr>
        <p:txBody>
          <a:bodyPr wrap="square" rtlCol="0">
            <a:spAutoFit/>
          </a:bodyPr>
          <a:p>
            <a:endParaRPr lang="zh-CN" altLang="en-US"/>
          </a:p>
        </p:txBody>
      </p:sp>
      <p:sp>
        <p:nvSpPr>
          <p:cNvPr id="23" name="文本框 22"/>
          <p:cNvSpPr txBox="1"/>
          <p:nvPr/>
        </p:nvSpPr>
        <p:spPr>
          <a:xfrm>
            <a:off x="5222240" y="4486910"/>
            <a:ext cx="6446520" cy="398780"/>
          </a:xfrm>
          <a:prstGeom prst="rect">
            <a:avLst/>
          </a:prstGeom>
          <a:noFill/>
        </p:spPr>
        <p:txBody>
          <a:bodyPr wrap="square" rtlCol="0">
            <a:spAutoFit/>
          </a:bodyPr>
          <a:p>
            <a:r>
              <a:rPr lang="en-US" sz="2000" b="1" dirty="0">
                <a:latin typeface="微软雅黑" panose="020B0503020204020204" pitchFamily="34" charset="-122"/>
                <a:ea typeface="微软雅黑" panose="020B0503020204020204" pitchFamily="34" charset="-122"/>
                <a:sym typeface="+mn-ea"/>
              </a:rPr>
              <a:t>A symbol of Chinese traditional food.</a:t>
            </a:r>
            <a:endParaRPr lang="en-US" sz="2000" b="1" dirty="0">
              <a:latin typeface="微软雅黑" panose="020B0503020204020204" pitchFamily="34" charset="-122"/>
              <a:ea typeface="微软雅黑" panose="020B0503020204020204" pitchFamily="34" charset="-122"/>
              <a:sym typeface="+mn-ea"/>
            </a:endParaRPr>
          </a:p>
        </p:txBody>
      </p:sp>
      <p:pic>
        <p:nvPicPr>
          <p:cNvPr id="18" name="图片 17" descr="C:\Users\吴\Desktop\微课\22.jpg22"/>
          <p:cNvPicPr>
            <a:picLocks noChangeAspect="1"/>
          </p:cNvPicPr>
          <p:nvPr/>
        </p:nvPicPr>
        <p:blipFill>
          <a:blip r:embed="rId5"/>
          <a:srcRect/>
          <a:stretch>
            <a:fillRect/>
          </a:stretch>
        </p:blipFill>
        <p:spPr>
          <a:xfrm>
            <a:off x="8997950" y="1593850"/>
            <a:ext cx="1734185" cy="1043305"/>
          </a:xfrm>
          <a:prstGeom prst="ellipse">
            <a:avLst/>
          </a:prstGeom>
        </p:spPr>
      </p:pic>
    </p:spTree>
  </p:cSld>
  <p:clrMapOvr>
    <a:masterClrMapping/>
  </p:clrMapOvr>
  <p:transition spd="slow" advTm="5000">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tile tx="0" ty="0" sx="100000" sy="100000" flip="none" algn="tl"/>
        </a:blipFill>
        <a:effectLst/>
      </p:bgPr>
    </p:bg>
    <p:spTree>
      <p:nvGrpSpPr>
        <p:cNvPr id="1" name=""/>
        <p:cNvGrpSpPr/>
        <p:nvPr/>
      </p:nvGrpSpPr>
      <p:grpSpPr/>
      <p:pic>
        <p:nvPicPr>
          <p:cNvPr id="5"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1909"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1280576" y="146756"/>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V="1">
            <a:off x="191909" y="6117299"/>
            <a:ext cx="719515" cy="56432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jjj\20160629172658_1751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flipV="1">
            <a:off x="11280576" y="6117299"/>
            <a:ext cx="719515" cy="56432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728980" y="869950"/>
            <a:ext cx="41099105" cy="521970"/>
          </a:xfrm>
          <a:prstGeom prst="rect">
            <a:avLst/>
          </a:prstGeom>
          <a:noFill/>
          <a:ln w="9525">
            <a:noFill/>
          </a:ln>
        </p:spPr>
        <p:txBody>
          <a:bodyPr wrap="square" anchor="t" anchorCtr="0">
            <a:spAutoFit/>
          </a:bodyPr>
          <a:p>
            <a:r>
              <a:rPr lang="en-US" altLang="zh-CN" sz="2800" b="1" dirty="0">
                <a:latin typeface="微软雅黑" panose="020B0503020204020204" pitchFamily="34" charset="-122"/>
                <a:ea typeface="微软雅黑" panose="020B0503020204020204" pitchFamily="34" charset="-122"/>
                <a:sym typeface="微软雅黑" panose="020B0503020204020204" pitchFamily="34" charset="-122"/>
              </a:rPr>
              <a:t> 02.The</a:t>
            </a:r>
            <a:r>
              <a:rPr lang="en-US" altLang="zh-CN" sz="2800" b="1" dirty="0">
                <a:latin typeface="微软雅黑" panose="020B0503020204020204" pitchFamily="34" charset="-122"/>
                <a:ea typeface="微软雅黑" panose="020B0503020204020204" pitchFamily="34" charset="-122"/>
                <a:sym typeface="+mn-ea"/>
              </a:rPr>
              <a:t> </a:t>
            </a:r>
            <a:r>
              <a:rPr lang="en-US" sz="2800" b="1" dirty="0">
                <a:latin typeface="微软雅黑" panose="020B0503020204020204" pitchFamily="34" charset="-122"/>
                <a:ea typeface="微软雅黑" panose="020B0503020204020204" pitchFamily="34" charset="-122"/>
                <a:sym typeface="+mn-ea"/>
              </a:rPr>
              <a:t>meanings</a:t>
            </a:r>
            <a:r>
              <a:rPr lang="zh-CN" altLang="en-US" sz="2800" b="1" dirty="0">
                <a:latin typeface="微软雅黑" panose="020B0503020204020204" pitchFamily="34" charset="-122"/>
                <a:ea typeface="微软雅黑" panose="020B0503020204020204" pitchFamily="34" charset="-122"/>
                <a:sym typeface="微软雅黑" panose="020B0503020204020204" pitchFamily="34" charset="-122"/>
              </a:rPr>
              <a:t>                                                                                                                                                                                                                                                                                                                                                             </a:t>
            </a:r>
            <a:endParaRPr lang="zh-CN" altLang="en-US" sz="2800" b="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文本框 3"/>
          <p:cNvSpPr txBox="1"/>
          <p:nvPr/>
        </p:nvSpPr>
        <p:spPr>
          <a:xfrm>
            <a:off x="995680" y="1391920"/>
            <a:ext cx="10200005" cy="521970"/>
          </a:xfrm>
          <a:prstGeom prst="rect">
            <a:avLst/>
          </a:prstGeom>
          <a:noFill/>
        </p:spPr>
        <p:txBody>
          <a:bodyPr wrap="square" rtlCol="0">
            <a:spAutoFit/>
          </a:bodyPr>
          <a:p>
            <a:r>
              <a:rPr lang="en-US" sz="2800" b="1" dirty="0">
                <a:latin typeface="微软雅黑" panose="020B0503020204020204" pitchFamily="34" charset="-122"/>
                <a:ea typeface="微软雅黑" panose="020B0503020204020204" pitchFamily="34" charset="-122"/>
                <a:sym typeface="+mn-ea"/>
              </a:rPr>
              <a:t>Jiaozi (交子）、Jiaozi(饺子）</a:t>
            </a:r>
            <a:endParaRPr lang="en-US" sz="2800" b="1" dirty="0">
              <a:latin typeface="微软雅黑" panose="020B0503020204020204" pitchFamily="34" charset="-122"/>
              <a:ea typeface="微软雅黑" panose="020B0503020204020204" pitchFamily="34" charset="-122"/>
              <a:sym typeface="+mn-ea"/>
            </a:endParaRPr>
          </a:p>
        </p:txBody>
      </p:sp>
      <p:pic>
        <p:nvPicPr>
          <p:cNvPr id="18" name="图片 17" descr="C:\Users\吴\Desktop\微课\22.jpg22"/>
          <p:cNvPicPr>
            <a:picLocks noChangeAspect="1"/>
          </p:cNvPicPr>
          <p:nvPr/>
        </p:nvPicPr>
        <p:blipFill>
          <a:blip r:embed="rId4"/>
          <a:srcRect/>
          <a:stretch>
            <a:fillRect/>
          </a:stretch>
        </p:blipFill>
        <p:spPr>
          <a:xfrm>
            <a:off x="7258050" y="988695"/>
            <a:ext cx="1734185" cy="1043305"/>
          </a:xfrm>
          <a:prstGeom prst="ellipse">
            <a:avLst/>
          </a:prstGeom>
        </p:spPr>
      </p:pic>
      <p:sp>
        <p:nvSpPr>
          <p:cNvPr id="27" name="圆角矩形 26"/>
          <p:cNvSpPr/>
          <p:nvPr/>
        </p:nvSpPr>
        <p:spPr>
          <a:xfrm>
            <a:off x="1099820" y="2442210"/>
            <a:ext cx="7439660" cy="375602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just" latinLnBrk="0">
              <a:lnSpc>
                <a:spcPct val="150000"/>
              </a:lnSpc>
            </a:pPr>
            <a:r>
              <a:rPr lang="en-US" altLang="zh-CN" sz="2000" b="1" dirty="0">
                <a:solidFill>
                  <a:schemeClr val="tx1"/>
                </a:solidFill>
                <a:latin typeface="微软雅黑" panose="020B0503020204020204" pitchFamily="34" charset="-122"/>
                <a:ea typeface="微软雅黑" panose="020B0503020204020204" pitchFamily="34" charset="-122"/>
                <a:sym typeface="+mn-ea"/>
              </a:rPr>
              <a:t>     As for the </a:t>
            </a:r>
            <a:r>
              <a:rPr lang="en-US" altLang="zh-CN" sz="2000" b="1" dirty="0">
                <a:solidFill>
                  <a:srgbClr val="FF0000"/>
                </a:solidFill>
                <a:latin typeface="微软雅黑" panose="020B0503020204020204" pitchFamily="34" charset="-122"/>
                <a:ea typeface="微软雅黑" panose="020B0503020204020204" pitchFamily="34" charset="-122"/>
                <a:sym typeface="+mn-ea"/>
              </a:rPr>
              <a:t>shape</a:t>
            </a:r>
            <a:r>
              <a:rPr lang="en-US" altLang="zh-CN" sz="2000" b="1" dirty="0">
                <a:solidFill>
                  <a:schemeClr val="tx1"/>
                </a:solidFill>
                <a:latin typeface="微软雅黑" panose="020B0503020204020204" pitchFamily="34" charset="-122"/>
                <a:ea typeface="微软雅黑" panose="020B0503020204020204" pitchFamily="34" charset="-122"/>
                <a:sym typeface="+mn-ea"/>
              </a:rPr>
              <a:t> ,crescent-shaped Jiaozi are a symbol of wealth and prosperity because of their resemblance to ancient Chinese money - gold ingots. </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just" latinLnBrk="0">
              <a:lnSpc>
                <a:spcPct val="150000"/>
              </a:lnSpc>
            </a:pPr>
            <a:r>
              <a:rPr lang="en-US" altLang="zh-CN" sz="2000" b="1" dirty="0">
                <a:solidFill>
                  <a:schemeClr val="tx1"/>
                </a:solidFill>
                <a:latin typeface="微软雅黑" panose="020B0503020204020204" pitchFamily="34" charset="-122"/>
                <a:ea typeface="微软雅黑" panose="020B0503020204020204" pitchFamily="34" charset="-122"/>
                <a:sym typeface="+mn-ea"/>
              </a:rPr>
              <a:t>      As for the </a:t>
            </a:r>
            <a:r>
              <a:rPr lang="en-US" altLang="zh-CN" sz="2000" b="1" dirty="0">
                <a:solidFill>
                  <a:srgbClr val="FF0000"/>
                </a:solidFill>
                <a:latin typeface="微软雅黑" panose="020B0503020204020204" pitchFamily="34" charset="-122"/>
                <a:ea typeface="微软雅黑" panose="020B0503020204020204" pitchFamily="34" charset="-122"/>
                <a:sym typeface="+mn-ea"/>
              </a:rPr>
              <a:t>pronunciation</a:t>
            </a:r>
            <a:r>
              <a:rPr lang="en-US" altLang="zh-CN" sz="2000" b="1" dirty="0">
                <a:solidFill>
                  <a:schemeClr val="tx1"/>
                </a:solidFill>
                <a:latin typeface="微软雅黑" panose="020B0503020204020204" pitchFamily="34" charset="-122"/>
                <a:ea typeface="微软雅黑" panose="020B0503020204020204" pitchFamily="34" charset="-122"/>
                <a:sym typeface="+mn-ea"/>
              </a:rPr>
              <a:t>, “jiao zi” sounds like “jiao zi”,which means the hour of transition into the New Year. Hence, in northern China, dumplings filled with meat are eaten on Chinese New Year’s eve to usher in good luck and wealth in the New Year. </a:t>
            </a:r>
            <a:endParaRPr lang="en-US" altLang="zh-CN" sz="2000" b="1" dirty="0">
              <a:solidFill>
                <a:schemeClr val="tx1"/>
              </a:solidFill>
              <a:latin typeface="微软雅黑" panose="020B0503020204020204" pitchFamily="34" charset="-122"/>
              <a:ea typeface="微软雅黑" panose="020B0503020204020204" pitchFamily="34" charset="-122"/>
            </a:endParaRPr>
          </a:p>
          <a:p>
            <a:pPr algn="just"/>
            <a:endParaRPr lang="zh-CN" altLang="en-US"/>
          </a:p>
        </p:txBody>
      </p:sp>
      <p:pic>
        <p:nvPicPr>
          <p:cNvPr id="2" name="图片 1" descr="饺子22"/>
          <p:cNvPicPr>
            <a:picLocks noChangeAspect="1"/>
          </p:cNvPicPr>
          <p:nvPr/>
        </p:nvPicPr>
        <p:blipFill>
          <a:blip r:embed="rId5"/>
          <a:stretch>
            <a:fillRect/>
          </a:stretch>
        </p:blipFill>
        <p:spPr>
          <a:xfrm flipH="1">
            <a:off x="8749665" y="3129280"/>
            <a:ext cx="3250565" cy="2381885"/>
          </a:xfrm>
          <a:prstGeom prst="rect">
            <a:avLst/>
          </a:prstGeom>
        </p:spPr>
      </p:pic>
    </p:spTree>
  </p:cSld>
  <p:clrMapOvr>
    <a:masterClrMapping/>
  </p:clrMapOvr>
  <p:transition spd="slow" advTm="5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第一PPT，www.1ppt.com">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qgs5kfbt">
      <a:majorFont>
        <a:latin typeface="微软雅黑"/>
        <a:ea typeface="义启小魏楷"/>
        <a:cs typeface=""/>
      </a:majorFont>
      <a:minorFont>
        <a:latin typeface="微软雅黑"/>
        <a:ea typeface="义启小魏楷"/>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7006</Words>
  <Application>WPS 演示</Application>
  <PresentationFormat>自定义</PresentationFormat>
  <Paragraphs>124</Paragraphs>
  <Slides>18</Slides>
  <Notes>3</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18</vt:i4>
      </vt:variant>
    </vt:vector>
  </HeadingPairs>
  <TitlesOfParts>
    <vt:vector size="31" baseType="lpstr">
      <vt:lpstr>Arial</vt:lpstr>
      <vt:lpstr>宋体</vt:lpstr>
      <vt:lpstr>Wingdings</vt:lpstr>
      <vt:lpstr>Calibri Light</vt:lpstr>
      <vt:lpstr>等线 Light</vt:lpstr>
      <vt:lpstr>微软雅黑</vt:lpstr>
      <vt:lpstr>Calibri</vt:lpstr>
      <vt:lpstr>等线</vt:lpstr>
      <vt:lpstr>Gabriola</vt:lpstr>
      <vt:lpstr>Arial Unicode MS</vt:lpstr>
      <vt:lpstr>义启小魏楷</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水墨群山</dc:title>
  <dc:creator>第一PPT</dc:creator>
  <cp:keywords>www.1ppt.com</cp:keywords>
  <dc:description>www.1ppt.com</dc:description>
  <cp:lastModifiedBy>吴</cp:lastModifiedBy>
  <cp:revision>121</cp:revision>
  <dcterms:created xsi:type="dcterms:W3CDTF">2019-03-20T14:40:00Z</dcterms:created>
  <dcterms:modified xsi:type="dcterms:W3CDTF">2021-12-13T08:04:55Z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ies>
</file>