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63" r:id="rId3"/>
  </p:sldMasterIdLst>
  <p:notesMasterIdLst>
    <p:notesMasterId r:id="rId5"/>
  </p:notesMasterIdLst>
  <p:handoutMasterIdLst>
    <p:handoutMasterId r:id="rId28"/>
  </p:handoutMasterIdLst>
  <p:sldIdLst>
    <p:sldId id="367" r:id="rId4"/>
    <p:sldId id="259" r:id="rId6"/>
    <p:sldId id="412" r:id="rId7"/>
    <p:sldId id="403" r:id="rId8"/>
    <p:sldId id="414" r:id="rId9"/>
    <p:sldId id="415" r:id="rId10"/>
    <p:sldId id="416" r:id="rId11"/>
    <p:sldId id="429" r:id="rId12"/>
    <p:sldId id="431" r:id="rId13"/>
    <p:sldId id="435" r:id="rId14"/>
    <p:sldId id="454" r:id="rId15"/>
    <p:sldId id="439" r:id="rId16"/>
    <p:sldId id="446" r:id="rId17"/>
    <p:sldId id="447" r:id="rId18"/>
    <p:sldId id="442" r:id="rId19"/>
    <p:sldId id="420" r:id="rId20"/>
    <p:sldId id="444" r:id="rId21"/>
    <p:sldId id="450" r:id="rId22"/>
    <p:sldId id="451" r:id="rId23"/>
    <p:sldId id="445" r:id="rId24"/>
    <p:sldId id="453" r:id="rId25"/>
    <p:sldId id="426" r:id="rId26"/>
    <p:sldId id="466" r:id="rId27"/>
  </p:sldIdLst>
  <p:sldSz cx="12192000" cy="6858000"/>
  <p:notesSz cx="6858000" cy="9144000"/>
  <p:custDataLst>
    <p:tags r:id="rId32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000000"/>
    <a:srgbClr val="7EC1D2"/>
    <a:srgbClr val="CFE9F5"/>
    <a:srgbClr val="E5445B"/>
    <a:srgbClr val="CF4951"/>
    <a:srgbClr val="3366FF"/>
    <a:srgbClr val="FF0000"/>
    <a:srgbClr val="FFFF66"/>
    <a:srgbClr val="FF006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54"/>
  </p:normalViewPr>
  <p:slideViewPr>
    <p:cSldViewPr showGuides="1">
      <p:cViewPr>
        <p:scale>
          <a:sx n="75" d="100"/>
          <a:sy n="75" d="100"/>
        </p:scale>
        <p:origin x="-1914" y="-804"/>
      </p:cViewPr>
      <p:guideLst>
        <p:guide orient="horz" pos="2160"/>
        <p:guide pos="3865"/>
        <p:guide pos="408"/>
        <p:guide pos="71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4" d="100"/>
          <a:sy n="64" d="100"/>
        </p:scale>
        <p:origin x="177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2" Type="http://schemas.openxmlformats.org/officeDocument/2006/relationships/tags" Target="tags/tag2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7E0EB4-4EE8-425A-927B-D1723B6EF3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FCEE49-1B9D-4374-8237-60018BA3B80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7EB23-35C6-41E8-B29D-A98958083CD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B6335-E25B-4A8C-8949-68CCF92720D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B6335-E25B-4A8C-8949-68CCF92720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B6335-E25B-4A8C-8949-68CCF92720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B6335-E25B-4A8C-8949-68CCF92720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B6335-E25B-4A8C-8949-68CCF92720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B6335-E25B-4A8C-8949-68CCF92720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B6335-E25B-4A8C-8949-68CCF92720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B6335-E25B-4A8C-8949-68CCF92720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B6335-E25B-4A8C-8949-68CCF92720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B6335-E25B-4A8C-8949-68CCF92720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B6335-E25B-4A8C-8949-68CCF92720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B6335-E25B-4A8C-8949-68CCF92720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B6335-E25B-4A8C-8949-68CCF92720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B6335-E25B-4A8C-8949-68CCF92720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B6335-E25B-4A8C-8949-68CCF92720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The introduction and widespread use of bow-string instruments promoted the development of opera and rap music.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B6335-E25B-4A8C-8949-68CCF92720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B6335-E25B-4A8C-8949-68CCF92720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B6335-E25B-4A8C-8949-68CCF92720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42C21-95F0-4678-B0C8-B3E5E25C3067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0806E-B441-48E7-B2ED-1370D8E80CDB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7ECD7-8B6F-47AC-A3CA-985EF0425721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4EF74-4F26-406E-926C-EAE2FFF81B4F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AEB3F-1576-48C9-BA06-851F232FF8B3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 hasCustomPrompt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 hasCustomPrompt="1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 hasCustomPrompt="1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28C3A-30BC-4B3D-8D76-739237170BD5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E3AAC11-D570-4EA9-AFC0-30FB72BA45EB}" type="datetimeFigureOut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5ECCFAA-F4FB-487C-9F1E-C8836D0C3DC9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E3AAC11-D570-4EA9-AFC0-30FB72BA45EB}" type="datetimeFigureOut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5ECCFAA-F4FB-487C-9F1E-C8836D0C3DC9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F98F1-B8A3-4DC7-ABF5-09585617FC0E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F98F1-B8A3-4DC7-ABF5-09585617FC0E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F1368-4519-4763-AB8A-AED68FBB9DB7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354DC-F594-4A7E-8E7D-46632B866D61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9CF24-710C-49C3-A42E-98AB79EE72EC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9CF24-710C-49C3-A42E-98AB79EE72EC}" type="slidenum">
              <a:rPr lang="zh-CN" altLang="en-US"/>
            </a:fld>
            <a:endParaRPr lang="en-US" altLang="zh-CN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897709" y="6738439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D9809-0C5B-41CC-A20E-2B696E67A99F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6C9FC-B410-415D-A57D-4546EBB378A9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1.jpeg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B8CB36E-C20E-4F0D-B955-B80E1A36AA90}" type="slidenum">
              <a:rPr lang="zh-CN" altLang="en-US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557" name="Picture 7" descr="琵琶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60575"/>
            <a:ext cx="4705985" cy="49993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4583430" y="1844675"/>
            <a:ext cx="6748780" cy="19380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en-US" altLang="zh-CN" sz="6000" b="1" i="1" kern="1200" cap="none" spc="0" normalizeH="0" baseline="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Chinese Musical Instruments </a:t>
            </a:r>
            <a:endParaRPr kumimoji="1" lang="en-US" altLang="zh-CN" sz="6000" b="1" i="1" kern="1200" cap="none" spc="0" normalizeH="0" baseline="0" noProof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2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>
                                            <p:txEl>
                                              <p:charRg st="0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28">
                                            <p:txEl>
                                              <p:charRg st="0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28">
                                            <p:txEl>
                                              <p:charRg st="0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8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1604645" y="454025"/>
            <a:ext cx="742505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800" i="1">
                <a:latin typeface="Arial Black" panose="020B0A04020102020204" charset="0"/>
                <a:cs typeface="Arial Black" panose="020B0A04020102020204" charset="0"/>
                <a:sym typeface="+mn-ea"/>
              </a:rPr>
              <a:t>2. P</a:t>
            </a:r>
            <a:r>
              <a:rPr lang="en-US" sz="2800" i="1">
                <a:latin typeface="Arial Black" panose="020B0A04020102020204" charset="0"/>
                <a:cs typeface="Arial Black" panose="020B0A04020102020204" charset="0"/>
                <a:sym typeface="+mn-ea"/>
              </a:rPr>
              <a:t>ercussion instruments</a:t>
            </a:r>
            <a:r>
              <a:rPr lang="zh-CN" altLang="en-US" sz="2800" b="1" i="1">
                <a:latin typeface="Arial Black" panose="020B0A04020102020204" charset="0"/>
                <a:cs typeface="Arial Black" panose="020B0A04020102020204" charset="0"/>
                <a:sym typeface="+mn-ea"/>
              </a:rPr>
              <a:t>（敲击乐器）</a:t>
            </a:r>
            <a:r>
              <a:rPr lang="en-US" altLang="zh-CN" sz="2800" i="1">
                <a:latin typeface="Arial Black" panose="020B0A04020102020204" charset="0"/>
                <a:cs typeface="Arial Black" panose="020B0A04020102020204" charset="0"/>
              </a:rPr>
              <a:t> </a:t>
            </a:r>
            <a:endParaRPr lang="en-US" altLang="zh-CN" sz="2800" i="1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04645" y="5081905"/>
            <a:ext cx="212979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sz="2400" i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ea typeface="叶根友毛笔行书2.0版" panose="02010601030101010101" charset="-122"/>
                <a:cs typeface="Arial Black" panose="020B0A04020102020204" charset="0"/>
              </a:rPr>
              <a:t>Chime bells</a:t>
            </a:r>
            <a:endParaRPr lang="en-US" sz="2400" i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charset="0"/>
              <a:ea typeface="叶根友毛笔行书2.0版" panose="02010601030101010101" charset="-122"/>
              <a:cs typeface="Arial Black" panose="020B0A040201020202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96430" y="1308100"/>
            <a:ext cx="3262630" cy="35090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890" y="1308100"/>
            <a:ext cx="3549015" cy="350901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040370" y="5081905"/>
            <a:ext cx="1174115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400" i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ea typeface="叶根友毛笔行书2.0版" panose="02010601030101010101" charset="-122"/>
                <a:cs typeface="Arial Black" panose="020B0A04020102020204" charset="0"/>
              </a:rPr>
              <a:t> Drum</a:t>
            </a:r>
            <a:endParaRPr lang="en-US" altLang="zh-CN" sz="2400" i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charset="0"/>
              <a:ea typeface="叶根友毛笔行书2.0版" panose="02010601030101010101" charset="-122"/>
              <a:cs typeface="Arial Black" panose="020B0A04020102020204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1795145" y="453390"/>
            <a:ext cx="6807835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800" i="1">
                <a:latin typeface="Arial Black" panose="020B0A04020102020204" charset="0"/>
                <a:cs typeface="Arial Black" panose="020B0A04020102020204" charset="0"/>
                <a:sym typeface="+mn-ea"/>
              </a:rPr>
              <a:t>3. Plucked</a:t>
            </a:r>
            <a:r>
              <a:rPr lang="en-US" sz="2800" i="1">
                <a:latin typeface="Arial Black" panose="020B0A04020102020204" charset="0"/>
                <a:cs typeface="Arial Black" panose="020B0A04020102020204" charset="0"/>
                <a:sym typeface="+mn-ea"/>
              </a:rPr>
              <a:t> instruments</a:t>
            </a:r>
            <a:r>
              <a:rPr lang="zh-CN" altLang="en-US" sz="2800" b="1" i="1">
                <a:latin typeface="Arial Black" panose="020B0A04020102020204" charset="0"/>
                <a:cs typeface="Arial Black" panose="020B0A04020102020204" charset="0"/>
                <a:sym typeface="+mn-ea"/>
              </a:rPr>
              <a:t>（弹拨</a:t>
            </a:r>
            <a:r>
              <a:rPr lang="en-US" sz="2800" b="1" i="1">
                <a:latin typeface="Arial Black" panose="020B0A04020102020204" charset="0"/>
                <a:cs typeface="Arial Black" panose="020B0A04020102020204" charset="0"/>
                <a:sym typeface="+mn-ea"/>
              </a:rPr>
              <a:t>乐器）</a:t>
            </a:r>
            <a:endParaRPr lang="en-US" sz="2800" b="1" i="1">
              <a:latin typeface="Arial Black" panose="020B0A04020102020204" charset="0"/>
              <a:cs typeface="Arial Black" panose="020B0A04020102020204" charset="0"/>
              <a:sym typeface="+mn-ea"/>
            </a:endParaRPr>
          </a:p>
          <a:p>
            <a:pPr algn="l"/>
            <a:endParaRPr lang="en-US" altLang="zh-CN" sz="2800" i="1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55595" y="5301615"/>
            <a:ext cx="1825625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400" i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ea typeface="叶根友毛笔行书2.0版" panose="02010601030101010101" charset="-122"/>
                <a:cs typeface="Arial Black" panose="020B0A04020102020204" charset="0"/>
              </a:rPr>
              <a:t>Guzheng  </a:t>
            </a:r>
            <a:endParaRPr lang="en-US" altLang="zh-CN" sz="2400" i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charset="0"/>
              <a:ea typeface="叶根友毛笔行书2.0版" panose="02010601030101010101" charset="-122"/>
              <a:cs typeface="Arial Black" panose="020B0A040201020202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6445" y="1222375"/>
            <a:ext cx="3100070" cy="3875405"/>
          </a:xfrm>
          <a:prstGeom prst="rect">
            <a:avLst/>
          </a:prstGeom>
        </p:spPr>
      </p:pic>
      <p:pic>
        <p:nvPicPr>
          <p:cNvPr id="23557" name="Picture 7" descr="琵琶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975" y="1222375"/>
            <a:ext cx="3550285" cy="3771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7176135" y="5301615"/>
            <a:ext cx="1012825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400" i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ea typeface="叶根友毛笔行书2.0版" panose="02010601030101010101" charset="-122"/>
                <a:cs typeface="Arial Black" panose="020B0A04020102020204" charset="0"/>
              </a:rPr>
              <a:t>Pipa </a:t>
            </a:r>
            <a:endParaRPr lang="en-US" altLang="zh-CN" sz="2400" i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charset="0"/>
              <a:ea typeface="叶根友毛笔行书2.0版" panose="02010601030101010101" charset="-122"/>
              <a:cs typeface="Arial Black" panose="020B0A04020102020204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1795145" y="453390"/>
            <a:ext cx="7352665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800" i="1">
                <a:latin typeface="Arial Black" panose="020B0A04020102020204" charset="0"/>
                <a:cs typeface="Arial Black" panose="020B0A04020102020204" charset="0"/>
                <a:sym typeface="+mn-ea"/>
              </a:rPr>
              <a:t>4. B</a:t>
            </a:r>
            <a:r>
              <a:rPr lang="en-US" sz="2800" i="1">
                <a:latin typeface="Arial Black" panose="020B0A04020102020204" charset="0"/>
                <a:cs typeface="Arial Black" panose="020B0A04020102020204" charset="0"/>
                <a:sym typeface="+mn-ea"/>
              </a:rPr>
              <a:t>ow-string instruments</a:t>
            </a:r>
            <a:r>
              <a:rPr lang="zh-CN" altLang="en-US" sz="2800" b="1" i="1">
                <a:latin typeface="Arial Black" panose="020B0A04020102020204" charset="0"/>
                <a:cs typeface="Arial Black" panose="020B0A04020102020204" charset="0"/>
                <a:sym typeface="+mn-ea"/>
              </a:rPr>
              <a:t>（</a:t>
            </a:r>
            <a:r>
              <a:rPr lang="en-US" sz="2800" b="1" i="1">
                <a:latin typeface="Arial Black" panose="020B0A04020102020204" charset="0"/>
                <a:cs typeface="Arial Black" panose="020B0A04020102020204" charset="0"/>
                <a:sym typeface="+mn-ea"/>
              </a:rPr>
              <a:t>弓弦乐器）</a:t>
            </a:r>
            <a:endParaRPr lang="en-US" sz="2800" b="1" i="1">
              <a:latin typeface="Arial Black" panose="020B0A04020102020204" charset="0"/>
              <a:cs typeface="Arial Black" panose="020B0A04020102020204" charset="0"/>
              <a:sym typeface="+mn-ea"/>
            </a:endParaRPr>
          </a:p>
          <a:p>
            <a:pPr algn="l"/>
            <a:endParaRPr lang="en-US" altLang="zh-CN" sz="2800" i="1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75685" y="5301615"/>
            <a:ext cx="3823335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sz="2400" i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ea typeface="叶根友毛笔行书2.0版" panose="02010601030101010101" charset="-122"/>
                <a:cs typeface="Arial Black" panose="020B0A04020102020204" charset="0"/>
              </a:rPr>
              <a:t>Erhu, Jinghu, Banhu...</a:t>
            </a:r>
            <a:endParaRPr lang="en-US" sz="2400" i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charset="0"/>
              <a:ea typeface="叶根友毛笔行书2.0版" panose="02010601030101010101" charset="-122"/>
              <a:cs typeface="Arial Black" panose="020B0A040201020202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90800" y="1278255"/>
            <a:ext cx="6234430" cy="3571875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3019425" y="111125"/>
            <a:ext cx="6153150" cy="6451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en-US" sz="3600" i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Famous classical music</a:t>
            </a:r>
            <a:endParaRPr lang="en-US" sz="3600" i="1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charset="0"/>
              <a:cs typeface="Arial Black" panose="020B0A040201020202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4950" y="869950"/>
            <a:ext cx="3707130" cy="49676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867910" y="4050030"/>
            <a:ext cx="4867275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en-US" altLang="zh-CN" sz="2400" i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The Song of Buring Flower  </a:t>
            </a:r>
            <a:r>
              <a:rPr lang="zh-CN" altLang="en-US" sz="2400" b="1" i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（葬花吟</a:t>
            </a:r>
            <a:r>
              <a:rPr lang="en-US" sz="2400" b="1" i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）</a:t>
            </a:r>
            <a:endParaRPr lang="en-US" sz="2400" b="1" i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charset="0"/>
              <a:cs typeface="Arial Black" panose="020B0A04020102020204" charset="0"/>
              <a:sym typeface="+mn-ea"/>
            </a:endParaRPr>
          </a:p>
          <a:p>
            <a:pPr algn="l"/>
            <a:endParaRPr lang="en-US" altLang="zh-CN" sz="2400" b="1" i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charset="0"/>
              <a:cs typeface="Arial Black" panose="020B0A040201020202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67910" y="2754630"/>
            <a:ext cx="4867275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en-US" altLang="zh-CN" sz="2400" i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Frowning in Deep Sorrow   </a:t>
            </a:r>
            <a:r>
              <a:rPr lang="zh-CN" altLang="en-US" sz="2400" b="1" i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（ 枉凝眉</a:t>
            </a:r>
            <a:r>
              <a:rPr lang="en-US" sz="2400" b="1" i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）</a:t>
            </a:r>
            <a:endParaRPr lang="en-US" sz="2400" b="1" i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charset="0"/>
              <a:cs typeface="Arial Black" panose="020B0A04020102020204" charset="0"/>
              <a:sym typeface="+mn-ea"/>
            </a:endParaRPr>
          </a:p>
          <a:p>
            <a:pPr algn="l"/>
            <a:endParaRPr lang="en-US" altLang="zh-CN" sz="2400" b="1" i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charset="0"/>
              <a:cs typeface="Arial Black" panose="020B0A040201020202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709795" y="1392555"/>
            <a:ext cx="5183505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sz="2800" i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ea typeface="叶根友毛笔行书2.0版" panose="02010601030101010101" charset="-122"/>
                <a:cs typeface="Arial Black" panose="020B0A04020102020204" charset="0"/>
              </a:rPr>
              <a:t>A Dream of Red Mansions</a:t>
            </a:r>
            <a:endParaRPr lang="en-US" sz="2800" i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charset="0"/>
              <a:ea typeface="叶根友毛笔行书2.0版" panose="02010601030101010101" charset="-122"/>
              <a:cs typeface="Arial Black" panose="020B0A04020102020204" charset="0"/>
            </a:endParaRP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2054860" y="311785"/>
            <a:ext cx="83788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3600" i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Chinese Top Ten Classical Music</a:t>
            </a:r>
            <a:endParaRPr lang="en-US" sz="3600" i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12291" name="Rectangle 3"/>
          <p:cNvSpPr>
            <a:spLocks noGrp="1"/>
          </p:cNvSpPr>
          <p:nvPr>
            <p:ph idx="1"/>
          </p:nvPr>
        </p:nvSpPr>
        <p:spPr>
          <a:xfrm>
            <a:off x="347980" y="1157605"/>
            <a:ext cx="11560175" cy="4351655"/>
          </a:xfrm>
        </p:spPr>
        <p:txBody>
          <a:bodyPr vert="horz" wrap="square" lIns="91440" tIns="45720" rIns="91440" bIns="45720" anchor="t">
            <a:scene3d>
              <a:camera prst="orthographicFront"/>
              <a:lightRig rig="threePt" dir="t"/>
            </a:scene3d>
          </a:bodyPr>
          <a:p>
            <a:pPr eaLnBrk="1" hangingPunct="1">
              <a:lnSpc>
                <a:spcPct val="90000"/>
              </a:lnSpc>
            </a:pPr>
            <a:r>
              <a:rPr lang="en-US" sz="2800" b="1" i="1">
                <a:latin typeface="Arial Black" panose="020B0A04020102020204" charset="0"/>
                <a:ea typeface="宋体" panose="02010600030101010101" pitchFamily="2" charset="-122"/>
                <a:cs typeface="Arial Black" panose="020B0A04020102020204" charset="0"/>
              </a:rPr>
              <a:t>夕阳箫鼓 </a:t>
            </a:r>
            <a:r>
              <a:rPr lang="en-US" sz="2800" i="1">
                <a:latin typeface="Arial Black" panose="020B0A04020102020204" charset="0"/>
                <a:ea typeface="宋体" panose="02010600030101010101" pitchFamily="2" charset="-122"/>
                <a:cs typeface="Arial Black" panose="020B0A04020102020204" charset="0"/>
              </a:rPr>
              <a:t>         Flute And Drum At Sunset </a:t>
            </a:r>
            <a:endParaRPr lang="en-US" sz="2800" i="1">
              <a:latin typeface="Arial Black" panose="020B0A04020102020204" charset="0"/>
              <a:ea typeface="宋体" panose="02010600030101010101" pitchFamily="2" charset="-122"/>
              <a:cs typeface="Arial Black" panose="020B0A0402010202020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b="1" i="1">
                <a:latin typeface="Arial Black" panose="020B0A04020102020204" charset="0"/>
                <a:ea typeface="宋体" panose="02010600030101010101" pitchFamily="2" charset="-122"/>
                <a:cs typeface="Arial Black" panose="020B0A04020102020204" charset="0"/>
              </a:rPr>
              <a:t>十面埋伏</a:t>
            </a:r>
            <a:r>
              <a:rPr lang="en-US" sz="2800" i="1">
                <a:latin typeface="Arial Black" panose="020B0A04020102020204" charset="0"/>
                <a:ea typeface="宋体" panose="02010600030101010101" pitchFamily="2" charset="-122"/>
                <a:cs typeface="Arial Black" panose="020B0A04020102020204" charset="0"/>
              </a:rPr>
              <a:t>          House of Flying Daggers </a:t>
            </a:r>
            <a:endParaRPr lang="en-US" sz="2800" i="1">
              <a:latin typeface="Arial Black" panose="020B0A04020102020204" charset="0"/>
              <a:ea typeface="宋体" panose="02010600030101010101" pitchFamily="2" charset="-122"/>
              <a:cs typeface="Arial Black" panose="020B0A0402010202020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b="1" i="1">
                <a:latin typeface="Arial Black" panose="020B0A04020102020204" charset="0"/>
                <a:ea typeface="宋体" panose="02010600030101010101" pitchFamily="2" charset="-122"/>
                <a:cs typeface="Arial Black" panose="020B0A04020102020204" charset="0"/>
              </a:rPr>
              <a:t>阳春白雪</a:t>
            </a:r>
            <a:r>
              <a:rPr lang="en-US" sz="2800" i="1">
                <a:latin typeface="Arial Black" panose="020B0A04020102020204" charset="0"/>
                <a:ea typeface="宋体" panose="02010600030101010101" pitchFamily="2" charset="-122"/>
                <a:cs typeface="Arial Black" panose="020B0A04020102020204" charset="0"/>
              </a:rPr>
              <a:t>        White Snow In Sunny Spring </a:t>
            </a:r>
            <a:endParaRPr lang="en-US" sz="2800" i="1">
              <a:latin typeface="Arial Black" panose="020B0A04020102020204" charset="0"/>
              <a:ea typeface="宋体" panose="02010600030101010101" pitchFamily="2" charset="-122"/>
              <a:cs typeface="Arial Black" panose="020B0A0402010202020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b="1" i="1">
                <a:latin typeface="Arial Black" panose="020B0A04020102020204" charset="0"/>
                <a:ea typeface="宋体" panose="02010600030101010101" pitchFamily="2" charset="-122"/>
                <a:cs typeface="Arial Black" panose="020B0A04020102020204" charset="0"/>
              </a:rPr>
              <a:t>汉宫秋月</a:t>
            </a:r>
            <a:r>
              <a:rPr lang="en-US" sz="2800" i="1">
                <a:latin typeface="Arial Black" panose="020B0A04020102020204" charset="0"/>
                <a:ea typeface="宋体" panose="02010600030101010101" pitchFamily="2" charset="-122"/>
                <a:cs typeface="Arial Black" panose="020B0A04020102020204" charset="0"/>
              </a:rPr>
              <a:t>        Autumn Moon Over Han Palace</a:t>
            </a:r>
            <a:endParaRPr lang="en-US" sz="2800" i="1">
              <a:latin typeface="Arial Black" panose="020B0A04020102020204" charset="0"/>
              <a:ea typeface="宋体" panose="02010600030101010101" pitchFamily="2" charset="-122"/>
              <a:cs typeface="Arial Black" panose="020B0A0402010202020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b="1" i="1">
                <a:latin typeface="Arial Black" panose="020B0A04020102020204" charset="0"/>
                <a:ea typeface="宋体" panose="02010600030101010101" pitchFamily="2" charset="-122"/>
                <a:cs typeface="Arial Black" panose="020B0A04020102020204" charset="0"/>
              </a:rPr>
              <a:t>平沙落雁</a:t>
            </a:r>
            <a:r>
              <a:rPr lang="en-US" sz="2800" i="1">
                <a:latin typeface="Arial Black" panose="020B0A04020102020204" charset="0"/>
                <a:ea typeface="宋体" panose="02010600030101010101" pitchFamily="2" charset="-122"/>
                <a:cs typeface="Arial Black" panose="020B0A04020102020204" charset="0"/>
              </a:rPr>
              <a:t>      Wild Geese over the Clam Sands </a:t>
            </a:r>
            <a:endParaRPr lang="en-US" sz="2800" i="1">
              <a:latin typeface="Arial Black" panose="020B0A04020102020204" charset="0"/>
              <a:ea typeface="宋体" panose="02010600030101010101" pitchFamily="2" charset="-122"/>
              <a:cs typeface="Arial Black" panose="020B0A0402010202020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b="1" i="1">
                <a:latin typeface="Arial Black" panose="020B0A04020102020204" charset="0"/>
                <a:ea typeface="宋体" panose="02010600030101010101" pitchFamily="2" charset="-122"/>
                <a:cs typeface="Arial Black" panose="020B0A04020102020204" charset="0"/>
              </a:rPr>
              <a:t>梅花三弄</a:t>
            </a:r>
            <a:r>
              <a:rPr lang="en-US" sz="2800" i="1">
                <a:latin typeface="Arial Black" panose="020B0A04020102020204" charset="0"/>
                <a:ea typeface="宋体" panose="02010600030101010101" pitchFamily="2" charset="-122"/>
                <a:cs typeface="Arial Black" panose="020B0A04020102020204" charset="0"/>
              </a:rPr>
              <a:t>      Three Stanzas of Plum-blossoms </a:t>
            </a:r>
            <a:endParaRPr lang="en-US" sz="2800" i="1">
              <a:latin typeface="Arial Black" panose="020B0A04020102020204" charset="0"/>
              <a:ea typeface="宋体" panose="02010600030101010101" pitchFamily="2" charset="-122"/>
              <a:cs typeface="Arial Black" panose="020B0A0402010202020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b="1" i="1">
                <a:latin typeface="Arial Black" panose="020B0A04020102020204" charset="0"/>
                <a:ea typeface="宋体" panose="02010600030101010101" pitchFamily="2" charset="-122"/>
                <a:cs typeface="Arial Black" panose="020B0A04020102020204" charset="0"/>
              </a:rPr>
              <a:t>渔樵问答</a:t>
            </a:r>
            <a:r>
              <a:rPr lang="en-US" sz="2800" i="1">
                <a:latin typeface="Arial Black" panose="020B0A04020102020204" charset="0"/>
                <a:ea typeface="宋体" panose="02010600030101010101" pitchFamily="2" charset="-122"/>
                <a:cs typeface="Arial Black" panose="020B0A04020102020204" charset="0"/>
              </a:rPr>
              <a:t>      Dialog Between Fisherman And Woodcutter</a:t>
            </a:r>
            <a:endParaRPr lang="en-US" sz="2800" i="1">
              <a:latin typeface="Arial Black" panose="020B0A04020102020204" charset="0"/>
              <a:ea typeface="宋体" panose="02010600030101010101" pitchFamily="2" charset="-122"/>
              <a:cs typeface="Arial Black" panose="020B0A0402010202020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b="1" i="1">
                <a:latin typeface="Arial Black" panose="020B0A04020102020204" charset="0"/>
                <a:ea typeface="宋体" panose="02010600030101010101" pitchFamily="2" charset="-122"/>
                <a:cs typeface="Arial Black" panose="020B0A04020102020204" charset="0"/>
              </a:rPr>
              <a:t>高山流水</a:t>
            </a:r>
            <a:r>
              <a:rPr lang="en-US" sz="2800" i="1">
                <a:latin typeface="Arial Black" panose="020B0A04020102020204" charset="0"/>
                <a:ea typeface="宋体" panose="02010600030101010101" pitchFamily="2" charset="-122"/>
                <a:cs typeface="Arial Black" panose="020B0A04020102020204" charset="0"/>
              </a:rPr>
              <a:t>    High Mountains And Flowing Water </a:t>
            </a:r>
            <a:endParaRPr lang="en-US" sz="2800" i="1">
              <a:latin typeface="Arial Black" panose="020B0A04020102020204" charset="0"/>
              <a:ea typeface="宋体" panose="02010600030101010101" pitchFamily="2" charset="-122"/>
              <a:cs typeface="Arial Black" panose="020B0A0402010202020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b="1" i="1">
                <a:latin typeface="Arial Black" panose="020B0A04020102020204" charset="0"/>
                <a:ea typeface="宋体" panose="02010600030101010101" pitchFamily="2" charset="-122"/>
                <a:cs typeface="Arial Black" panose="020B0A04020102020204" charset="0"/>
              </a:rPr>
              <a:t>胡笳十八拍</a:t>
            </a:r>
            <a:r>
              <a:rPr lang="en-US" sz="2800" i="1">
                <a:latin typeface="Arial Black" panose="020B0A04020102020204" charset="0"/>
                <a:ea typeface="宋体" panose="02010600030101010101" pitchFamily="2" charset="-122"/>
                <a:cs typeface="Arial Black" panose="020B0A04020102020204" charset="0"/>
              </a:rPr>
              <a:t>  The Eighteen Beat of Wu Gier</a:t>
            </a:r>
            <a:endParaRPr lang="en-US" sz="2800" i="1">
              <a:latin typeface="Arial Black" panose="020B0A04020102020204" charset="0"/>
              <a:ea typeface="宋体" panose="02010600030101010101" pitchFamily="2" charset="-122"/>
              <a:cs typeface="Arial Black" panose="020B0A0402010202020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i="1">
                <a:latin typeface="Arial Black" panose="020B0A04020102020204" charset="0"/>
                <a:ea typeface="宋体" panose="02010600030101010101" pitchFamily="2" charset="-122"/>
                <a:cs typeface="Arial Black" panose="020B0A04020102020204" charset="0"/>
              </a:rPr>
              <a:t> </a:t>
            </a:r>
            <a:r>
              <a:rPr lang="en-US" sz="2800" b="1" i="1">
                <a:latin typeface="Arial Black" panose="020B0A04020102020204" charset="0"/>
                <a:ea typeface="宋体" panose="02010600030101010101" pitchFamily="2" charset="-122"/>
                <a:cs typeface="Arial Black" panose="020B0A04020102020204" charset="0"/>
              </a:rPr>
              <a:t>广陵散 </a:t>
            </a:r>
            <a:r>
              <a:rPr lang="en-US" sz="2800" i="1">
                <a:latin typeface="Arial Black" panose="020B0A04020102020204" charset="0"/>
                <a:ea typeface="宋体" panose="02010600030101010101" pitchFamily="2" charset="-122"/>
                <a:cs typeface="Arial Black" panose="020B0A04020102020204" charset="0"/>
              </a:rPr>
              <a:t>     A Music From Guangling </a:t>
            </a:r>
            <a:endParaRPr lang="en-US" sz="2800" i="1">
              <a:latin typeface="Arial Black" panose="020B0A04020102020204" charset="0"/>
              <a:ea typeface="宋体" panose="02010600030101010101" pitchFamily="2" charset="-122"/>
              <a:cs typeface="Arial Black" panose="020B0A0402010202020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1851660" y="2467610"/>
            <a:ext cx="8488680" cy="13220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en-US" altLang="zh-CN" sz="3200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charset="0"/>
                <a:ea typeface="宋体" panose="02010600030101010101" pitchFamily="2" charset="-122"/>
                <a:cs typeface="Arial Black" panose="020B0A04020102020204" charset="0"/>
              </a:rPr>
              <a:t>The popularity of Chinese musical </a:t>
            </a:r>
            <a:endParaRPr kumimoji="1" lang="en-US" altLang="zh-CN" sz="3200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charset="0"/>
              <a:ea typeface="宋体" panose="02010600030101010101" pitchFamily="2" charset="-122"/>
              <a:cs typeface="Arial Black" panose="020B0A04020102020204" charset="0"/>
            </a:endParaRPr>
          </a:p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en-US" altLang="zh-CN" sz="3200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charset="0"/>
                <a:ea typeface="宋体" panose="02010600030101010101" pitchFamily="2" charset="-122"/>
                <a:cs typeface="Arial Black" panose="020B0A04020102020204" charset="0"/>
              </a:rPr>
              <a:t>instruments </a:t>
            </a:r>
            <a:endParaRPr kumimoji="1" lang="en-US" altLang="zh-CN" sz="3200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charset="0"/>
              <a:ea typeface="宋体" panose="02010600030101010101" pitchFamily="2" charset="-122"/>
              <a:cs typeface="Arial Black" panose="020B0A040201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021205" y="4716780"/>
            <a:ext cx="81502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2400" i="1">
                <a:latin typeface="Arial Black" panose="020B0A04020102020204" charset="0"/>
                <a:cs typeface="Arial Black" panose="020B0A04020102020204" charset="0"/>
              </a:rPr>
              <a:t>1. More and more Chinese children choose to learn the traditional musical instruments.</a:t>
            </a:r>
            <a:endParaRPr lang="zh-CN" altLang="en-US" sz="2400" i="1">
              <a:latin typeface="Arial Black" panose="020B0A04020102020204" charset="0"/>
              <a:cs typeface="Arial Black" panose="020B0A040201020202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47765" y="1280160"/>
            <a:ext cx="4953000" cy="30905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65" y="1280160"/>
            <a:ext cx="5256530" cy="3090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51485" y="131445"/>
            <a:ext cx="111906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2400" i="1">
                <a:latin typeface="Arial Black" panose="020B0A04020102020204" charset="0"/>
                <a:cs typeface="Arial Black" panose="020B0A04020102020204" charset="0"/>
              </a:rPr>
              <a:t>2. Chinese musical instruments are played  in different occasions in China.</a:t>
            </a:r>
            <a:endParaRPr lang="zh-CN" altLang="en-US" sz="2400" i="1">
              <a:latin typeface="Arial Black" panose="020B0A04020102020204" charset="0"/>
              <a:cs typeface="Arial Black" panose="020B0A0402010202020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25825" y="958215"/>
            <a:ext cx="5420360" cy="295021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703705" y="4220845"/>
            <a:ext cx="9716135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sz="2400" i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ea typeface="叶根友毛笔行书2.0版" panose="02010601030101010101" charset="-122"/>
                <a:cs typeface="Arial Black" panose="020B0A04020102020204" charset="0"/>
              </a:rPr>
              <a:t>The opening ceremony of Beijing Olympic Games</a:t>
            </a:r>
            <a:r>
              <a:rPr lang="en-US" altLang="zh-CN" sz="2400" i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ea typeface="叶根友毛笔行书2.0版" panose="02010601030101010101" charset="-122"/>
                <a:cs typeface="Arial Black" panose="020B0A04020102020204" charset="0"/>
              </a:rPr>
              <a:t> in 2008 </a:t>
            </a:r>
            <a:endParaRPr lang="en-US" altLang="zh-CN" sz="2400" i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charset="0"/>
              <a:ea typeface="叶根友毛笔行书2.0版" panose="02010601030101010101" charset="-122"/>
              <a:cs typeface="Arial Black" panose="020B0A040201020202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287395" y="4796790"/>
            <a:ext cx="732917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 i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ea typeface="叶根友毛笔行书2.0版" panose="02010601030101010101" charset="-122"/>
                <a:cs typeface="Arial Black" panose="020B0A04020102020204" charset="0"/>
              </a:rPr>
              <a:t>At the important ceremonies </a:t>
            </a:r>
            <a:r>
              <a:rPr lang="en-US" sz="2400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charset="0"/>
                <a:ea typeface="叶根友毛笔行书2.0版" panose="02010601030101010101" charset="-122"/>
                <a:cs typeface="Arial Black" panose="020B0A04020102020204" charset="0"/>
              </a:rPr>
              <a:t>（重要的仪式）</a:t>
            </a:r>
            <a:r>
              <a:rPr lang="en-US" altLang="zh-CN" sz="2400" i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ea typeface="叶根友毛笔行书2.0版" panose="02010601030101010101" charset="-122"/>
                <a:cs typeface="Arial Black" panose="020B0A04020102020204" charset="0"/>
              </a:rPr>
              <a:t> </a:t>
            </a:r>
            <a:endParaRPr lang="en-US" altLang="zh-CN" sz="2400" i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charset="0"/>
              <a:ea typeface="叶根友毛笔行书2.0版" panose="02010601030101010101" charset="-122"/>
              <a:cs typeface="Arial Black" panose="020B0A040201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edge/>
      </p:transition>
    </mc:Choice>
    <mc:Fallback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1485" y="1135380"/>
            <a:ext cx="4891405" cy="287909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51485" y="131445"/>
            <a:ext cx="111906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2400" i="1">
                <a:latin typeface="Arial Black" panose="020B0A04020102020204" charset="0"/>
                <a:cs typeface="Arial Black" panose="020B0A04020102020204" charset="0"/>
              </a:rPr>
              <a:t>2. Chinese musical instruments are played  in different occasions in China.</a:t>
            </a:r>
            <a:endParaRPr lang="zh-CN" altLang="en-US" sz="2400" i="1">
              <a:latin typeface="Arial Black" panose="020B0A04020102020204" charset="0"/>
              <a:cs typeface="Arial Black" panose="020B0A040201020202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1790" y="3721100"/>
            <a:ext cx="5055235" cy="30099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855970" y="2110740"/>
            <a:ext cx="395732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400" i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ea typeface="叶根友毛笔行书2.0版" panose="02010601030101010101" charset="-122"/>
                <a:cs typeface="Arial Black" panose="020B0A04020102020204" charset="0"/>
              </a:rPr>
              <a:t>On tradional  festivals </a:t>
            </a:r>
            <a:endParaRPr lang="en-US" altLang="zh-CN" sz="2400" i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charset="0"/>
              <a:ea typeface="叶根友毛笔行书2.0版" panose="02010601030101010101" charset="-122"/>
              <a:cs typeface="Arial Black" panose="020B0A0402010202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43250" y="4940935"/>
            <a:ext cx="329565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400" i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ea typeface="叶根友毛笔行书2.0版" panose="02010601030101010101" charset="-122"/>
                <a:cs typeface="Arial Black" panose="020B0A04020102020204" charset="0"/>
              </a:rPr>
              <a:t>In music concerts </a:t>
            </a:r>
            <a:endParaRPr lang="en-US" altLang="zh-CN" sz="2400" i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charset="0"/>
              <a:ea typeface="叶根友毛笔行书2.0版" panose="02010601030101010101" charset="-122"/>
              <a:cs typeface="Arial Black" panose="020B0A040201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8670" y="1356995"/>
            <a:ext cx="4282440" cy="25203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51485" y="131445"/>
            <a:ext cx="111906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2400" i="1">
                <a:latin typeface="Arial Black" panose="020B0A04020102020204" charset="0"/>
                <a:cs typeface="Arial Black" panose="020B0A04020102020204" charset="0"/>
              </a:rPr>
              <a:t>2. Chinese musical instruments are played  in different occasions in China.</a:t>
            </a:r>
            <a:endParaRPr lang="zh-CN" altLang="en-US" sz="2400" i="1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279650" y="4220845"/>
            <a:ext cx="210566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400" i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ea typeface="叶根友毛笔行书2.0版" panose="02010601030101010101" charset="-122"/>
                <a:cs typeface="Arial Black" panose="020B0A04020102020204" charset="0"/>
              </a:rPr>
              <a:t>In the park </a:t>
            </a:r>
            <a:endParaRPr lang="en-US" altLang="zh-CN" sz="2400" i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charset="0"/>
              <a:ea typeface="叶根友毛笔行书2.0版" panose="02010601030101010101" charset="-122"/>
              <a:cs typeface="Arial Black" panose="020B0A040201020202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935" y="1356995"/>
            <a:ext cx="5019675" cy="252031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256270" y="4210685"/>
            <a:ext cx="167259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400" i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ea typeface="叶根友毛笔行书2.0版" panose="02010601030101010101" charset="-122"/>
                <a:cs typeface="Arial Black" panose="020B0A04020102020204" charset="0"/>
              </a:rPr>
              <a:t>At home </a:t>
            </a:r>
            <a:endParaRPr lang="en-US" altLang="zh-CN" sz="2400" i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charset="0"/>
              <a:ea typeface="叶根友毛笔行书2.0版" panose="02010601030101010101" charset="-122"/>
              <a:cs typeface="Arial Black" panose="020B0A040201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1116965" y="2979420"/>
            <a:ext cx="9959975" cy="5835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en-US" altLang="zh-CN" sz="3200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charset="0"/>
                <a:ea typeface="宋体" panose="02010600030101010101" pitchFamily="2" charset="-122"/>
                <a:cs typeface="Arial Black" panose="020B0A04020102020204" charset="0"/>
              </a:rPr>
              <a:t>The history of Chinese musical instruments </a:t>
            </a:r>
            <a:endParaRPr kumimoji="1" lang="en-US" altLang="zh-CN" sz="3200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charset="0"/>
              <a:ea typeface="宋体" panose="02010600030101010101" pitchFamily="2" charset="-122"/>
              <a:cs typeface="Arial Black" panose="020B0A040201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619760" y="5660390"/>
            <a:ext cx="109531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2400" i="1">
                <a:latin typeface="Arial Black" panose="020B0A04020102020204" charset="0"/>
                <a:cs typeface="Arial Black" panose="020B0A04020102020204" charset="0"/>
              </a:rPr>
              <a:t>3. Chinese musical instruments are being admired by people all over the world.</a:t>
            </a:r>
            <a:endParaRPr lang="en-US" altLang="zh-CN" sz="2400" i="1">
              <a:latin typeface="Arial Black" panose="020B0A04020102020204" charset="0"/>
              <a:cs typeface="Arial Black" panose="020B0A0402010202020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6215" y="174625"/>
            <a:ext cx="4741545" cy="252984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15" y="2820035"/>
            <a:ext cx="4741545" cy="284035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1055" y="1101725"/>
            <a:ext cx="4979670" cy="30848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4693920" y="1422400"/>
            <a:ext cx="2804160" cy="5835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en-US" altLang="zh-CN" sz="3200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charset="0"/>
                <a:ea typeface="宋体" panose="02010600030101010101" pitchFamily="2" charset="-122"/>
                <a:cs typeface="Arial Black" panose="020B0A04020102020204" charset="0"/>
              </a:rPr>
              <a:t>Conclusion </a:t>
            </a:r>
            <a:endParaRPr kumimoji="1" lang="en-US" altLang="zh-CN" sz="3200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charset="0"/>
              <a:ea typeface="宋体" panose="02010600030101010101" pitchFamily="2" charset="-122"/>
              <a:cs typeface="Arial Black" panose="020B0A0402010202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75485" y="2879725"/>
            <a:ext cx="8935720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sz="2800" b="1" i="1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Traditional musical instruments  are the  precious national treasure in our country , which play an important role in promoting the  development of Chinese traditional culture. So, each of  Chinese people has the responsibility to carry forward our culture to the world!</a:t>
            </a:r>
            <a:endParaRPr lang="en-US" sz="2800" b="1" i="1">
              <a:solidFill>
                <a:schemeClr val="tx1"/>
              </a:solidFill>
              <a:latin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4385310" y="606425"/>
            <a:ext cx="2804160" cy="5835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en-US" altLang="zh-CN" sz="3200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charset="0"/>
                <a:ea typeface="宋体" panose="02010600030101010101" pitchFamily="2" charset="-122"/>
                <a:cs typeface="Arial Black" panose="020B0A04020102020204" charset="0"/>
              </a:rPr>
              <a:t>Homework</a:t>
            </a:r>
            <a:endParaRPr kumimoji="1" lang="en-US" altLang="zh-CN" sz="3200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charset="0"/>
              <a:ea typeface="宋体" panose="02010600030101010101" pitchFamily="2" charset="-122"/>
              <a:cs typeface="Arial Black" panose="020B0A040201020202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29615" y="2226310"/>
            <a:ext cx="109531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2400" i="1">
                <a:latin typeface="Arial Black" panose="020B0A04020102020204" charset="0"/>
                <a:cs typeface="Arial Black" panose="020B0A04020102020204" charset="0"/>
              </a:rPr>
              <a:t>1.What Chinese musical instruments would you like to learn and why ?</a:t>
            </a:r>
            <a:endParaRPr lang="en-US" altLang="zh-CN" sz="2400" i="1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29615" y="3199130"/>
            <a:ext cx="109531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2400" i="1">
                <a:latin typeface="Arial Black" panose="020B0A04020102020204" charset="0"/>
                <a:cs typeface="Arial Black" panose="020B0A04020102020204" charset="0"/>
              </a:rPr>
              <a:t>2.What can you do to promote Chinese traditional culture ?</a:t>
            </a:r>
            <a:endParaRPr lang="en-US" altLang="zh-CN" sz="2400" i="1">
              <a:latin typeface="Arial Black" panose="020B0A04020102020204" charset="0"/>
              <a:cs typeface="Arial Black" panose="020B0A040201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7" descr="琵琶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060575"/>
            <a:ext cx="4705985" cy="49993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1993900" y="1620520"/>
            <a:ext cx="9091295" cy="10147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6000" b="1" i="1" kern="1200" cap="none" spc="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Thank you for listening!</a:t>
            </a:r>
            <a:endParaRPr lang="en-US" sz="6000" b="1" i="1" kern="1200" cap="none" spc="0" normalizeH="0" baseline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0" y="106680"/>
            <a:ext cx="835406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 i="1">
                <a:latin typeface="Arial Black" panose="020B0A04020102020204" charset="0"/>
                <a:cs typeface="Arial Black" panose="020B0A04020102020204" charset="0"/>
                <a:sym typeface="+mn-ea"/>
              </a:rPr>
              <a:t>1.Ancient times (about 6000 BC-1711 BC)  </a:t>
            </a:r>
            <a:endParaRPr lang="en-US" altLang="zh-CN" sz="2800" i="1">
              <a:latin typeface="Arial Black" panose="020B0A04020102020204" charset="0"/>
              <a:cs typeface="Arial Black" panose="020B0A0402010202020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0370" y="1197610"/>
            <a:ext cx="5048885" cy="320230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5598160" y="1197610"/>
            <a:ext cx="6435090" cy="41541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r>
              <a:rPr lang="en-US" sz="2400" b="0" i="1">
                <a:latin typeface="Arial Black" panose="020B0A04020102020204" charset="0"/>
                <a:ea typeface="宋体" panose="02010600030101010101" pitchFamily="2" charset="-122"/>
                <a:cs typeface="Arial Black" panose="020B0A04020102020204" charset="0"/>
              </a:rPr>
              <a:t>According to the existing unearthed objects, wind instruments</a:t>
            </a:r>
            <a:r>
              <a:rPr lang="zh-CN" altLang="en-US" sz="2400" b="1" i="1">
                <a:latin typeface="Arial Black" panose="020B0A04020102020204" charset="0"/>
                <a:ea typeface="宋体" panose="02010600030101010101" pitchFamily="2" charset="-122"/>
                <a:cs typeface="Arial Black" panose="020B0A04020102020204" charset="0"/>
              </a:rPr>
              <a:t>（吹奏乐器）</a:t>
            </a:r>
            <a:r>
              <a:rPr lang="en-US" sz="2400" b="0" i="1">
                <a:latin typeface="Arial Black" panose="020B0A04020102020204" charset="0"/>
                <a:ea typeface="宋体" panose="02010600030101010101" pitchFamily="2" charset="-122"/>
                <a:cs typeface="Arial Black" panose="020B0A04020102020204" charset="0"/>
              </a:rPr>
              <a:t> are the earliest musical instruments. </a:t>
            </a:r>
            <a:endParaRPr lang="en-US" sz="2400" b="0" i="1">
              <a:latin typeface="Arial Black" panose="020B0A04020102020204" charset="0"/>
              <a:ea typeface="宋体" panose="02010600030101010101" pitchFamily="2" charset="-122"/>
              <a:cs typeface="Arial Black" panose="020B0A04020102020204" charset="0"/>
            </a:endParaRPr>
          </a:p>
          <a:p>
            <a:pPr marL="0" indent="0"/>
            <a:endParaRPr lang="en-US" sz="2400" b="0" i="1">
              <a:latin typeface="Arial Black" panose="020B0A04020102020204" charset="0"/>
              <a:ea typeface="宋体" panose="02010600030101010101" pitchFamily="2" charset="-122"/>
              <a:cs typeface="Arial Black" panose="020B0A04020102020204" charset="0"/>
            </a:endParaRPr>
          </a:p>
          <a:p>
            <a:pPr marL="0" indent="0"/>
            <a:r>
              <a:rPr lang="en-US" sz="2400" b="0" i="1">
                <a:latin typeface="Arial Black" panose="020B0A04020102020204" charset="0"/>
                <a:ea typeface="宋体" panose="02010600030101010101" pitchFamily="2" charset="-122"/>
                <a:cs typeface="Arial Black" panose="020B0A04020102020204" charset="0"/>
              </a:rPr>
              <a:t>At the same time, a lot of percussion instruments</a:t>
            </a:r>
            <a:r>
              <a:rPr lang="zh-CN" altLang="en-US" sz="2400" b="1" i="1">
                <a:latin typeface="Arial Black" panose="020B0A04020102020204" charset="0"/>
                <a:ea typeface="宋体" panose="02010600030101010101" pitchFamily="2" charset="-122"/>
                <a:cs typeface="Arial Black" panose="020B0A04020102020204" charset="0"/>
              </a:rPr>
              <a:t>（敲击乐器）</a:t>
            </a:r>
            <a:r>
              <a:rPr lang="en-US" sz="2400" b="0" i="1">
                <a:latin typeface="Arial Black" panose="020B0A04020102020204" charset="0"/>
                <a:ea typeface="宋体" panose="02010600030101010101" pitchFamily="2" charset="-122"/>
                <a:cs typeface="Arial Black" panose="020B0A04020102020204" charset="0"/>
              </a:rPr>
              <a:t> were also unearthed. </a:t>
            </a:r>
            <a:endParaRPr lang="en-US" sz="2400" b="0" i="1">
              <a:latin typeface="Arial Black" panose="020B0A04020102020204" charset="0"/>
              <a:ea typeface="宋体" panose="02010600030101010101" pitchFamily="2" charset="-122"/>
              <a:cs typeface="Arial Black" panose="020B0A04020102020204" charset="0"/>
            </a:endParaRPr>
          </a:p>
          <a:p>
            <a:pPr marL="0" indent="0"/>
            <a:endParaRPr lang="en-US" sz="2400" b="0" i="1">
              <a:latin typeface="Arial Black" panose="020B0A04020102020204" charset="0"/>
              <a:ea typeface="宋体" panose="02010600030101010101" pitchFamily="2" charset="-122"/>
              <a:cs typeface="Arial Black" panose="020B0A04020102020204" charset="0"/>
            </a:endParaRPr>
          </a:p>
          <a:p>
            <a:pPr marL="0" indent="0"/>
            <a:r>
              <a:rPr lang="en-US" sz="2400" b="1" i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 Black" panose="020B0A04020102020204" charset="0"/>
                <a:cs typeface="Arial Black" panose="020B0A04020102020204" charset="0"/>
                <a:sym typeface="+mn-ea"/>
              </a:rPr>
              <a:t>During this period,</a:t>
            </a:r>
            <a:r>
              <a:rPr lang="en-US" sz="2400" b="1" i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 Black" panose="020B0A04020102020204" charset="0"/>
                <a:ea typeface="宋体" panose="02010600030101010101" pitchFamily="2" charset="-122"/>
                <a:cs typeface="Arial Black" panose="020B0A04020102020204" charset="0"/>
              </a:rPr>
              <a:t> musical instruments were mainly used for hunting and dancing. </a:t>
            </a:r>
            <a:endParaRPr lang="en-US" sz="2400" b="1" i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63525" y="4580890"/>
            <a:ext cx="5494655" cy="58356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p>
            <a:r>
              <a:rPr lang="en-US" sz="2400" b="1" i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 Black" panose="020B0A04020102020204" charset="0"/>
                <a:cs typeface="Arial Black" panose="020B0A04020102020204" charset="0"/>
              </a:rPr>
              <a:t>Jiahu Bone Flute</a:t>
            </a:r>
            <a:r>
              <a:rPr lang="en-US" sz="3200" b="1" i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zh-CN" altLang="en-US" sz="3200" b="1" i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贾湖骨笛）</a:t>
            </a:r>
            <a:endParaRPr lang="zh-CN" altLang="en-US" sz="3200" b="1" i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0" y="0"/>
            <a:ext cx="66643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 i="1">
                <a:latin typeface="Arial Black" panose="020B0A04020102020204" charset="0"/>
                <a:cs typeface="Arial Black" panose="020B0A04020102020204" charset="0"/>
              </a:rPr>
              <a:t>2. </a:t>
            </a:r>
            <a:r>
              <a:rPr lang="en-US" altLang="zh-CN" sz="2800" i="1">
                <a:latin typeface="Arial Black" panose="020B0A04020102020204" charset="0"/>
                <a:cs typeface="Arial Black" panose="020B0A04020102020204" charset="0"/>
                <a:sym typeface="+mn-ea"/>
              </a:rPr>
              <a:t>Pre-qin Period (711 BC-256 BC)</a:t>
            </a:r>
            <a:endParaRPr lang="en-US" altLang="zh-CN" sz="2800" i="1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10540" y="4037965"/>
            <a:ext cx="3899535" cy="58356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p>
            <a:r>
              <a:rPr lang="en-US" sz="2400" b="1" i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 Black" panose="020B0A04020102020204" charset="0"/>
                <a:cs typeface="Arial Black" panose="020B0A04020102020204" charset="0"/>
              </a:rPr>
              <a:t>Chime bells</a:t>
            </a:r>
            <a:r>
              <a:rPr lang="en-US" sz="3200" b="1" i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zh-CN" altLang="en-US" sz="3200" b="1" i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编钟</a:t>
            </a:r>
            <a:r>
              <a:rPr lang="en-US" sz="3200" b="1" i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3200" b="1" i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8440" y="1090930"/>
            <a:ext cx="3486150" cy="27387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78155" y="4834890"/>
            <a:ext cx="11563350" cy="14452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p>
            <a:r>
              <a:rPr lang="en-US" sz="2400" i="1">
                <a:latin typeface="Arial Black" panose="020B0A04020102020204" charset="0"/>
                <a:cs typeface="Arial Black" panose="020B0A04020102020204" charset="0"/>
              </a:rPr>
              <a:t>They are the most  majestic</a:t>
            </a:r>
            <a:r>
              <a:rPr lang="zh-CN" altLang="en-US" sz="2400" i="1">
                <a:latin typeface="Arial Black" panose="020B0A04020102020204" charset="0"/>
                <a:cs typeface="Arial Black" panose="020B0A04020102020204" charset="0"/>
              </a:rPr>
              <a:t>（威严的）</a:t>
            </a:r>
            <a:r>
              <a:rPr lang="en-US" sz="2400" i="1">
                <a:latin typeface="Arial Black" panose="020B0A04020102020204" charset="0"/>
                <a:cs typeface="Arial Black" panose="020B0A04020102020204" charset="0"/>
              </a:rPr>
              <a:t> ancient instruments in China</a:t>
            </a:r>
            <a:r>
              <a:rPr lang="en-US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r>
              <a:rPr lang="en-US" sz="2400" i="1">
                <a:latin typeface="Arial Black" panose="020B0A04020102020204" charset="0"/>
                <a:cs typeface="Arial Black" panose="020B0A04020102020204" charset="0"/>
              </a:rPr>
              <a:t>AS a symbol of power, they were used for sacrificial(</a:t>
            </a:r>
            <a:r>
              <a:rPr lang="en-US" sz="2400" b="1" i="1">
                <a:latin typeface="Arial Black" panose="020B0A04020102020204" charset="0"/>
                <a:cs typeface="Arial Black" panose="020B0A04020102020204" charset="0"/>
              </a:rPr>
              <a:t>祭祀）</a:t>
            </a:r>
            <a:r>
              <a:rPr lang="en-US" sz="2400" i="1">
                <a:latin typeface="Arial Black" panose="020B0A04020102020204" charset="0"/>
                <a:cs typeface="Arial Black" panose="020B0A04020102020204" charset="0"/>
              </a:rPr>
              <a:t> ceremonies and other crucial ceremonies in the  royal court</a:t>
            </a:r>
            <a:r>
              <a:rPr lang="zh-CN" altLang="en-US" sz="2400" i="1">
                <a:latin typeface="Arial Black" panose="020B0A04020102020204" charset="0"/>
                <a:cs typeface="Arial Black" panose="020B0A04020102020204" charset="0"/>
              </a:rPr>
              <a:t>（宫廷）</a:t>
            </a:r>
            <a:r>
              <a:rPr lang="en-US" sz="2400" i="1">
                <a:latin typeface="Arial Black" panose="020B0A04020102020204" charset="0"/>
                <a:cs typeface="Arial Black" panose="020B0A04020102020204" charset="0"/>
              </a:rPr>
              <a:t>.</a:t>
            </a:r>
            <a:endParaRPr lang="en-US" sz="2400" i="1">
              <a:latin typeface="Arial Black" panose="020B0A04020102020204" charset="0"/>
              <a:cs typeface="Arial Black" panose="020B0A0402010202020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075" y="1090930"/>
            <a:ext cx="3584575" cy="273939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601210" y="4037965"/>
            <a:ext cx="3899535" cy="58356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p>
            <a:r>
              <a:rPr lang="en-US" sz="2400" b="1" i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 Black" panose="020B0A04020102020204" charset="0"/>
                <a:cs typeface="Arial Black" panose="020B0A04020102020204" charset="0"/>
              </a:rPr>
              <a:t>Stone-chime</a:t>
            </a:r>
            <a:r>
              <a:rPr lang="en-US" sz="3200" b="1" i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zh-CN" altLang="en-US" sz="3200" b="1" i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编磬</a:t>
            </a:r>
            <a:r>
              <a:rPr lang="en-US" sz="3200" b="1" i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3200" b="1" i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0770" y="1090295"/>
            <a:ext cx="3340735" cy="273939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591040" y="4037965"/>
            <a:ext cx="2132330" cy="58356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p>
            <a:r>
              <a:rPr lang="en-US" sz="2400" b="1" i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 Black" panose="020B0A04020102020204" charset="0"/>
                <a:cs typeface="Arial Black" panose="020B0A04020102020204" charset="0"/>
              </a:rPr>
              <a:t>Drum </a:t>
            </a:r>
            <a:r>
              <a:rPr lang="en-US" sz="3200" b="1" i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3200" b="1" i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鼓</a:t>
            </a:r>
            <a:r>
              <a:rPr lang="en-US" sz="3200" b="1" i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3200" b="1" i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806575" y="521970"/>
            <a:ext cx="102349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r>
              <a:rPr lang="en-US" sz="2800" b="0" i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——the first peak in the development of Musical Instruments</a:t>
            </a:r>
            <a:endParaRPr lang="en-US" altLang="en-US" sz="2800" b="0" i="1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4" name="刘民则 - 流水[编磬]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77500" y="628015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edge/>
      </p:transition>
    </mc:Choice>
    <mc:Fallback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6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000">
                <p:cTn id="2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6" grpId="0"/>
      <p:bldP spid="9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52705" y="0"/>
            <a:ext cx="66643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800" i="1">
                <a:latin typeface="Arial Black" panose="020B0A04020102020204" charset="0"/>
                <a:cs typeface="Arial Black" panose="020B0A04020102020204" charset="0"/>
              </a:rPr>
              <a:t>2. </a:t>
            </a:r>
            <a:r>
              <a:rPr lang="en-US" altLang="zh-CN" sz="2800" i="1">
                <a:latin typeface="Arial Black" panose="020B0A04020102020204" charset="0"/>
                <a:cs typeface="Arial Black" panose="020B0A04020102020204" charset="0"/>
                <a:sym typeface="+mn-ea"/>
              </a:rPr>
              <a:t>Pre-qin Period (711 BC-256 BC)</a:t>
            </a:r>
            <a:endParaRPr lang="en-US" altLang="zh-CN" sz="2800" i="1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064375" y="1422400"/>
            <a:ext cx="4627880" cy="6451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p>
            <a:r>
              <a:rPr lang="en-US" sz="2800" b="1" i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 Black" panose="020B0A04020102020204" charset="0"/>
                <a:cs typeface="Arial Black" panose="020B0A04020102020204" charset="0"/>
              </a:rPr>
              <a:t>Chinese Zither</a:t>
            </a:r>
            <a:r>
              <a:rPr lang="en-US" sz="3600" b="1" i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zh-CN" altLang="en-US" sz="3600" b="1" i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古琴</a:t>
            </a:r>
            <a:r>
              <a:rPr lang="en-US" sz="3600" b="1" i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3600" b="1" i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5785" y="1327150"/>
            <a:ext cx="6151245" cy="35610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185025" y="2291080"/>
            <a:ext cx="450723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---</a:t>
            </a:r>
            <a:r>
              <a:rPr lang="en-US" sz="2400" i="1">
                <a:latin typeface="Arial Black" panose="020B0A04020102020204" charset="0"/>
                <a:cs typeface="Arial Black" panose="020B0A04020102020204" charset="0"/>
              </a:rPr>
              <a:t>The oldest plucked instrument</a:t>
            </a:r>
            <a:r>
              <a:rPr lang="zh-CN" altLang="en-US" sz="2400" b="1" i="1">
                <a:latin typeface="Arial Black" panose="020B0A04020102020204" charset="0"/>
                <a:cs typeface="Arial Black" panose="020B0A04020102020204" charset="0"/>
              </a:rPr>
              <a:t>（弹拨乐器）</a:t>
            </a:r>
            <a:r>
              <a:rPr lang="en-US" sz="2400" i="1">
                <a:latin typeface="Arial Black" panose="020B0A04020102020204" charset="0"/>
                <a:cs typeface="Arial Black" panose="020B0A04020102020204" charset="0"/>
              </a:rPr>
              <a:t>. It is known as the first of the four arts and is the highest status of musical Instruments in ancient times.</a:t>
            </a:r>
            <a:endParaRPr lang="en-US" sz="2400" i="1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806575" y="521970"/>
            <a:ext cx="102349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r>
              <a:rPr lang="en-US" sz="2800" b="0" i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——the first peak in the development of Musical Instruments</a:t>
            </a:r>
            <a:endParaRPr lang="en-US" altLang="en-US" sz="2800" b="0" i="1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2" name="纯音乐 - 高山流水 (古琴版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16540" y="626681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086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00"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52705" y="0"/>
            <a:ext cx="156705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2800" i="1">
                <a:latin typeface="Arial Black" panose="020B0A04020102020204" charset="0"/>
                <a:cs typeface="Arial Black" panose="020B0A04020102020204" charset="0"/>
              </a:rPr>
              <a:t>3. </a:t>
            </a:r>
            <a:r>
              <a:rPr lang="en-US" altLang="zh-CN" sz="2800" i="1">
                <a:latin typeface="Arial Black" panose="020B0A04020102020204" charset="0"/>
                <a:cs typeface="Arial Black" panose="020B0A04020102020204" charset="0"/>
                <a:sym typeface="+mn-ea"/>
              </a:rPr>
              <a:t>Qin, Han, Sui and Tang Dynasties (221 BC-960 AD) </a:t>
            </a:r>
            <a:endParaRPr lang="en-US" altLang="zh-CN" sz="2800" i="1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064375" y="1422400"/>
            <a:ext cx="4627880" cy="6451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p>
            <a:r>
              <a:rPr lang="en-US" sz="2800" b="1" i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 Black" panose="020B0A04020102020204" charset="0"/>
                <a:cs typeface="Arial Black" panose="020B0A04020102020204" charset="0"/>
              </a:rPr>
              <a:t>pipa</a:t>
            </a:r>
            <a:r>
              <a:rPr lang="en-US" sz="3600" b="1" i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3600" b="1" i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琵琶</a:t>
            </a:r>
            <a:r>
              <a:rPr lang="en-US" sz="3600" b="1" i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3600" b="1" i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408420" y="2348865"/>
            <a:ext cx="5939155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i="1">
                <a:latin typeface="Arial Black" panose="020B0A04020102020204" charset="0"/>
                <a:cs typeface="Arial Black" panose="020B0A04020102020204" charset="0"/>
              </a:rPr>
              <a:t>---As one of the plucked instruments, pipa is </a:t>
            </a:r>
            <a:r>
              <a:rPr sz="2400" i="1">
                <a:latin typeface="Arial Black" panose="020B0A04020102020204" charset="0"/>
                <a:cs typeface="Arial Black" panose="020B0A04020102020204" charset="0"/>
              </a:rPr>
              <a:t>the most </a:t>
            </a:r>
            <a:r>
              <a:rPr lang="en-US" sz="2400" i="1">
                <a:latin typeface="Arial Black" panose="020B0A04020102020204" charset="0"/>
                <a:cs typeface="Arial Black" panose="020B0A04020102020204" charset="0"/>
              </a:rPr>
              <a:t>popular and </a:t>
            </a:r>
            <a:r>
              <a:rPr sz="2400" i="1">
                <a:latin typeface="Arial Black" panose="020B0A04020102020204" charset="0"/>
                <a:cs typeface="Arial Black" panose="020B0A04020102020204" charset="0"/>
              </a:rPr>
              <a:t>important instrument in the Tang Dynast</a:t>
            </a:r>
            <a:r>
              <a:rPr lang="en-US" sz="2400" i="1">
                <a:latin typeface="Arial Black" panose="020B0A04020102020204" charset="0"/>
                <a:cs typeface="Arial Black" panose="020B0A04020102020204" charset="0"/>
              </a:rPr>
              <a:t>y.</a:t>
            </a:r>
            <a:endParaRPr lang="en-US" sz="2400" i="1">
              <a:latin typeface="Arial Black" panose="020B0A04020102020204" charset="0"/>
              <a:cs typeface="Arial Black" panose="020B0A04020102020204" charset="0"/>
            </a:endParaRPr>
          </a:p>
          <a:p>
            <a:r>
              <a:rPr lang="en-US" sz="2400" i="1">
                <a:latin typeface="Arial Black" panose="020B0A04020102020204" charset="0"/>
                <a:cs typeface="Arial Black" panose="020B0A04020102020204" charset="0"/>
              </a:rPr>
              <a:t>Its </a:t>
            </a:r>
            <a:r>
              <a:rPr sz="2400" i="1">
                <a:latin typeface="Arial Black" panose="020B0A04020102020204" charset="0"/>
                <a:cs typeface="Arial Black" panose="020B0A04020102020204" charset="0"/>
              </a:rPr>
              <a:t>music is also represented </a:t>
            </a:r>
            <a:r>
              <a:rPr lang="en-US" sz="2400" i="1">
                <a:latin typeface="Arial Black" panose="020B0A04020102020204" charset="0"/>
                <a:cs typeface="Arial Black" panose="020B0A04020102020204" charset="0"/>
              </a:rPr>
              <a:t>from the royal </a:t>
            </a:r>
            <a:r>
              <a:rPr sz="2400" i="1">
                <a:latin typeface="Arial Black" panose="020B0A04020102020204" charset="0"/>
                <a:cs typeface="Arial Black" panose="020B0A04020102020204" charset="0"/>
              </a:rPr>
              <a:t>court </a:t>
            </a:r>
            <a:r>
              <a:rPr lang="en-US" sz="2400" i="1">
                <a:latin typeface="Arial Black" panose="020B0A04020102020204" charset="0"/>
                <a:cs typeface="Arial Black" panose="020B0A04020102020204" charset="0"/>
              </a:rPr>
              <a:t>to the street stalls.(</a:t>
            </a:r>
            <a:r>
              <a:rPr lang="zh-CN" altLang="en-US" sz="2400" i="1">
                <a:latin typeface="Arial Black" panose="020B0A04020102020204" charset="0"/>
                <a:cs typeface="Arial Black" panose="020B0A04020102020204" charset="0"/>
              </a:rPr>
              <a:t>从宫廷到民间）</a:t>
            </a:r>
            <a:endParaRPr lang="zh-CN" altLang="en-US" sz="2400" i="1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806575" y="521970"/>
            <a:ext cx="102349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r>
              <a:rPr lang="en-US" sz="2800" b="0" i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——at the peak of the development of Musical Instruments</a:t>
            </a:r>
            <a:endParaRPr lang="en-US" altLang="en-US" sz="2800" b="0" i="1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2885" y="1309370"/>
            <a:ext cx="6267450" cy="4238625"/>
          </a:xfrm>
          <a:prstGeom prst="rect">
            <a:avLst/>
          </a:prstGeom>
        </p:spPr>
      </p:pic>
      <p:pic>
        <p:nvPicPr>
          <p:cNvPr id="5" name="纯音乐 - 阳春白雪 (琵琶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16540" y="623887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edge/>
      </p:transition>
    </mc:Choice>
    <mc:Fallback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447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"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52705" y="0"/>
            <a:ext cx="156705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2800" i="1">
                <a:latin typeface="Arial Black" panose="020B0A04020102020204" charset="0"/>
                <a:cs typeface="Arial Black" panose="020B0A04020102020204" charset="0"/>
                <a:sym typeface="+mn-ea"/>
              </a:rPr>
              <a:t>4.Song, Yuan, Ming and Qing Dynasties (960-1840) </a:t>
            </a:r>
            <a:endParaRPr lang="en-US" altLang="zh-CN" sz="2800" i="1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574030" y="1490980"/>
            <a:ext cx="4627880" cy="52197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p>
            <a:r>
              <a:rPr lang="en-US" sz="2800" b="1" i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 Black" panose="020B0A04020102020204" charset="0"/>
                <a:cs typeface="Arial Black" panose="020B0A04020102020204" charset="0"/>
              </a:rPr>
              <a:t>Erhu</a:t>
            </a:r>
            <a:r>
              <a:rPr lang="zh-CN" altLang="en-US" sz="2800" b="1" i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 Black" panose="020B0A04020102020204" charset="0"/>
                <a:cs typeface="Arial Black" panose="020B0A04020102020204" charset="0"/>
              </a:rPr>
              <a:t>（二胡）</a:t>
            </a:r>
            <a:endParaRPr lang="zh-CN" altLang="en-US" sz="2800" b="1" i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/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81120" y="2564765"/>
            <a:ext cx="7880985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400" i="1">
                <a:latin typeface="Arial Black" panose="020B0A04020102020204" charset="0"/>
                <a:cs typeface="Arial Black" panose="020B0A04020102020204" charset="0"/>
                <a:sym typeface="+mn-ea"/>
              </a:rPr>
              <a:t>The introduction and widespread use of bow</a:t>
            </a:r>
            <a:r>
              <a:rPr lang="en-US" sz="2400" i="1">
                <a:latin typeface="Arial Black" panose="020B0A04020102020204" charset="0"/>
                <a:cs typeface="Arial Black" panose="020B0A04020102020204" charset="0"/>
                <a:sym typeface="+mn-ea"/>
              </a:rPr>
              <a:t>-</a:t>
            </a:r>
            <a:r>
              <a:rPr sz="2400" i="1">
                <a:latin typeface="Arial Black" panose="020B0A04020102020204" charset="0"/>
                <a:cs typeface="Arial Black" panose="020B0A04020102020204" charset="0"/>
                <a:sym typeface="+mn-ea"/>
              </a:rPr>
              <a:t>string instruments promoted the development of opera and rap music.</a:t>
            </a:r>
            <a:endParaRPr sz="2400" i="1">
              <a:latin typeface="Arial Black" panose="020B0A04020102020204" charset="0"/>
              <a:cs typeface="Arial Black" panose="020B0A04020102020204" charset="0"/>
            </a:endParaRPr>
          </a:p>
          <a:p>
            <a:endParaRPr lang="en-US" sz="2400" i="1">
              <a:latin typeface="Arial Black" panose="020B0A04020102020204" charset="0"/>
              <a:cs typeface="Arial Black" panose="020B0A04020102020204" charset="0"/>
              <a:sym typeface="+mn-ea"/>
            </a:endParaRPr>
          </a:p>
          <a:p>
            <a:r>
              <a:rPr lang="en-US" sz="2400" i="1">
                <a:latin typeface="Arial Black" panose="020B0A04020102020204" charset="0"/>
                <a:cs typeface="Arial Black" panose="020B0A04020102020204" charset="0"/>
                <a:sym typeface="+mn-ea"/>
              </a:rPr>
              <a:t>It is</a:t>
            </a:r>
            <a:r>
              <a:rPr sz="2400" i="1">
                <a:latin typeface="Arial Black" panose="020B0A04020102020204" charset="0"/>
                <a:cs typeface="Arial Black" panose="020B0A04020102020204" charset="0"/>
                <a:sym typeface="+mn-ea"/>
              </a:rPr>
              <a:t> known in the West as the "Chinese violin"</a:t>
            </a:r>
            <a:r>
              <a:rPr lang="en-US" sz="2400" i="1">
                <a:latin typeface="Arial Black" panose="020B0A04020102020204" charset="0"/>
                <a:cs typeface="Arial Black" panose="020B0A04020102020204" charset="0"/>
                <a:sym typeface="+mn-ea"/>
              </a:rPr>
              <a:t>.</a:t>
            </a:r>
            <a:endParaRPr sz="2400" b="0" i="1" u="none" strike="noStrike" kern="1200" cap="none" spc="0" normalizeH="0" baseline="0">
              <a:solidFill>
                <a:schemeClr val="tx1"/>
              </a:solidFill>
              <a:latin typeface="Arial Black" panose="020B0A04020102020204" charset="0"/>
              <a:ea typeface="宋体" panose="02010600030101010101" pitchFamily="2" charset="-122"/>
              <a:cs typeface="Arial Black" panose="020B0A04020102020204" charset="0"/>
            </a:endParaRPr>
          </a:p>
          <a:p>
            <a:endParaRPr sz="2400" i="1">
              <a:latin typeface="Arial Black" panose="020B0A04020102020204" charset="0"/>
              <a:cs typeface="Arial Black" panose="020B0A04020102020204" charset="0"/>
            </a:endParaRPr>
          </a:p>
          <a:p>
            <a:endParaRPr sz="2400" i="1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806575" y="521970"/>
            <a:ext cx="102349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r>
              <a:rPr lang="en-US" sz="2800" b="0" i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——an important period for the bow-string instruments(</a:t>
            </a:r>
            <a:r>
              <a:rPr lang="zh-CN" altLang="en-US" sz="2800" b="0" i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弓弦乐器）</a:t>
            </a:r>
            <a:endParaRPr lang="en-US" altLang="zh-CN" sz="2800" b="0" i="1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9425" y="1463675"/>
            <a:ext cx="3156585" cy="4509135"/>
          </a:xfrm>
          <a:prstGeom prst="rect">
            <a:avLst/>
          </a:prstGeom>
        </p:spPr>
      </p:pic>
      <p:pic>
        <p:nvPicPr>
          <p:cNvPr id="2" name="阿炳 - 二泉映月 (二胡版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04195" y="623887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edge/>
      </p:transition>
    </mc:Choice>
    <mc:Fallback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730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"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1115695" y="2804160"/>
            <a:ext cx="9959975" cy="13220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en-US" altLang="zh-CN" sz="3200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charset="0"/>
                <a:ea typeface="宋体" panose="02010600030101010101" pitchFamily="2" charset="-122"/>
                <a:cs typeface="Arial Black" panose="020B0A04020102020204" charset="0"/>
              </a:rPr>
              <a:t>The types of Chinese musical instruments </a:t>
            </a:r>
            <a:endParaRPr kumimoji="1" lang="en-US" altLang="zh-CN" sz="3200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charset="0"/>
              <a:ea typeface="宋体" panose="02010600030101010101" pitchFamily="2" charset="-122"/>
              <a:cs typeface="Arial Black" panose="020B0A04020102020204" charset="0"/>
            </a:endParaRPr>
          </a:p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en-US" altLang="zh-CN" sz="3200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charset="0"/>
                <a:ea typeface="宋体" panose="02010600030101010101" pitchFamily="2" charset="-122"/>
                <a:cs typeface="Arial Black" panose="020B0A04020102020204" charset="0"/>
              </a:rPr>
              <a:t>and famous classical music </a:t>
            </a:r>
            <a:endParaRPr kumimoji="1" lang="en-US" altLang="zh-CN" sz="3200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charset="0"/>
              <a:ea typeface="宋体" panose="02010600030101010101" pitchFamily="2" charset="-122"/>
              <a:cs typeface="Arial Black" panose="020B0A040201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1937385" y="786130"/>
            <a:ext cx="8361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800" i="1">
                <a:latin typeface="Arial Black" panose="020B0A04020102020204" charset="0"/>
                <a:cs typeface="Arial Black" panose="020B0A04020102020204" charset="0"/>
              </a:rPr>
              <a:t>1. W</a:t>
            </a:r>
            <a:r>
              <a:rPr lang="en-US" sz="2800" i="1">
                <a:latin typeface="Arial Black" panose="020B0A04020102020204" charset="0"/>
                <a:cs typeface="Arial Black" panose="020B0A04020102020204" charset="0"/>
                <a:sym typeface="+mn-ea"/>
              </a:rPr>
              <a:t>ind or blowing instruments</a:t>
            </a:r>
            <a:r>
              <a:rPr lang="zh-CN" altLang="en-US" sz="2800" b="1" i="1">
                <a:latin typeface="Arial Black" panose="020B0A04020102020204" charset="0"/>
                <a:cs typeface="Arial Black" panose="020B0A04020102020204" charset="0"/>
                <a:sym typeface="+mn-ea"/>
              </a:rPr>
              <a:t>（吹奏乐器）</a:t>
            </a:r>
            <a:r>
              <a:rPr lang="en-US" altLang="zh-CN" sz="2800" i="1">
                <a:latin typeface="Arial Black" panose="020B0A04020102020204" charset="0"/>
                <a:cs typeface="Arial Black" panose="020B0A04020102020204" charset="0"/>
              </a:rPr>
              <a:t> </a:t>
            </a:r>
            <a:endParaRPr lang="en-US" altLang="zh-CN" sz="2800" i="1">
              <a:latin typeface="Arial Black" panose="020B0A04020102020204" charset="0"/>
              <a:cs typeface="Arial Black" panose="020B0A040201020202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9530" y="2572385"/>
            <a:ext cx="2745740" cy="26162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835" y="2571750"/>
            <a:ext cx="2757805" cy="261683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319530" y="5349240"/>
            <a:ext cx="5135245" cy="39878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p>
            <a:r>
              <a:rPr lang="en-US" sz="2000" b="1" i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 Black" panose="020B0A04020102020204" charset="0"/>
                <a:cs typeface="Arial Black" panose="020B0A04020102020204" charset="0"/>
              </a:rPr>
              <a:t>cucurbit </a:t>
            </a:r>
            <a:r>
              <a:rPr lang="en-US" sz="2000" b="1" i="1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flute</a:t>
            </a:r>
            <a:r>
              <a:rPr lang="zh-CN" altLang="en-US" sz="2000" b="1" i="1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（葫芦丝）</a:t>
            </a:r>
            <a:endParaRPr lang="zh-CN" altLang="en-US" sz="2000" b="1" i="1">
              <a:solidFill>
                <a:schemeClr val="tx1"/>
              </a:solidFill>
              <a:effectLst/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133340" y="5349240"/>
            <a:ext cx="5135245" cy="39878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p>
            <a:r>
              <a:rPr lang="en-US" sz="2000" b="1" i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 Black" panose="020B0A04020102020204" charset="0"/>
                <a:cs typeface="Arial Black" panose="020B0A04020102020204" charset="0"/>
              </a:rPr>
              <a:t>bamboo </a:t>
            </a:r>
            <a:r>
              <a:rPr lang="en-US" sz="2000" b="1" i="1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flute</a:t>
            </a:r>
            <a:r>
              <a:rPr lang="zh-CN" altLang="en-US" sz="2000" b="1" i="1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（竹笛）</a:t>
            </a:r>
            <a:endParaRPr lang="zh-CN" altLang="en-US" sz="2000" b="1" i="1">
              <a:solidFill>
                <a:schemeClr val="tx1"/>
              </a:solidFill>
              <a:effectLst/>
              <a:latin typeface="Arial Black" panose="020B0A04020102020204" charset="0"/>
              <a:cs typeface="Arial Black" panose="020B0A0402010202020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5475" y="2571750"/>
            <a:ext cx="2622550" cy="26162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8245475" y="5349240"/>
            <a:ext cx="3814445" cy="70675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p>
            <a:r>
              <a:rPr lang="en-US" sz="2000" b="1" i="1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suona horn</a:t>
            </a:r>
            <a:r>
              <a:rPr lang="zh-CN" altLang="en-US" sz="2000" b="1" i="1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（唢呐）</a:t>
            </a:r>
            <a:endParaRPr lang="zh-CN" altLang="en-US" sz="2000" b="1" i="1">
              <a:solidFill>
                <a:schemeClr val="tx1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endParaRPr lang="zh-CN" altLang="en-US" sz="2000" b="1" i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/>
              <a:latin typeface="Arial Black" panose="020B0A04020102020204" charset="0"/>
              <a:cs typeface="Arial Black" panose="020B0A04020102020204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6" grpId="0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6052,&quot;width&quot;:5065}"/>
</p:tagLst>
</file>

<file path=ppt/tags/tag2.xml><?xml version="1.0" encoding="utf-8"?>
<p:tagLst xmlns:p="http://schemas.openxmlformats.org/presentationml/2006/main">
  <p:tag name="ISPRING_PRESENTATION_TITLE" val="书香校园20190315-322.pptx"/>
</p:tagLst>
</file>

<file path=ppt/theme/theme1.xml><?xml version="1.0" encoding="utf-8"?>
<a:theme xmlns:a="http://schemas.openxmlformats.org/drawingml/2006/main" name="第一PPT，www.1ppt.com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qgs5kfbt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3407</Words>
  <Application>WPS 演示</Application>
  <PresentationFormat>自定义</PresentationFormat>
  <Paragraphs>145</Paragraphs>
  <Slides>23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38" baseType="lpstr">
      <vt:lpstr>Arial</vt:lpstr>
      <vt:lpstr>宋体</vt:lpstr>
      <vt:lpstr>Wingdings</vt:lpstr>
      <vt:lpstr>Calibri Light</vt:lpstr>
      <vt:lpstr>等线 Light</vt:lpstr>
      <vt:lpstr>微软雅黑</vt:lpstr>
      <vt:lpstr>Calibri</vt:lpstr>
      <vt:lpstr>Times New Roman</vt:lpstr>
      <vt:lpstr>Arial Black</vt:lpstr>
      <vt:lpstr>叶根友毛笔行书2.0版</vt:lpstr>
      <vt:lpstr>Arial Unicode MS</vt:lpstr>
      <vt:lpstr>义启小魏楷</vt:lpstr>
      <vt:lpstr>等线</vt:lpstr>
      <vt:lpstr>第一PPT，www.1ppt.com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  <Manager>第一PPT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水墨群山</dc:title>
  <dc:creator>第一PPT</dc:creator>
  <cp:keywords>www.1ppt.com</cp:keywords>
  <dc:description>www.1ppt.com</dc:description>
  <cp:lastModifiedBy>Lenovo</cp:lastModifiedBy>
  <cp:revision>8</cp:revision>
  <dcterms:created xsi:type="dcterms:W3CDTF">2019-03-20T14:40:00Z</dcterms:created>
  <dcterms:modified xsi:type="dcterms:W3CDTF">2021-12-13T04:57:50Z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6106ADC83B3643E1A4C734555535DA07</vt:lpwstr>
  </property>
  <property fmtid="{D5CDD505-2E9C-101B-9397-08002B2CF9AE}" pid="3" name="KSOProductBuildVer">
    <vt:lpwstr>2052-11.1.0.10314</vt:lpwstr>
  </property>
</Properties>
</file>