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5"/>
  </p:notesMasterIdLst>
  <p:handoutMasterIdLst>
    <p:handoutMasterId r:id="rId21"/>
  </p:handoutMasterIdLst>
  <p:sldIdLst>
    <p:sldId id="569" r:id="rId4"/>
    <p:sldId id="3228" r:id="rId6"/>
    <p:sldId id="5325" r:id="rId7"/>
    <p:sldId id="5341" r:id="rId8"/>
    <p:sldId id="5347" r:id="rId9"/>
    <p:sldId id="5344" r:id="rId10"/>
    <p:sldId id="5316" r:id="rId11"/>
    <p:sldId id="5294" r:id="rId12"/>
    <p:sldId id="5320" r:id="rId13"/>
    <p:sldId id="5340" r:id="rId14"/>
    <p:sldId id="5322" r:id="rId15"/>
    <p:sldId id="5337" r:id="rId16"/>
    <p:sldId id="5338" r:id="rId17"/>
    <p:sldId id="5339" r:id="rId18"/>
    <p:sldId id="5346" r:id="rId19"/>
    <p:sldId id="5332" r:id="rId20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107" userDrawn="1">
          <p15:clr>
            <a:srgbClr val="A4A3A4"/>
          </p15:clr>
        </p15:guide>
        <p15:guide id="3" orient="horz" pos="16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幸全" initials="" lastIdx="0" clrIdx="0"/>
  <p:cmAuthor id="7" name="Lenovo" initials="L" lastIdx="0" clrIdx="6"/>
  <p:cmAuthor id="1" name="Microsoft Office 用户" initials="" lastIdx="0" clrIdx="0"/>
  <p:cmAuthor id="8" name="谭 德山" initials="谭" lastIdx="0" clrIdx="7"/>
  <p:cmAuthor id="2" name="作者" initials="A" lastIdx="0" clrIdx="1"/>
  <p:cmAuthor id="9" name="Prashant Sridharan" initials="P" lastIdx="0" clrIdx="8"/>
  <p:cmAuthor id="3" name="Author" initials="A" lastIdx="0" clrIdx="2"/>
  <p:cmAuthor id="10" name="Karen Carter" initials="K" lastIdx="0" clrIdx="9"/>
  <p:cmAuthor id="4" name="王习习" initials="王" lastIdx="0" clrIdx="0"/>
  <p:cmAuthor id="11" name="Jeff Ressler" initials="J" lastIdx="0" clrIdx="10"/>
  <p:cmAuthor id="6" name="Administrator" initials="A" lastIdx="0" clrIdx="5"/>
  <p:cmAuthor id="12" name="user" initials="u" lastIdx="0" clrIdx="11"/>
  <p:cmAuthor id="13" name="YXZY" initials="Y" lastIdx="0" clrIdx="12"/>
  <p:cmAuthor id="14" name="周翠" initials="周翠" lastIdx="0" clrIdx="13"/>
  <p:cmAuthor id="15" name="李美美" initials="李美美" lastIdx="0" clrIdx="14"/>
  <p:cmAuthor id="16" name="雨林木风" initials="" lastIdx="0" clrIdx="15"/>
  <p:cmAuthor id="17" name="1206988966@qq.com" initials="1" lastIdx="0" clrIdx="16"/>
  <p:cmAuthor id="18" name="姜伟光" initials="姜" lastIdx="0" clrIdx="17"/>
  <p:cmAuthor id="19" name="宋洁然" initials="宋" lastIdx="0" clrIdx="18"/>
  <p:cmAuthor id="20" name="yyyaogd@126.com" initials="y" lastIdx="0" clrIdx="19"/>
  <p:cmAuthor id="21" name="wucj" initials="w" lastIdx="0" clrIdx="20"/>
  <p:cmAuthor id="22" name="SkyUser" initials="S" lastIdx="0" clrIdx="21"/>
  <p:cmAuthor id="23" name="86158" initials="8" lastIdx="0" clrIdx="22"/>
  <p:cmAuthor id="24" name="admin" initials="a" lastIdx="0" clrIdx="2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00FFFF"/>
    <a:srgbClr val="0033CC"/>
    <a:srgbClr val="B61A82"/>
    <a:srgbClr val="007E38"/>
    <a:srgbClr val="582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75206" autoAdjust="0"/>
  </p:normalViewPr>
  <p:slideViewPr>
    <p:cSldViewPr showGuides="1">
      <p:cViewPr varScale="1">
        <p:scale>
          <a:sx n="149" d="100"/>
          <a:sy n="149" d="100"/>
        </p:scale>
        <p:origin x="828" y="132"/>
      </p:cViewPr>
      <p:guideLst>
        <p:guide orient="horz" pos="2157"/>
        <p:guide pos="3107"/>
        <p:guide orient="horz" pos="16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22506"/>
    </p:cViewPr>
  </p:sorter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2886"/>
        <p:guide pos="22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7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8C732-4FCC-4AA1-933B-3F5CB4EC81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B14A1-25DB-4AEC-B548-17070ED7E91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B724AE2-CEBC-4315-B822-89D924E25430}" type="datetimeFigureOut">
              <a:rPr lang="zh-CN" altLang="en-US"/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A349161-485F-4807-B819-6499C92EFEC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</a:ln>
        </p:spPr>
      </p:sp>
      <p:sp>
        <p:nvSpPr>
          <p:cNvPr id="2600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600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4F82AE-ACF0-44A0-8CAE-64DB1639C1B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63436-C6D7-4DA6-964A-291D06290CDE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585BF-C44C-40C6-B7BC-351AC95E505B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87159-C8A1-4BB4-ADE6-BB20D8E64839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>
            <a:gsLst>
              <a:gs pos="0">
                <a:srgbClr val="F4F9FC"/>
              </a:gs>
              <a:gs pos="100000">
                <a:srgbClr val="EAEEF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 userDrawn="1"/>
        </p:nvSpPr>
        <p:spPr>
          <a:xfrm rot="10800000">
            <a:off x="4307681" y="0"/>
            <a:ext cx="485775" cy="207169"/>
          </a:xfrm>
          <a:prstGeom prst="triangle">
            <a:avLst/>
          </a:prstGeom>
          <a:solidFill>
            <a:srgbClr val="2CA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【正文】一部分"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263155" y="4937232"/>
            <a:ext cx="566204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1#q1=1,2,3,4,5,6,7,8,9,10,11,12,13,14,15,16,17,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xin Shap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1" y="-68094"/>
            <a:ext cx="9299642" cy="5267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056E2-2E2D-4E5D-ADE7-232D0B7F5C20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EECE2-D316-413F-A132-26B990740DBD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34E48-9FB2-451E-BF9D-338079BE87D0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156FF-9A3C-4D75-849E-04C441C9406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B33D9-CE42-464D-9D39-816504C216D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8E4-78E0-4A35-9EEC-084FF3CC84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E848A-0B11-439E-BAFF-6E5C2F1604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7DB1D-3DAD-4053-8E1E-0A30D6996C3E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6BF57-1F1F-4451-A810-09DE3F2B177D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1" Type="http://schemas.openxmlformats.org/officeDocument/2006/relationships/image" Target="../media/image4.jpeg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E95D7F-26FB-4884-8C9C-CEE42544E2EA}" type="slidenum">
              <a:rPr lang="zh-CN" altLang="en-US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7451A-8632-4E3C-9180-EE5FAD5372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C0C44-1F85-4E6C-B094-11E8541B7B7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slideLayout" Target="../slideLayouts/slideLayout7.xml"/><Relationship Id="rId10" Type="http://schemas.microsoft.com/office/2007/relationships/hdphoto" Target="../media/image6.wdp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6.wdp"/><Relationship Id="rId8" Type="http://schemas.openxmlformats.org/officeDocument/2006/relationships/image" Target="../media/image5.png"/><Relationship Id="rId7" Type="http://schemas.openxmlformats.org/officeDocument/2006/relationships/tags" Target="../tags/tag60.xml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jpe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tags" Target="../tags/tag6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tags" Target="../tags/tag6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tags" Target="../tags/tag7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tags" Target="../tags/tag7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33.png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9.png"/><Relationship Id="rId39" Type="http://schemas.openxmlformats.org/officeDocument/2006/relationships/slideLayout" Target="../slideLayouts/slideLayout2.xml"/><Relationship Id="rId38" Type="http://schemas.microsoft.com/office/2007/relationships/hdphoto" Target="../media/image6.wdp"/><Relationship Id="rId37" Type="http://schemas.openxmlformats.org/officeDocument/2006/relationships/image" Target="../media/image5.png"/><Relationship Id="rId36" Type="http://schemas.openxmlformats.org/officeDocument/2006/relationships/tags" Target="../tags/tag39.xml"/><Relationship Id="rId35" Type="http://schemas.openxmlformats.org/officeDocument/2006/relationships/tags" Target="../tags/tag38.xml"/><Relationship Id="rId34" Type="http://schemas.openxmlformats.org/officeDocument/2006/relationships/tags" Target="../tags/tag37.xml"/><Relationship Id="rId33" Type="http://schemas.openxmlformats.org/officeDocument/2006/relationships/tags" Target="../tags/tag36.xml"/><Relationship Id="rId32" Type="http://schemas.openxmlformats.org/officeDocument/2006/relationships/tags" Target="../tags/tag35.xml"/><Relationship Id="rId31" Type="http://schemas.openxmlformats.org/officeDocument/2006/relationships/tags" Target="../tags/tag34.xml"/><Relationship Id="rId30" Type="http://schemas.openxmlformats.org/officeDocument/2006/relationships/tags" Target="../tags/tag33.xml"/><Relationship Id="rId3" Type="http://schemas.openxmlformats.org/officeDocument/2006/relationships/tags" Target="../tags/tag8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7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image" Target="../media/image10.png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6.wdp"/><Relationship Id="rId8" Type="http://schemas.openxmlformats.org/officeDocument/2006/relationships/image" Target="../media/image5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tags" Target="../tags/tag50.xml"/><Relationship Id="rId5" Type="http://schemas.openxmlformats.org/officeDocument/2006/relationships/image" Target="../media/image13.pn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tags" Target="../tags/tag53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32000" y="1418590"/>
            <a:ext cx="57670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endParaRPr lang="zh-CN" altLang="en-US" sz="1800" b="0"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8051" name="Text Box 7"/>
          <p:cNvSpPr txBox="1">
            <a:spLocks noChangeArrowheads="1"/>
          </p:cNvSpPr>
          <p:nvPr/>
        </p:nvSpPr>
        <p:spPr bwMode="auto">
          <a:xfrm>
            <a:off x="394970" y="1177290"/>
            <a:ext cx="7404100" cy="1987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2" tIns="45716" rIns="91432" bIns="45716">
            <a:noAutofit/>
          </a:bodyPr>
          <a:p>
            <a:pPr algn="ctr">
              <a:spcBef>
                <a:spcPct val="50000"/>
              </a:spcBef>
            </a:pPr>
            <a:r>
              <a:rPr lang="en-US" altLang="zh-CN" sz="4800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ea typeface="微软雅黑" panose="020B0503020204020204" pitchFamily="34" charset="-122"/>
              </a:rPr>
              <a:t>精研设计</a:t>
            </a:r>
            <a:r>
              <a:rPr lang="en-US" altLang="zh-CN" sz="4800" b="1" dirty="0">
                <a:solidFill>
                  <a:schemeClr val="tx1"/>
                </a:solidFill>
                <a:ea typeface="微软雅黑" panose="020B0503020204020204" pitchFamily="34" charset="-122"/>
              </a:rPr>
              <a:t>  </a:t>
            </a:r>
            <a:r>
              <a:rPr lang="zh-CN" altLang="en-US" sz="4800" b="1" dirty="0">
                <a:solidFill>
                  <a:schemeClr val="tx1"/>
                </a:solidFill>
                <a:ea typeface="微软雅黑" panose="020B0503020204020204" pitchFamily="34" charset="-122"/>
              </a:rPr>
              <a:t>点亮课堂</a:t>
            </a:r>
            <a:endParaRPr lang="zh-CN" altLang="en-US" sz="4800" b="1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4000" b="1" dirty="0">
                <a:solidFill>
                  <a:schemeClr val="tx1"/>
                </a:solidFill>
                <a:ea typeface="微软雅黑" panose="020B0503020204020204" pitchFamily="34" charset="-122"/>
              </a:rPr>
              <a:t>公开课亮点打造与智慧生成</a:t>
            </a:r>
            <a:endParaRPr lang="zh-CN" altLang="en-US" sz="4000" b="1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algn="ctr">
              <a:spcBef>
                <a:spcPct val="50000"/>
              </a:spcBef>
            </a:pPr>
            <a:endParaRPr lang="zh-CN" altLang="en-US" sz="4000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35600" y="3435985"/>
            <a:ext cx="2117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主讲：童曦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65" y="194727"/>
            <a:ext cx="1310103" cy="9825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735" y="1059180"/>
            <a:ext cx="2744470" cy="39674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79070" y="1034415"/>
            <a:ext cx="1877060" cy="345440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51685" y="1045845"/>
            <a:ext cx="1654810" cy="344233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3741420" y="1034415"/>
            <a:ext cx="1581785" cy="348488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7220585" y="1045210"/>
            <a:ext cx="1466215" cy="34429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5309235" y="1033780"/>
            <a:ext cx="1891030" cy="34855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4330" y="4556125"/>
            <a:ext cx="1360170" cy="3683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同源染色体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82800" y="4572000"/>
            <a:ext cx="1676400" cy="3524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姐妹染色单体</a:t>
            </a:r>
            <a:endParaRPr lang="zh-CN" altLang="en-US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95420" y="4572000"/>
            <a:ext cx="1003300" cy="3524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四分体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63845" y="4587875"/>
            <a:ext cx="1550670" cy="3524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染色体互换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79640" y="4587875"/>
            <a:ext cx="1442085" cy="3524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染色体易位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五角星 2"/>
          <p:cNvSpPr/>
          <p:nvPr>
            <p:custDataLst>
              <p:tags r:id="rId6"/>
            </p:custDataLst>
          </p:nvPr>
        </p:nvSpPr>
        <p:spPr>
          <a:xfrm>
            <a:off x="2123440" y="104140"/>
            <a:ext cx="521335" cy="52133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AutoShape 3"/>
          <p:cNvSpPr/>
          <p:nvPr>
            <p:custDataLst>
              <p:tags r:id="rId7"/>
            </p:custDataLst>
          </p:nvPr>
        </p:nvSpPr>
        <p:spPr>
          <a:xfrm>
            <a:off x="2627630" y="123825"/>
            <a:ext cx="3373120" cy="5016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教学案例三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11020" y="625475"/>
            <a:ext cx="5389245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三、用两支笔突破染色体变异的难点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" y="-92075"/>
            <a:ext cx="2043430" cy="154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五角星 2"/>
          <p:cNvSpPr/>
          <p:nvPr>
            <p:custDataLst>
              <p:tags r:id="rId1"/>
            </p:custDataLst>
          </p:nvPr>
        </p:nvSpPr>
        <p:spPr>
          <a:xfrm>
            <a:off x="1907540" y="267335"/>
            <a:ext cx="762000" cy="71437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3"/>
          <p:cNvSpPr/>
          <p:nvPr>
            <p:custDataLst>
              <p:tags r:id="rId2"/>
            </p:custDataLst>
          </p:nvPr>
        </p:nvSpPr>
        <p:spPr>
          <a:xfrm>
            <a:off x="2627630" y="267335"/>
            <a:ext cx="337312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教学案例四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87450" y="1059180"/>
            <a:ext cx="6063615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四、用一盆绿植把植物与水循环联系在一起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55" y="1685290"/>
            <a:ext cx="3627120" cy="285686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251460" y="1676400"/>
            <a:ext cx="3932555" cy="298386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五角星 2"/>
          <p:cNvSpPr/>
          <p:nvPr>
            <p:custDataLst>
              <p:tags r:id="rId1"/>
            </p:custDataLst>
          </p:nvPr>
        </p:nvSpPr>
        <p:spPr>
          <a:xfrm>
            <a:off x="1908175" y="273685"/>
            <a:ext cx="762000" cy="71437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3"/>
          <p:cNvSpPr/>
          <p:nvPr>
            <p:custDataLst>
              <p:tags r:id="rId2"/>
            </p:custDataLst>
          </p:nvPr>
        </p:nvSpPr>
        <p:spPr>
          <a:xfrm>
            <a:off x="2628265" y="270510"/>
            <a:ext cx="337312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教学案例五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605" y="1203325"/>
            <a:ext cx="8136890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五、用一枚生鸡蛋感知细胞膜的结构，认识了鸟卵的结构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1138" name="图片 91137" descr="img_4339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115695" y="1779270"/>
            <a:ext cx="2847340" cy="251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8197" descr="7145d072xb9666ef60331&amp;690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3710" y="1771015"/>
            <a:ext cx="2875915" cy="25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五角星 2"/>
          <p:cNvSpPr/>
          <p:nvPr>
            <p:custDataLst>
              <p:tags r:id="rId1"/>
            </p:custDataLst>
          </p:nvPr>
        </p:nvSpPr>
        <p:spPr>
          <a:xfrm>
            <a:off x="1835785" y="195580"/>
            <a:ext cx="762000" cy="71437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3"/>
          <p:cNvSpPr/>
          <p:nvPr>
            <p:custDataLst>
              <p:tags r:id="rId2"/>
            </p:custDataLst>
          </p:nvPr>
        </p:nvSpPr>
        <p:spPr>
          <a:xfrm>
            <a:off x="2555875" y="267335"/>
            <a:ext cx="337312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教学案例六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9160" y="1080135"/>
            <a:ext cx="6827520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六、用一个梦想激发学习《植物细胞工程》兴趣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5" y="1635760"/>
            <a:ext cx="2872105" cy="280924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467995" y="1635760"/>
            <a:ext cx="4029710" cy="291465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五角星 2"/>
          <p:cNvSpPr/>
          <p:nvPr>
            <p:custDataLst>
              <p:tags r:id="rId1"/>
            </p:custDataLst>
          </p:nvPr>
        </p:nvSpPr>
        <p:spPr>
          <a:xfrm>
            <a:off x="1978660" y="342900"/>
            <a:ext cx="762000" cy="71437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3"/>
          <p:cNvSpPr/>
          <p:nvPr>
            <p:custDataLst>
              <p:tags r:id="rId2"/>
            </p:custDataLst>
          </p:nvPr>
        </p:nvSpPr>
        <p:spPr>
          <a:xfrm>
            <a:off x="2555875" y="339725"/>
            <a:ext cx="337312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教学案例七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0100" y="1203325"/>
            <a:ext cx="7543165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七、用一张手工折纸展示了《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DNA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的双螺旋结构》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5" descr="16772574137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49015" y="1920875"/>
            <a:ext cx="2876550" cy="2449195"/>
          </a:xfrm>
          <a:prstGeom prst="roundRect">
            <a:avLst/>
          </a:prstGeom>
        </p:spPr>
      </p:pic>
      <p:pic>
        <p:nvPicPr>
          <p:cNvPr id="66" name="图片 66" descr="1677257568238"/>
          <p:cNvPicPr>
            <a:picLocks noChangeAspect="1"/>
          </p:cNvPicPr>
          <p:nvPr/>
        </p:nvPicPr>
        <p:blipFill>
          <a:blip r:embed="rId4"/>
          <a:srcRect t="7479" r="6142" b="7563"/>
          <a:stretch>
            <a:fillRect/>
          </a:stretch>
        </p:blipFill>
        <p:spPr>
          <a:xfrm rot="16200000">
            <a:off x="909320" y="2017395"/>
            <a:ext cx="2900680" cy="2343150"/>
          </a:xfrm>
          <a:prstGeom prst="round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6443980" y="1691005"/>
            <a:ext cx="2153285" cy="289306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0"/>
          <p:cNvSpPr>
            <a:spLocks noChangeArrowheads="1"/>
          </p:cNvSpPr>
          <p:nvPr/>
        </p:nvSpPr>
        <p:spPr bwMode="auto">
          <a:xfrm>
            <a:off x="2195568" y="699172"/>
            <a:ext cx="157607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700" b="1" dirty="0">
                <a:latin typeface="微软雅黑" panose="020B0503020204020204" pitchFamily="34" charset="-122"/>
              </a:rPr>
              <a:t>教学感悟</a:t>
            </a:r>
            <a:endParaRPr lang="zh-CN" altLang="en-US" sz="2700" b="1" dirty="0">
              <a:latin typeface="微软雅黑" panose="020B0503020204020204" pitchFamily="34" charset="-122"/>
            </a:endParaRPr>
          </a:p>
        </p:txBody>
      </p:sp>
      <p:pic>
        <p:nvPicPr>
          <p:cNvPr id="11" name="图片 1" descr="KOI{@ZFBRNWIZOM{CP_0(Y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667510"/>
            <a:ext cx="6574790" cy="24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907541" y="3939383"/>
            <a:ext cx="1584064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4507C1"/>
                </a:solidFill>
              </a:rPr>
              <a:t>教材知识</a:t>
            </a:r>
            <a:endParaRPr lang="zh-CN" altLang="en-US" sz="2700" b="1" dirty="0">
              <a:solidFill>
                <a:srgbClr val="4507C1"/>
              </a:solidFill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067652" y="3147459"/>
            <a:ext cx="169426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4507C1"/>
                </a:solidFill>
              </a:rPr>
              <a:t>思维提升</a:t>
            </a:r>
            <a:r>
              <a:rPr lang="en-US" altLang="zh-CN" sz="2700" b="1" dirty="0">
                <a:solidFill>
                  <a:srgbClr val="4507C1"/>
                </a:solidFill>
              </a:rPr>
              <a:t> </a:t>
            </a:r>
            <a:endParaRPr lang="en-US" altLang="zh-CN" sz="2700" b="1" dirty="0">
              <a:solidFill>
                <a:srgbClr val="4507C1"/>
              </a:solidFill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6515735" y="2267269"/>
            <a:ext cx="169545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700" b="1">
                <a:solidFill>
                  <a:srgbClr val="4507C1"/>
                </a:solidFill>
              </a:rPr>
              <a:t>视野拓展</a:t>
            </a:r>
            <a:endParaRPr lang="zh-CN" altLang="en-US" sz="2700" b="1">
              <a:solidFill>
                <a:srgbClr val="4507C1"/>
              </a:solidFill>
            </a:endParaRPr>
          </a:p>
        </p:txBody>
      </p:sp>
      <p:pic>
        <p:nvPicPr>
          <p:cNvPr id="18" name="Picture 10" descr="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89" y="1131493"/>
            <a:ext cx="831056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未知"/>
          <p:cNvSpPr>
            <a:spLocks noChangeArrowheads="1"/>
          </p:cNvSpPr>
          <p:nvPr/>
        </p:nvSpPr>
        <p:spPr bwMode="auto">
          <a:xfrm rot="1380000">
            <a:off x="2536190" y="625475"/>
            <a:ext cx="3208655" cy="313245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0" name="Group 3"/>
          <p:cNvGrpSpPr/>
          <p:nvPr/>
        </p:nvGrpSpPr>
        <p:grpSpPr bwMode="auto">
          <a:xfrm>
            <a:off x="4513660" y="2002633"/>
            <a:ext cx="850106" cy="783431"/>
            <a:chOff x="0" y="0"/>
            <a:chExt cx="860" cy="796"/>
          </a:xfrm>
        </p:grpSpPr>
        <p:sp>
          <p:nvSpPr>
            <p:cNvPr id="21" name="未知"/>
            <p:cNvSpPr>
              <a:spLocks noChangeArrowheads="1"/>
            </p:cNvSpPr>
            <p:nvPr/>
          </p:nvSpPr>
          <p:spPr bwMode="auto">
            <a:xfrm>
              <a:off x="85" y="613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未知"/>
            <p:cNvSpPr>
              <a:spLocks noChangeArrowheads="1"/>
            </p:cNvSpPr>
            <p:nvPr/>
          </p:nvSpPr>
          <p:spPr bwMode="auto">
            <a:xfrm>
              <a:off x="315" y="550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未知"/>
            <p:cNvSpPr>
              <a:spLocks noChangeArrowheads="1"/>
            </p:cNvSpPr>
            <p:nvPr/>
          </p:nvSpPr>
          <p:spPr bwMode="auto">
            <a:xfrm>
              <a:off x="553" y="653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未知"/>
            <p:cNvSpPr>
              <a:spLocks noChangeArrowheads="1"/>
            </p:cNvSpPr>
            <p:nvPr/>
          </p:nvSpPr>
          <p:spPr bwMode="auto">
            <a:xfrm>
              <a:off x="0" y="215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scene3d>
              <a:camera prst="legacyPerspectiveTopRight">
                <a:rot lat="0" lon="840000" rev="0"/>
              </a:camera>
              <a:lightRig rig="legacyFlat1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</a14:hiddenLine>
              </a:ext>
            </a:extLst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  <p:sp>
          <p:nvSpPr>
            <p:cNvPr id="25" name="未知"/>
            <p:cNvSpPr>
              <a:spLocks noChangeArrowheads="1"/>
            </p:cNvSpPr>
            <p:nvPr/>
          </p:nvSpPr>
          <p:spPr bwMode="auto">
            <a:xfrm>
              <a:off x="216" y="0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scene3d>
              <a:camera prst="legacyPerspectiveTopRight">
                <a:rot lat="0" lon="840000" rev="0"/>
              </a:camera>
              <a:lightRig rig="legacyFlat1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</a14:hiddenLine>
              </a:ext>
            </a:extLst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  <p:sp>
          <p:nvSpPr>
            <p:cNvPr id="26" name="未知"/>
            <p:cNvSpPr>
              <a:spLocks noChangeArrowheads="1"/>
            </p:cNvSpPr>
            <p:nvPr/>
          </p:nvSpPr>
          <p:spPr bwMode="auto">
            <a:xfrm>
              <a:off x="474" y="227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scene3d>
              <a:camera prst="legacyPerspectiveTopRight">
                <a:rot lat="0" lon="840000" rev="0"/>
              </a:camera>
              <a:lightRig rig="legacyFlat1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</a14:hiddenLine>
              </a:ext>
            </a:extLst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</p:grpSp>
      <p:pic>
        <p:nvPicPr>
          <p:cNvPr id="8" name="Picture 10" descr="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0" y="1059180"/>
            <a:ext cx="965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/>
          <p:nvPr/>
        </p:nvGrpSpPr>
        <p:grpSpPr bwMode="auto">
          <a:xfrm>
            <a:off x="4751150" y="2006443"/>
            <a:ext cx="850106" cy="783431"/>
            <a:chOff x="0" y="0"/>
            <a:chExt cx="860" cy="796"/>
          </a:xfrm>
        </p:grpSpPr>
        <p:sp>
          <p:nvSpPr>
            <p:cNvPr id="27" name="未知"/>
            <p:cNvSpPr>
              <a:spLocks noChangeArrowheads="1"/>
            </p:cNvSpPr>
            <p:nvPr/>
          </p:nvSpPr>
          <p:spPr bwMode="auto">
            <a:xfrm>
              <a:off x="85" y="613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未知"/>
            <p:cNvSpPr>
              <a:spLocks noChangeArrowheads="1"/>
            </p:cNvSpPr>
            <p:nvPr/>
          </p:nvSpPr>
          <p:spPr bwMode="auto">
            <a:xfrm>
              <a:off x="315" y="550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未知"/>
            <p:cNvSpPr>
              <a:spLocks noChangeArrowheads="1"/>
            </p:cNvSpPr>
            <p:nvPr/>
          </p:nvSpPr>
          <p:spPr bwMode="auto">
            <a:xfrm>
              <a:off x="553" y="653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未知"/>
            <p:cNvSpPr>
              <a:spLocks noChangeArrowheads="1"/>
            </p:cNvSpPr>
            <p:nvPr/>
          </p:nvSpPr>
          <p:spPr bwMode="auto">
            <a:xfrm>
              <a:off x="0" y="215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scene3d>
              <a:camera prst="legacyPerspectiveTopRight">
                <a:rot lat="0" lon="840000" rev="0"/>
              </a:camera>
              <a:lightRig rig="legacyFlat1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</a14:hiddenLine>
              </a:ext>
            </a:extLst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  <p:sp>
          <p:nvSpPr>
            <p:cNvPr id="31" name="未知"/>
            <p:cNvSpPr>
              <a:spLocks noChangeArrowheads="1"/>
            </p:cNvSpPr>
            <p:nvPr/>
          </p:nvSpPr>
          <p:spPr bwMode="auto">
            <a:xfrm>
              <a:off x="216" y="0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scene3d>
              <a:camera prst="legacyPerspectiveTopRight">
                <a:rot lat="0" lon="840000" rev="0"/>
              </a:camera>
              <a:lightRig rig="legacyFlat1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</a14:hiddenLine>
              </a:ext>
            </a:extLst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  <p:sp>
          <p:nvSpPr>
            <p:cNvPr id="32" name="未知"/>
            <p:cNvSpPr>
              <a:spLocks noChangeArrowheads="1"/>
            </p:cNvSpPr>
            <p:nvPr/>
          </p:nvSpPr>
          <p:spPr bwMode="auto">
            <a:xfrm>
              <a:off x="474" y="227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scene3d>
              <a:camera prst="legacyPerspectiveTopRight">
                <a:rot lat="0" lon="840000" rev="0"/>
              </a:camera>
              <a:lightRig rig="legacyFlat1" dir="t"/>
            </a:scene3d>
            <a:sp3d extrusionH="36500" prstMaterial="legacyMatte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</a14:hiddenLine>
              </a:ext>
            </a:extLst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3103245"/>
            <a:ext cx="2303145" cy="197167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19727" y="843597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结束语：</a:t>
            </a:r>
            <a:endParaRPr lang="zh-CN" altLang="en-US" sz="30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150" y="2715917"/>
            <a:ext cx="3179781" cy="238483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87450" y="1278890"/>
            <a:ext cx="7505065" cy="258635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indent="0" fontAlgn="auto">
              <a:lnSpc>
                <a:spcPct val="150000"/>
              </a:lnSpc>
            </a:pPr>
            <a:r>
              <a:rPr lang="en-US" altLang="zh-CN" sz="2700" b="1">
                <a:ln w="15875"/>
                <a:solidFill>
                  <a:srgbClr val="00B05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  </a:t>
            </a:r>
            <a:r>
              <a:rPr lang="en-US" altLang="zh-CN" sz="2800" b="1">
                <a:ln w="15875"/>
                <a:solidFill>
                  <a:srgbClr val="00B05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</a:t>
            </a:r>
            <a:r>
              <a:rPr lang="zh-CN" altLang="en-US" sz="2800" b="1">
                <a:ln w="15875"/>
                <a:solidFill>
                  <a:srgbClr val="00B05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教师只要用心、用情、用智去做教育，每一个看似平凡的课堂设计也终将会成为我们的高光时刻！</a:t>
            </a:r>
            <a:endParaRPr lang="zh-CN" altLang="en-US" sz="2800" b="1">
              <a:ln w="15875"/>
              <a:solidFill>
                <a:srgbClr val="00B05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ln w="15875"/>
                <a:solidFill>
                  <a:schemeClr val="tx1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                      </a:t>
            </a:r>
            <a:r>
              <a:rPr lang="en-US" altLang="zh-CN" sz="2800" b="1">
                <a:ln w="15875"/>
                <a:solidFill>
                  <a:srgbClr val="00B05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-----</a:t>
            </a:r>
            <a:r>
              <a:rPr lang="zh-CN" altLang="en-US" sz="2800" b="1">
                <a:ln w="15875"/>
                <a:solidFill>
                  <a:srgbClr val="00B05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与大家共勉！</a:t>
            </a:r>
            <a:endParaRPr lang="zh-CN" altLang="en-US" sz="2800" b="1">
              <a:ln w="15875"/>
              <a:solidFill>
                <a:srgbClr val="00B05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" y="-93027"/>
            <a:ext cx="2466023" cy="18635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75" y="347762"/>
            <a:ext cx="1310103" cy="982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7405" y="1203960"/>
            <a:ext cx="7297420" cy="31521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2400" b="1" dirty="0"/>
              <a:t>  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有人曾说，教育就是忘记了学校所学之后剩下的东西。由此，我们应该思考的是：什么是学生通过课堂学习不会忘记的？零散的学科知识很容易被遗忘的。学生不会忘记的是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学科观念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思维习惯和解决问题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的方法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25" y="0"/>
            <a:ext cx="2105660" cy="1591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07540" y="1347470"/>
            <a:ext cx="478218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我们的困惑</a:t>
            </a:r>
            <a:r>
              <a:rPr lang="en-US" altLang="zh-CN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.....</a:t>
            </a:r>
            <a:endParaRPr lang="en-US" altLang="zh-C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3260" y="2499360"/>
            <a:ext cx="759269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cap="none" spc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一节好的公开课应该是怎样设计的？</a:t>
            </a:r>
            <a:endParaRPr lang="zh-CN" altLang="en-US" sz="3600" b="1" cap="none" spc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51118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49555" y="1563514"/>
            <a:ext cx="8282939" cy="922656"/>
            <a:chOff x="5680189" y="2120365"/>
            <a:chExt cx="4209378" cy="239688"/>
          </a:xfrm>
        </p:grpSpPr>
        <p:grpSp>
          <p:nvGrpSpPr>
            <p:cNvPr id="21" name="组合 20"/>
            <p:cNvGrpSpPr/>
            <p:nvPr/>
          </p:nvGrpSpPr>
          <p:grpSpPr>
            <a:xfrm>
              <a:off x="5680189" y="2120365"/>
              <a:ext cx="4136447" cy="219892"/>
              <a:chOff x="4260142" y="1120140"/>
              <a:chExt cx="3102335" cy="164919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260142" y="1120140"/>
                <a:ext cx="3102335" cy="16491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4" name="矩形 20"/>
              <p:cNvSpPr/>
              <p:nvPr/>
            </p:nvSpPr>
            <p:spPr>
              <a:xfrm>
                <a:off x="4261110" y="1120140"/>
                <a:ext cx="449650" cy="139285"/>
              </a:xfrm>
              <a:custGeom>
                <a:avLst/>
                <a:gdLst>
                  <a:gd name="connsiteX0" fmla="*/ 0 w 449580"/>
                  <a:gd name="connsiteY0" fmla="*/ 0 h 304518"/>
                  <a:gd name="connsiteX1" fmla="*/ 449580 w 449580"/>
                  <a:gd name="connsiteY1" fmla="*/ 0 h 304518"/>
                  <a:gd name="connsiteX2" fmla="*/ 449580 w 449580"/>
                  <a:gd name="connsiteY2" fmla="*/ 304518 h 304518"/>
                  <a:gd name="connsiteX3" fmla="*/ 0 w 449580"/>
                  <a:gd name="connsiteY3" fmla="*/ 304518 h 304518"/>
                  <a:gd name="connsiteX4" fmla="*/ 0 w 449580"/>
                  <a:gd name="connsiteY4" fmla="*/ 0 h 304518"/>
                  <a:gd name="connsiteX0-1" fmla="*/ 0 w 449580"/>
                  <a:gd name="connsiteY0-2" fmla="*/ 0 h 304518"/>
                  <a:gd name="connsiteX1-3" fmla="*/ 449580 w 449580"/>
                  <a:gd name="connsiteY1-4" fmla="*/ 0 h 304518"/>
                  <a:gd name="connsiteX2-5" fmla="*/ 0 w 449580"/>
                  <a:gd name="connsiteY2-6" fmla="*/ 304518 h 304518"/>
                  <a:gd name="connsiteX3-7" fmla="*/ 0 w 449580"/>
                  <a:gd name="connsiteY3-8" fmla="*/ 0 h 3045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9580" h="304518">
                    <a:moveTo>
                      <a:pt x="0" y="0"/>
                    </a:moveTo>
                    <a:lnTo>
                      <a:pt x="449580" y="0"/>
                    </a:lnTo>
                    <a:lnTo>
                      <a:pt x="0" y="3045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A6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2" name="TextBox 108"/>
            <p:cNvSpPr txBox="1"/>
            <p:nvPr/>
          </p:nvSpPr>
          <p:spPr>
            <a:xfrm>
              <a:off x="5864454" y="2120365"/>
              <a:ext cx="4025113" cy="2396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altLang="en-US" sz="36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</a:t>
              </a:r>
              <a:r>
                <a:rPr lang="zh-CN" altLang="en-US" sz="4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公开课亮点设计误区及策略</a:t>
              </a:r>
              <a:endParaRPr lang="zh-CN" altLang="en-US" sz="4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" name="矩形 20"/>
          <p:cNvSpPr/>
          <p:nvPr/>
        </p:nvSpPr>
        <p:spPr>
          <a:xfrm rot="10800000">
            <a:off x="7352665" y="1635904"/>
            <a:ext cx="1179723" cy="714887"/>
          </a:xfrm>
          <a:custGeom>
            <a:avLst/>
            <a:gdLst>
              <a:gd name="connsiteX0" fmla="*/ 0 w 449580"/>
              <a:gd name="connsiteY0" fmla="*/ 0 h 304518"/>
              <a:gd name="connsiteX1" fmla="*/ 449580 w 449580"/>
              <a:gd name="connsiteY1" fmla="*/ 0 h 304518"/>
              <a:gd name="connsiteX2" fmla="*/ 449580 w 449580"/>
              <a:gd name="connsiteY2" fmla="*/ 304518 h 304518"/>
              <a:gd name="connsiteX3" fmla="*/ 0 w 449580"/>
              <a:gd name="connsiteY3" fmla="*/ 304518 h 304518"/>
              <a:gd name="connsiteX4" fmla="*/ 0 w 449580"/>
              <a:gd name="connsiteY4" fmla="*/ 0 h 304518"/>
              <a:gd name="connsiteX0-1" fmla="*/ 0 w 449580"/>
              <a:gd name="connsiteY0-2" fmla="*/ 0 h 304518"/>
              <a:gd name="connsiteX1-3" fmla="*/ 449580 w 449580"/>
              <a:gd name="connsiteY1-4" fmla="*/ 0 h 304518"/>
              <a:gd name="connsiteX2-5" fmla="*/ 0 w 449580"/>
              <a:gd name="connsiteY2-6" fmla="*/ 304518 h 304518"/>
              <a:gd name="connsiteX3-7" fmla="*/ 0 w 449580"/>
              <a:gd name="connsiteY3-8" fmla="*/ 0 h 3045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9580" h="304518">
                <a:moveTo>
                  <a:pt x="0" y="0"/>
                </a:moveTo>
                <a:lnTo>
                  <a:pt x="449580" y="0"/>
                </a:lnTo>
                <a:lnTo>
                  <a:pt x="0" y="304518"/>
                </a:lnTo>
                <a:lnTo>
                  <a:pt x="0" y="0"/>
                </a:lnTo>
                <a:close/>
              </a:path>
            </a:pathLst>
          </a:custGeom>
          <a:solidFill>
            <a:srgbClr val="2CA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263775" cy="1710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卷形: 水平 21"/>
          <p:cNvSpPr/>
          <p:nvPr/>
        </p:nvSpPr>
        <p:spPr>
          <a:xfrm>
            <a:off x="1259205" y="555625"/>
            <a:ext cx="5750560" cy="4115435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FFFF"/>
              </a:solidFill>
            </a:endParaRPr>
          </a:p>
        </p:txBody>
      </p:sp>
      <p:sp>
        <p:nvSpPr>
          <p:cNvPr id="100353" name="直接连接符 9830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771705" y="1995618"/>
            <a:ext cx="3192066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98306"/>
          <p:cNvGrpSpPr/>
          <p:nvPr>
            <p:custDataLst>
              <p:tags r:id="rId2"/>
            </p:custDataLst>
          </p:nvPr>
        </p:nvGrpSpPr>
        <p:grpSpPr bwMode="auto">
          <a:xfrm rot="4976862" flipH="1">
            <a:off x="2499764" y="1636140"/>
            <a:ext cx="242888" cy="233363"/>
            <a:chOff x="0" y="0"/>
            <a:chExt cx="204" cy="196"/>
          </a:xfrm>
        </p:grpSpPr>
        <p:pic>
          <p:nvPicPr>
            <p:cNvPr id="100355" name="图片 98307" descr="circuler_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" y="13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6" name="椭圆 9830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8" y="13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>
                    <a:alpha val="50000"/>
                  </a:srgbClr>
                </a:gs>
                <a:gs pos="100000">
                  <a:srgbClr val="767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grpSp>
          <p:nvGrpSpPr>
            <p:cNvPr id="3" name="组合 98309"/>
            <p:cNvGrpSpPr/>
            <p:nvPr/>
          </p:nvGrpSpPr>
          <p:grpSpPr bwMode="auto">
            <a:xfrm rot="1297425" flipV="1">
              <a:off x="27" y="147"/>
              <a:ext cx="151" cy="37"/>
              <a:chOff x="0" y="0"/>
              <a:chExt cx="893" cy="246"/>
            </a:xfrm>
          </p:grpSpPr>
          <p:grpSp>
            <p:nvGrpSpPr>
              <p:cNvPr id="4" name="组合 98310"/>
              <p:cNvGrpSpPr/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00359" name="新月形 98311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 rot="5263130">
                  <a:off x="260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60" name="新月形 98312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 rot="6078281">
                  <a:off x="39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61" name="新月形 98313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 rot="6373927">
                  <a:off x="472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62" name="新月形 98314"/>
                <p:cNvSpPr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 rot="6906312">
                  <a:off x="562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</p:grpSp>
          <p:grpSp>
            <p:nvGrpSpPr>
              <p:cNvPr id="5" name="组合 98315"/>
              <p:cNvGrpSpPr/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00364" name="新月形 98316"/>
                <p:cNvSpPr>
                  <a:spLocks noChangeArrowheads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 rot="5263130">
                  <a:off x="260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65" name="新月形 98317"/>
                <p:cNvSpPr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 rot="6078281">
                  <a:off x="39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66" name="新月形 98318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 rot="6373927">
                  <a:off x="472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67" name="新月形 98319"/>
                <p:cNvSpPr>
                  <a:spLocks noChangeArrowhead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 rot="6906312">
                  <a:off x="562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</p:grpSp>
        </p:grpSp>
        <p:sp>
          <p:nvSpPr>
            <p:cNvPr id="100368" name="任意多边形 9832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3847717">
              <a:off x="4" y="-4"/>
              <a:ext cx="196" cy="204"/>
            </a:xfrm>
            <a:custGeom>
              <a:avLst/>
              <a:gdLst>
                <a:gd name="T0" fmla="*/ 3603 w 43200"/>
                <a:gd name="T1" fmla="*/ 33545 h 43155"/>
                <a:gd name="T2" fmla="*/ 0 w 43200"/>
                <a:gd name="T3" fmla="*/ 21600 h 43155"/>
                <a:gd name="T4" fmla="*/ 21600 w 43200"/>
                <a:gd name="T5" fmla="*/ 0 h 43155"/>
                <a:gd name="T6" fmla="*/ 43200 w 43200"/>
                <a:gd name="T7" fmla="*/ 21600 h 43155"/>
                <a:gd name="T8" fmla="*/ 23002 w 43200"/>
                <a:gd name="T9" fmla="*/ 43155 h 43155"/>
                <a:gd name="T10" fmla="*/ 3603 w 43200"/>
                <a:gd name="T11" fmla="*/ 33545 h 43155"/>
                <a:gd name="T12" fmla="*/ 0 w 43200"/>
                <a:gd name="T13" fmla="*/ 21600 h 43155"/>
                <a:gd name="T14" fmla="*/ 21600 w 43200"/>
                <a:gd name="T15" fmla="*/ 0 h 43155"/>
                <a:gd name="T16" fmla="*/ 43200 w 43200"/>
                <a:gd name="T17" fmla="*/ 21600 h 43155"/>
                <a:gd name="T18" fmla="*/ 23002 w 43200"/>
                <a:gd name="T19" fmla="*/ 43155 h 43155"/>
                <a:gd name="T20" fmla="*/ 21600 w 43200"/>
                <a:gd name="T21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200" h="43155" fill="none">
                  <a:moveTo>
                    <a:pt x="3603" y="33545"/>
                  </a:moveTo>
                  <a:cubicBezTo>
                    <a:pt x="1326" y="30125"/>
                    <a:pt x="0" y="26017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060"/>
                    <a:pt x="34275" y="42436"/>
                    <a:pt x="23002" y="43155"/>
                  </a:cubicBezTo>
                </a:path>
                <a:path w="43200" h="43155" stroke="0">
                  <a:moveTo>
                    <a:pt x="3603" y="33545"/>
                  </a:moveTo>
                  <a:cubicBezTo>
                    <a:pt x="1326" y="30125"/>
                    <a:pt x="0" y="26017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060"/>
                    <a:pt x="34275" y="42436"/>
                    <a:pt x="23002" y="4315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pic>
          <p:nvPicPr>
            <p:cNvPr id="100369" name="图片 98321" descr="light_shadow1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auto">
            <a:xfrm rot="2569845" flipH="1">
              <a:off x="71" y="28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98331"/>
          <p:cNvGrpSpPr/>
          <p:nvPr>
            <p:custDataLst>
              <p:tags r:id="rId17"/>
            </p:custDataLst>
          </p:nvPr>
        </p:nvGrpSpPr>
        <p:grpSpPr bwMode="auto">
          <a:xfrm rot="4976862" flipH="1">
            <a:off x="2660589" y="2468545"/>
            <a:ext cx="242888" cy="233363"/>
            <a:chOff x="0" y="0"/>
            <a:chExt cx="204" cy="196"/>
          </a:xfrm>
        </p:grpSpPr>
        <p:pic>
          <p:nvPicPr>
            <p:cNvPr id="100380" name="图片 98332" descr="circuler_1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" y="13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81" name="椭圆 98333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" y="13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>
                    <a:alpha val="50000"/>
                  </a:srgbClr>
                </a:gs>
                <a:gs pos="100000">
                  <a:srgbClr val="767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grpSp>
          <p:nvGrpSpPr>
            <p:cNvPr id="7" name="组合 98334"/>
            <p:cNvGrpSpPr/>
            <p:nvPr/>
          </p:nvGrpSpPr>
          <p:grpSpPr bwMode="auto">
            <a:xfrm rot="1297425" flipV="1">
              <a:off x="27" y="147"/>
              <a:ext cx="151" cy="37"/>
              <a:chOff x="0" y="0"/>
              <a:chExt cx="893" cy="246"/>
            </a:xfrm>
          </p:grpSpPr>
          <p:grpSp>
            <p:nvGrpSpPr>
              <p:cNvPr id="8" name="组合 98335"/>
              <p:cNvGrpSpPr/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00384" name="新月形 98336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rot="5263130">
                  <a:off x="260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85" name="新月形 98337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rot="6078281">
                  <a:off x="39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86" name="新月形 98338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 rot="6373927">
                  <a:off x="472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87" name="新月形 9833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 rot="6906312">
                  <a:off x="562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</p:grpSp>
          <p:grpSp>
            <p:nvGrpSpPr>
              <p:cNvPr id="9" name="组合 98340"/>
              <p:cNvGrpSpPr/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00389" name="新月形 9834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rot="5263130">
                  <a:off x="260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90" name="新月形 9834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rot="6078281">
                  <a:off x="39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91" name="新月形 98343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rot="6373927">
                  <a:off x="472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392" name="新月形 98344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rot="6906312">
                  <a:off x="562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</p:grpSp>
        </p:grpSp>
        <p:sp>
          <p:nvSpPr>
            <p:cNvPr id="100393" name="任意多边形 9834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3847717">
              <a:off x="4" y="-4"/>
              <a:ext cx="196" cy="204"/>
            </a:xfrm>
            <a:custGeom>
              <a:avLst/>
              <a:gdLst>
                <a:gd name="T0" fmla="*/ 3603 w 43200"/>
                <a:gd name="T1" fmla="*/ 33545 h 43155"/>
                <a:gd name="T2" fmla="*/ 0 w 43200"/>
                <a:gd name="T3" fmla="*/ 21600 h 43155"/>
                <a:gd name="T4" fmla="*/ 21600 w 43200"/>
                <a:gd name="T5" fmla="*/ 0 h 43155"/>
                <a:gd name="T6" fmla="*/ 43200 w 43200"/>
                <a:gd name="T7" fmla="*/ 21600 h 43155"/>
                <a:gd name="T8" fmla="*/ 23002 w 43200"/>
                <a:gd name="T9" fmla="*/ 43155 h 43155"/>
                <a:gd name="T10" fmla="*/ 3603 w 43200"/>
                <a:gd name="T11" fmla="*/ 33545 h 43155"/>
                <a:gd name="T12" fmla="*/ 0 w 43200"/>
                <a:gd name="T13" fmla="*/ 21600 h 43155"/>
                <a:gd name="T14" fmla="*/ 21600 w 43200"/>
                <a:gd name="T15" fmla="*/ 0 h 43155"/>
                <a:gd name="T16" fmla="*/ 43200 w 43200"/>
                <a:gd name="T17" fmla="*/ 21600 h 43155"/>
                <a:gd name="T18" fmla="*/ 23002 w 43200"/>
                <a:gd name="T19" fmla="*/ 43155 h 43155"/>
                <a:gd name="T20" fmla="*/ 21600 w 43200"/>
                <a:gd name="T21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200" h="43155" fill="none">
                  <a:moveTo>
                    <a:pt x="3603" y="33545"/>
                  </a:moveTo>
                  <a:cubicBezTo>
                    <a:pt x="1326" y="30125"/>
                    <a:pt x="0" y="26017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060"/>
                    <a:pt x="34275" y="42436"/>
                    <a:pt x="23002" y="43155"/>
                  </a:cubicBezTo>
                </a:path>
                <a:path w="43200" h="43155" stroke="0">
                  <a:moveTo>
                    <a:pt x="3603" y="33545"/>
                  </a:moveTo>
                  <a:cubicBezTo>
                    <a:pt x="1326" y="30125"/>
                    <a:pt x="0" y="26017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060"/>
                    <a:pt x="34275" y="42436"/>
                    <a:pt x="23002" y="4315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pic>
          <p:nvPicPr>
            <p:cNvPr id="100394" name="图片 98346" descr="light_shadow1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auto">
            <a:xfrm rot="2569845" flipH="1">
              <a:off x="71" y="28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8347"/>
          <p:cNvGrpSpPr/>
          <p:nvPr/>
        </p:nvGrpSpPr>
        <p:grpSpPr bwMode="auto">
          <a:xfrm rot="4976862" flipH="1">
            <a:off x="2305704" y="3162362"/>
            <a:ext cx="242888" cy="233363"/>
            <a:chOff x="0" y="0"/>
            <a:chExt cx="204" cy="196"/>
          </a:xfrm>
        </p:grpSpPr>
        <p:pic>
          <p:nvPicPr>
            <p:cNvPr id="100396" name="图片 98348" descr="circuler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" y="13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97" name="椭圆 98349"/>
            <p:cNvSpPr>
              <a:spLocks noChangeArrowheads="1"/>
            </p:cNvSpPr>
            <p:nvPr/>
          </p:nvSpPr>
          <p:spPr bwMode="auto">
            <a:xfrm flipH="1">
              <a:off x="18" y="13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>
                    <a:alpha val="50000"/>
                  </a:srgbClr>
                </a:gs>
                <a:gs pos="100000">
                  <a:srgbClr val="767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grpSp>
          <p:nvGrpSpPr>
            <p:cNvPr id="11" name="组合 98350"/>
            <p:cNvGrpSpPr/>
            <p:nvPr/>
          </p:nvGrpSpPr>
          <p:grpSpPr bwMode="auto">
            <a:xfrm rot="1297425" flipV="1">
              <a:off x="27" y="147"/>
              <a:ext cx="151" cy="37"/>
              <a:chOff x="0" y="0"/>
              <a:chExt cx="893" cy="246"/>
            </a:xfrm>
          </p:grpSpPr>
          <p:grpSp>
            <p:nvGrpSpPr>
              <p:cNvPr id="12" name="组合 98351"/>
              <p:cNvGrpSpPr/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00400" name="新月形 98352"/>
                <p:cNvSpPr>
                  <a:spLocks noChangeArrowheads="1"/>
                </p:cNvSpPr>
                <p:nvPr/>
              </p:nvSpPr>
              <p:spPr bwMode="auto">
                <a:xfrm rot="5263130">
                  <a:off x="260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401" name="新月形 98353"/>
                <p:cNvSpPr>
                  <a:spLocks noChangeArrowheads="1"/>
                </p:cNvSpPr>
                <p:nvPr/>
              </p:nvSpPr>
              <p:spPr bwMode="auto">
                <a:xfrm rot="6078281">
                  <a:off x="39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402" name="新月形 98354"/>
                <p:cNvSpPr>
                  <a:spLocks noChangeArrowheads="1"/>
                </p:cNvSpPr>
                <p:nvPr/>
              </p:nvSpPr>
              <p:spPr bwMode="auto">
                <a:xfrm rot="6373927">
                  <a:off x="472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403" name="新月形 98355"/>
                <p:cNvSpPr>
                  <a:spLocks noChangeArrowheads="1"/>
                </p:cNvSpPr>
                <p:nvPr/>
              </p:nvSpPr>
              <p:spPr bwMode="auto">
                <a:xfrm rot="6906312">
                  <a:off x="562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</p:grpSp>
          <p:grpSp>
            <p:nvGrpSpPr>
              <p:cNvPr id="13" name="组合 98356"/>
              <p:cNvGrpSpPr/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00405" name="新月形 98357"/>
                <p:cNvSpPr>
                  <a:spLocks noChangeArrowheads="1"/>
                </p:cNvSpPr>
                <p:nvPr/>
              </p:nvSpPr>
              <p:spPr bwMode="auto">
                <a:xfrm rot="5263130">
                  <a:off x="260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406" name="新月形 98358"/>
                <p:cNvSpPr>
                  <a:spLocks noChangeArrowheads="1"/>
                </p:cNvSpPr>
                <p:nvPr/>
              </p:nvSpPr>
              <p:spPr bwMode="auto">
                <a:xfrm rot="6078281">
                  <a:off x="396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407" name="新月形 98359"/>
                <p:cNvSpPr>
                  <a:spLocks noChangeArrowheads="1"/>
                </p:cNvSpPr>
                <p:nvPr/>
              </p:nvSpPr>
              <p:spPr bwMode="auto">
                <a:xfrm rot="6373927">
                  <a:off x="472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00408" name="新月形 98360"/>
                <p:cNvSpPr>
                  <a:spLocks noChangeArrowheads="1"/>
                </p:cNvSpPr>
                <p:nvPr/>
              </p:nvSpPr>
              <p:spPr bwMode="auto">
                <a:xfrm rot="6906312">
                  <a:off x="562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黑体" panose="02010609060101010101" pitchFamily="2" charset="-122"/>
                    <a:ea typeface="黑体" panose="02010609060101010101" pitchFamily="2" charset="-122"/>
                  </a:endParaRPr>
                </a:p>
              </p:txBody>
            </p:sp>
          </p:grpSp>
        </p:grpSp>
        <p:sp>
          <p:nvSpPr>
            <p:cNvPr id="100409" name="任意多边形 98361"/>
            <p:cNvSpPr>
              <a:spLocks noChangeArrowheads="1"/>
            </p:cNvSpPr>
            <p:nvPr/>
          </p:nvSpPr>
          <p:spPr bwMode="auto">
            <a:xfrm rot="3847717">
              <a:off x="4" y="-4"/>
              <a:ext cx="196" cy="204"/>
            </a:xfrm>
            <a:custGeom>
              <a:avLst/>
              <a:gdLst>
                <a:gd name="T0" fmla="*/ 3603 w 43200"/>
                <a:gd name="T1" fmla="*/ 33545 h 43155"/>
                <a:gd name="T2" fmla="*/ 0 w 43200"/>
                <a:gd name="T3" fmla="*/ 21600 h 43155"/>
                <a:gd name="T4" fmla="*/ 21600 w 43200"/>
                <a:gd name="T5" fmla="*/ 0 h 43155"/>
                <a:gd name="T6" fmla="*/ 43200 w 43200"/>
                <a:gd name="T7" fmla="*/ 21600 h 43155"/>
                <a:gd name="T8" fmla="*/ 23002 w 43200"/>
                <a:gd name="T9" fmla="*/ 43155 h 43155"/>
                <a:gd name="T10" fmla="*/ 3603 w 43200"/>
                <a:gd name="T11" fmla="*/ 33545 h 43155"/>
                <a:gd name="T12" fmla="*/ 0 w 43200"/>
                <a:gd name="T13" fmla="*/ 21600 h 43155"/>
                <a:gd name="T14" fmla="*/ 21600 w 43200"/>
                <a:gd name="T15" fmla="*/ 0 h 43155"/>
                <a:gd name="T16" fmla="*/ 43200 w 43200"/>
                <a:gd name="T17" fmla="*/ 21600 h 43155"/>
                <a:gd name="T18" fmla="*/ 23002 w 43200"/>
                <a:gd name="T19" fmla="*/ 43155 h 43155"/>
                <a:gd name="T20" fmla="*/ 21600 w 43200"/>
                <a:gd name="T21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200" h="43155" fill="none">
                  <a:moveTo>
                    <a:pt x="3603" y="33545"/>
                  </a:moveTo>
                  <a:cubicBezTo>
                    <a:pt x="1326" y="30125"/>
                    <a:pt x="0" y="26017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060"/>
                    <a:pt x="34275" y="42436"/>
                    <a:pt x="23002" y="43155"/>
                  </a:cubicBezTo>
                </a:path>
                <a:path w="43200" h="43155" stroke="0">
                  <a:moveTo>
                    <a:pt x="3603" y="33545"/>
                  </a:moveTo>
                  <a:cubicBezTo>
                    <a:pt x="1326" y="30125"/>
                    <a:pt x="0" y="26017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3060"/>
                    <a:pt x="34275" y="42436"/>
                    <a:pt x="23002" y="4315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pic>
          <p:nvPicPr>
            <p:cNvPr id="100410" name="图片 98362" descr="light_shadow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auto">
            <a:xfrm rot="2569845" flipH="1">
              <a:off x="71" y="28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443" name="直接连接符 98395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2648609" y="3579388"/>
            <a:ext cx="3192065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444" name="直接连接符 98396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2988323" y="2787463"/>
            <a:ext cx="3192065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448" name="矩形 98400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16009" y="1524051"/>
            <a:ext cx="3738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把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热闹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当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亮点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0449" name="矩形 9840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060154" y="2325977"/>
            <a:ext cx="37579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把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活动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当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学习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100450" name="矩形 98402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719000" y="3126633"/>
            <a:ext cx="3738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把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炫技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当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“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精彩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96" name="文本框 98406"/>
          <p:cNvSpPr txBox="1">
            <a:spLocks noChangeArrowheads="1"/>
          </p:cNvSpPr>
          <p:nvPr/>
        </p:nvSpPr>
        <p:spPr bwMode="auto">
          <a:xfrm>
            <a:off x="1188085" y="1600200"/>
            <a:ext cx="350520" cy="206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公开课亮点设计误区</a:t>
            </a:r>
            <a:endParaRPr lang="zh-CN" altLang="en-US" sz="21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14"/>
          <p:cNvSpPr>
            <a:spLocks noEditPoints="1"/>
          </p:cNvSpPr>
          <p:nvPr/>
        </p:nvSpPr>
        <p:spPr bwMode="auto">
          <a:xfrm>
            <a:off x="6404777" y="3358194"/>
            <a:ext cx="527344" cy="659436"/>
          </a:xfrm>
          <a:custGeom>
            <a:avLst/>
            <a:gdLst>
              <a:gd name="T0" fmla="*/ 82 w 484"/>
              <a:gd name="T1" fmla="*/ 166 h 606"/>
              <a:gd name="T2" fmla="*/ 82 w 484"/>
              <a:gd name="T3" fmla="*/ 186 h 606"/>
              <a:gd name="T4" fmla="*/ 331 w 484"/>
              <a:gd name="T5" fmla="*/ 193 h 606"/>
              <a:gd name="T6" fmla="*/ 331 w 484"/>
              <a:gd name="T7" fmla="*/ 173 h 606"/>
              <a:gd name="T8" fmla="*/ 387 w 484"/>
              <a:gd name="T9" fmla="*/ 556 h 606"/>
              <a:gd name="T10" fmla="*/ 388 w 484"/>
              <a:gd name="T11" fmla="*/ 564 h 606"/>
              <a:gd name="T12" fmla="*/ 418 w 484"/>
              <a:gd name="T13" fmla="*/ 594 h 606"/>
              <a:gd name="T14" fmla="*/ 474 w 484"/>
              <a:gd name="T15" fmla="*/ 581 h 606"/>
              <a:gd name="T16" fmla="*/ 474 w 484"/>
              <a:gd name="T17" fmla="*/ 531 h 606"/>
              <a:gd name="T18" fmla="*/ 444 w 484"/>
              <a:gd name="T19" fmla="*/ 501 h 606"/>
              <a:gd name="T20" fmla="*/ 418 w 484"/>
              <a:gd name="T21" fmla="*/ 519 h 606"/>
              <a:gd name="T22" fmla="*/ 384 w 484"/>
              <a:gd name="T23" fmla="*/ 553 h 606"/>
              <a:gd name="T24" fmla="*/ 218 w 484"/>
              <a:gd name="T25" fmla="*/ 354 h 606"/>
              <a:gd name="T26" fmla="*/ 229 w 484"/>
              <a:gd name="T27" fmla="*/ 336 h 606"/>
              <a:gd name="T28" fmla="*/ 207 w 484"/>
              <a:gd name="T29" fmla="*/ 320 h 606"/>
              <a:gd name="T30" fmla="*/ 207 w 484"/>
              <a:gd name="T31" fmla="*/ 327 h 606"/>
              <a:gd name="T32" fmla="*/ 246 w 484"/>
              <a:gd name="T33" fmla="*/ 422 h 606"/>
              <a:gd name="T34" fmla="*/ 297 w 484"/>
              <a:gd name="T35" fmla="*/ 364 h 606"/>
              <a:gd name="T36" fmla="*/ 296 w 484"/>
              <a:gd name="T37" fmla="*/ 357 h 606"/>
              <a:gd name="T38" fmla="*/ 224 w 484"/>
              <a:gd name="T39" fmla="*/ 362 h 606"/>
              <a:gd name="T40" fmla="*/ 224 w 484"/>
              <a:gd name="T41" fmla="*/ 368 h 606"/>
              <a:gd name="T42" fmla="*/ 246 w 484"/>
              <a:gd name="T43" fmla="*/ 422 h 606"/>
              <a:gd name="T44" fmla="*/ 429 w 484"/>
              <a:gd name="T45" fmla="*/ 493 h 606"/>
              <a:gd name="T46" fmla="*/ 429 w 484"/>
              <a:gd name="T47" fmla="*/ 487 h 606"/>
              <a:gd name="T48" fmla="*/ 394 w 484"/>
              <a:gd name="T49" fmla="*/ 451 h 606"/>
              <a:gd name="T50" fmla="*/ 256 w 484"/>
              <a:gd name="T51" fmla="*/ 425 h 606"/>
              <a:gd name="T52" fmla="*/ 256 w 484"/>
              <a:gd name="T53" fmla="*/ 432 h 606"/>
              <a:gd name="T54" fmla="*/ 354 w 484"/>
              <a:gd name="T55" fmla="*/ 530 h 606"/>
              <a:gd name="T56" fmla="*/ 395 w 484"/>
              <a:gd name="T57" fmla="*/ 528 h 606"/>
              <a:gd name="T58" fmla="*/ 20 w 484"/>
              <a:gd name="T59" fmla="*/ 150 h 606"/>
              <a:gd name="T60" fmla="*/ 89 w 484"/>
              <a:gd name="T61" fmla="*/ 152 h 606"/>
              <a:gd name="T62" fmla="*/ 141 w 484"/>
              <a:gd name="T63" fmla="*/ 100 h 606"/>
              <a:gd name="T64" fmla="*/ 141 w 484"/>
              <a:gd name="T65" fmla="*/ 93 h 606"/>
              <a:gd name="T66" fmla="*/ 383 w 484"/>
              <a:gd name="T67" fmla="*/ 28 h 606"/>
              <a:gd name="T68" fmla="*/ 394 w 484"/>
              <a:gd name="T69" fmla="*/ 422 h 606"/>
              <a:gd name="T70" fmla="*/ 414 w 484"/>
              <a:gd name="T71" fmla="*/ 449 h 606"/>
              <a:gd name="T72" fmla="*/ 414 w 484"/>
              <a:gd name="T73" fmla="*/ 39 h 606"/>
              <a:gd name="T74" fmla="*/ 383 w 484"/>
              <a:gd name="T75" fmla="*/ 0 h 606"/>
              <a:gd name="T76" fmla="*/ 121 w 484"/>
              <a:gd name="T77" fmla="*/ 2 h 606"/>
              <a:gd name="T78" fmla="*/ 0 w 484"/>
              <a:gd name="T79" fmla="*/ 123 h 606"/>
              <a:gd name="T80" fmla="*/ 0 w 484"/>
              <a:gd name="T81" fmla="*/ 492 h 606"/>
              <a:gd name="T82" fmla="*/ 31 w 484"/>
              <a:gd name="T83" fmla="*/ 530 h 606"/>
              <a:gd name="T84" fmla="*/ 319 w 484"/>
              <a:gd name="T85" fmla="*/ 524 h 606"/>
              <a:gd name="T86" fmla="*/ 305 w 484"/>
              <a:gd name="T87" fmla="*/ 503 h 606"/>
              <a:gd name="T88" fmla="*/ 20 w 484"/>
              <a:gd name="T89" fmla="*/ 492 h 606"/>
              <a:gd name="T90" fmla="*/ 20 w 484"/>
              <a:gd name="T91" fmla="*/ 150 h 606"/>
              <a:gd name="T92" fmla="*/ 156 w 484"/>
              <a:gd name="T93" fmla="*/ 322 h 606"/>
              <a:gd name="T94" fmla="*/ 156 w 484"/>
              <a:gd name="T95" fmla="*/ 301 h 606"/>
              <a:gd name="T96" fmla="*/ 82 w 484"/>
              <a:gd name="T97" fmla="*/ 294 h 606"/>
              <a:gd name="T98" fmla="*/ 82 w 484"/>
              <a:gd name="T99" fmla="*/ 315 h 606"/>
              <a:gd name="T100" fmla="*/ 82 w 484"/>
              <a:gd name="T101" fmla="*/ 272 h 606"/>
              <a:gd name="T102" fmla="*/ 331 w 484"/>
              <a:gd name="T103" fmla="*/ 279 h 606"/>
              <a:gd name="T104" fmla="*/ 331 w 484"/>
              <a:gd name="T105" fmla="*/ 258 h 606"/>
              <a:gd name="T106" fmla="*/ 82 w 484"/>
              <a:gd name="T107" fmla="*/ 252 h 606"/>
              <a:gd name="T108" fmla="*/ 82 w 484"/>
              <a:gd name="T109" fmla="*/ 272 h 606"/>
              <a:gd name="T110" fmla="*/ 82 w 484"/>
              <a:gd name="T111" fmla="*/ 236 h 606"/>
              <a:gd name="T112" fmla="*/ 331 w 484"/>
              <a:gd name="T113" fmla="*/ 229 h 606"/>
              <a:gd name="T114" fmla="*/ 331 w 484"/>
              <a:gd name="T115" fmla="*/ 209 h 606"/>
              <a:gd name="T116" fmla="*/ 82 w 484"/>
              <a:gd name="T117" fmla="*/ 21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606">
                <a:moveTo>
                  <a:pt x="331" y="166"/>
                </a:moveTo>
                <a:lnTo>
                  <a:pt x="82" y="166"/>
                </a:lnTo>
                <a:lnTo>
                  <a:pt x="82" y="173"/>
                </a:lnTo>
                <a:lnTo>
                  <a:pt x="82" y="186"/>
                </a:lnTo>
                <a:lnTo>
                  <a:pt x="82" y="193"/>
                </a:lnTo>
                <a:lnTo>
                  <a:pt x="331" y="193"/>
                </a:lnTo>
                <a:lnTo>
                  <a:pt x="331" y="186"/>
                </a:lnTo>
                <a:lnTo>
                  <a:pt x="331" y="173"/>
                </a:lnTo>
                <a:lnTo>
                  <a:pt x="331" y="166"/>
                </a:lnTo>
                <a:close/>
                <a:moveTo>
                  <a:pt x="387" y="556"/>
                </a:moveTo>
                <a:lnTo>
                  <a:pt x="384" y="560"/>
                </a:lnTo>
                <a:lnTo>
                  <a:pt x="388" y="564"/>
                </a:lnTo>
                <a:lnTo>
                  <a:pt x="408" y="583"/>
                </a:lnTo>
                <a:lnTo>
                  <a:pt x="418" y="594"/>
                </a:lnTo>
                <a:cubicBezTo>
                  <a:pt x="430" y="606"/>
                  <a:pt x="450" y="606"/>
                  <a:pt x="462" y="594"/>
                </a:cubicBezTo>
                <a:lnTo>
                  <a:pt x="474" y="581"/>
                </a:lnTo>
                <a:cubicBezTo>
                  <a:pt x="481" y="575"/>
                  <a:pt x="484" y="565"/>
                  <a:pt x="483" y="556"/>
                </a:cubicBezTo>
                <a:cubicBezTo>
                  <a:pt x="484" y="548"/>
                  <a:pt x="481" y="538"/>
                  <a:pt x="474" y="531"/>
                </a:cubicBezTo>
                <a:lnTo>
                  <a:pt x="462" y="519"/>
                </a:lnTo>
                <a:lnTo>
                  <a:pt x="444" y="501"/>
                </a:lnTo>
                <a:lnTo>
                  <a:pt x="440" y="497"/>
                </a:lnTo>
                <a:lnTo>
                  <a:pt x="418" y="519"/>
                </a:lnTo>
                <a:lnTo>
                  <a:pt x="412" y="525"/>
                </a:lnTo>
                <a:lnTo>
                  <a:pt x="384" y="553"/>
                </a:lnTo>
                <a:lnTo>
                  <a:pt x="387" y="556"/>
                </a:lnTo>
                <a:close/>
                <a:moveTo>
                  <a:pt x="218" y="354"/>
                </a:moveTo>
                <a:lnTo>
                  <a:pt x="234" y="338"/>
                </a:lnTo>
                <a:lnTo>
                  <a:pt x="229" y="336"/>
                </a:lnTo>
                <a:lnTo>
                  <a:pt x="234" y="331"/>
                </a:lnTo>
                <a:lnTo>
                  <a:pt x="207" y="320"/>
                </a:lnTo>
                <a:lnTo>
                  <a:pt x="211" y="328"/>
                </a:lnTo>
                <a:lnTo>
                  <a:pt x="207" y="327"/>
                </a:lnTo>
                <a:lnTo>
                  <a:pt x="218" y="354"/>
                </a:lnTo>
                <a:close/>
                <a:moveTo>
                  <a:pt x="246" y="422"/>
                </a:moveTo>
                <a:lnTo>
                  <a:pt x="302" y="366"/>
                </a:lnTo>
                <a:lnTo>
                  <a:pt x="297" y="364"/>
                </a:lnTo>
                <a:lnTo>
                  <a:pt x="302" y="359"/>
                </a:lnTo>
                <a:lnTo>
                  <a:pt x="296" y="357"/>
                </a:lnTo>
                <a:lnTo>
                  <a:pt x="249" y="337"/>
                </a:lnTo>
                <a:lnTo>
                  <a:pt x="224" y="362"/>
                </a:lnTo>
                <a:lnTo>
                  <a:pt x="226" y="367"/>
                </a:lnTo>
                <a:lnTo>
                  <a:pt x="224" y="368"/>
                </a:lnTo>
                <a:lnTo>
                  <a:pt x="243" y="416"/>
                </a:lnTo>
                <a:lnTo>
                  <a:pt x="246" y="422"/>
                </a:lnTo>
                <a:close/>
                <a:moveTo>
                  <a:pt x="412" y="511"/>
                </a:moveTo>
                <a:lnTo>
                  <a:pt x="429" y="493"/>
                </a:lnTo>
                <a:lnTo>
                  <a:pt x="426" y="490"/>
                </a:lnTo>
                <a:lnTo>
                  <a:pt x="429" y="487"/>
                </a:lnTo>
                <a:lnTo>
                  <a:pt x="414" y="472"/>
                </a:lnTo>
                <a:lnTo>
                  <a:pt x="394" y="451"/>
                </a:lnTo>
                <a:lnTo>
                  <a:pt x="312" y="369"/>
                </a:lnTo>
                <a:lnTo>
                  <a:pt x="256" y="425"/>
                </a:lnTo>
                <a:lnTo>
                  <a:pt x="260" y="429"/>
                </a:lnTo>
                <a:lnTo>
                  <a:pt x="256" y="432"/>
                </a:lnTo>
                <a:lnTo>
                  <a:pt x="334" y="510"/>
                </a:lnTo>
                <a:lnTo>
                  <a:pt x="354" y="530"/>
                </a:lnTo>
                <a:lnTo>
                  <a:pt x="374" y="549"/>
                </a:lnTo>
                <a:lnTo>
                  <a:pt x="395" y="528"/>
                </a:lnTo>
                <a:lnTo>
                  <a:pt x="412" y="511"/>
                </a:lnTo>
                <a:close/>
                <a:moveTo>
                  <a:pt x="20" y="150"/>
                </a:moveTo>
                <a:lnTo>
                  <a:pt x="89" y="152"/>
                </a:lnTo>
                <a:lnTo>
                  <a:pt x="89" y="152"/>
                </a:lnTo>
                <a:lnTo>
                  <a:pt x="89" y="152"/>
                </a:lnTo>
                <a:cubicBezTo>
                  <a:pt x="118" y="152"/>
                  <a:pt x="141" y="129"/>
                  <a:pt x="141" y="100"/>
                </a:cubicBezTo>
                <a:lnTo>
                  <a:pt x="141" y="94"/>
                </a:lnTo>
                <a:lnTo>
                  <a:pt x="141" y="93"/>
                </a:lnTo>
                <a:lnTo>
                  <a:pt x="141" y="28"/>
                </a:lnTo>
                <a:lnTo>
                  <a:pt x="383" y="28"/>
                </a:lnTo>
                <a:cubicBezTo>
                  <a:pt x="389" y="28"/>
                  <a:pt x="394" y="32"/>
                  <a:pt x="394" y="38"/>
                </a:cubicBezTo>
                <a:lnTo>
                  <a:pt x="394" y="422"/>
                </a:lnTo>
                <a:lnTo>
                  <a:pt x="394" y="429"/>
                </a:lnTo>
                <a:lnTo>
                  <a:pt x="414" y="449"/>
                </a:lnTo>
                <a:lnTo>
                  <a:pt x="414" y="443"/>
                </a:lnTo>
                <a:lnTo>
                  <a:pt x="414" y="39"/>
                </a:lnTo>
                <a:lnTo>
                  <a:pt x="414" y="32"/>
                </a:lnTo>
                <a:cubicBezTo>
                  <a:pt x="414" y="15"/>
                  <a:pt x="400" y="0"/>
                  <a:pt x="383" y="0"/>
                </a:cubicBezTo>
                <a:lnTo>
                  <a:pt x="123" y="0"/>
                </a:lnTo>
                <a:lnTo>
                  <a:pt x="121" y="2"/>
                </a:lnTo>
                <a:lnTo>
                  <a:pt x="1" y="122"/>
                </a:lnTo>
                <a:lnTo>
                  <a:pt x="0" y="123"/>
                </a:lnTo>
                <a:lnTo>
                  <a:pt x="0" y="130"/>
                </a:lnTo>
                <a:lnTo>
                  <a:pt x="0" y="492"/>
                </a:lnTo>
                <a:lnTo>
                  <a:pt x="0" y="499"/>
                </a:lnTo>
                <a:cubicBezTo>
                  <a:pt x="0" y="516"/>
                  <a:pt x="14" y="530"/>
                  <a:pt x="31" y="530"/>
                </a:cubicBezTo>
                <a:lnTo>
                  <a:pt x="326" y="530"/>
                </a:lnTo>
                <a:lnTo>
                  <a:pt x="319" y="524"/>
                </a:lnTo>
                <a:lnTo>
                  <a:pt x="326" y="524"/>
                </a:lnTo>
                <a:lnTo>
                  <a:pt x="305" y="503"/>
                </a:lnTo>
                <a:lnTo>
                  <a:pt x="31" y="503"/>
                </a:lnTo>
                <a:cubicBezTo>
                  <a:pt x="25" y="503"/>
                  <a:pt x="21" y="498"/>
                  <a:pt x="20" y="492"/>
                </a:cubicBezTo>
                <a:lnTo>
                  <a:pt x="20" y="492"/>
                </a:lnTo>
                <a:lnTo>
                  <a:pt x="20" y="150"/>
                </a:lnTo>
                <a:close/>
                <a:moveTo>
                  <a:pt x="82" y="322"/>
                </a:moveTo>
                <a:lnTo>
                  <a:pt x="156" y="322"/>
                </a:lnTo>
                <a:lnTo>
                  <a:pt x="156" y="315"/>
                </a:lnTo>
                <a:lnTo>
                  <a:pt x="156" y="301"/>
                </a:lnTo>
                <a:lnTo>
                  <a:pt x="156" y="294"/>
                </a:lnTo>
                <a:lnTo>
                  <a:pt x="82" y="294"/>
                </a:lnTo>
                <a:lnTo>
                  <a:pt x="82" y="301"/>
                </a:lnTo>
                <a:lnTo>
                  <a:pt x="82" y="315"/>
                </a:lnTo>
                <a:lnTo>
                  <a:pt x="82" y="322"/>
                </a:lnTo>
                <a:close/>
                <a:moveTo>
                  <a:pt x="82" y="272"/>
                </a:moveTo>
                <a:lnTo>
                  <a:pt x="82" y="279"/>
                </a:lnTo>
                <a:lnTo>
                  <a:pt x="331" y="279"/>
                </a:lnTo>
                <a:lnTo>
                  <a:pt x="331" y="272"/>
                </a:lnTo>
                <a:lnTo>
                  <a:pt x="331" y="258"/>
                </a:lnTo>
                <a:lnTo>
                  <a:pt x="331" y="252"/>
                </a:lnTo>
                <a:lnTo>
                  <a:pt x="82" y="252"/>
                </a:lnTo>
                <a:lnTo>
                  <a:pt x="82" y="258"/>
                </a:lnTo>
                <a:lnTo>
                  <a:pt x="82" y="272"/>
                </a:lnTo>
                <a:close/>
                <a:moveTo>
                  <a:pt x="82" y="229"/>
                </a:moveTo>
                <a:lnTo>
                  <a:pt x="82" y="236"/>
                </a:lnTo>
                <a:lnTo>
                  <a:pt x="331" y="236"/>
                </a:lnTo>
                <a:lnTo>
                  <a:pt x="331" y="229"/>
                </a:lnTo>
                <a:lnTo>
                  <a:pt x="331" y="216"/>
                </a:lnTo>
                <a:lnTo>
                  <a:pt x="331" y="209"/>
                </a:lnTo>
                <a:lnTo>
                  <a:pt x="82" y="209"/>
                </a:lnTo>
                <a:lnTo>
                  <a:pt x="82" y="216"/>
                </a:lnTo>
                <a:lnTo>
                  <a:pt x="82" y="229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00" tIns="45700" rIns="91400" bIns="45700" numCol="1" anchor="t" anchorCtr="0" compatLnSpc="1"/>
          <a:lstStyle/>
          <a:p>
            <a:endParaRPr lang="zh-CN" altLang="en-US" sz="2400"/>
          </a:p>
        </p:txBody>
      </p:sp>
      <p:sp>
        <p:nvSpPr>
          <p:cNvPr id="14" name="AutoShape 3"/>
          <p:cNvSpPr/>
          <p:nvPr>
            <p:custDataLst>
              <p:tags r:id="rId35"/>
            </p:custDataLst>
          </p:nvPr>
        </p:nvSpPr>
        <p:spPr>
          <a:xfrm>
            <a:off x="1538605" y="267335"/>
            <a:ext cx="481965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认识误区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1043608" y="2710298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1"/>
          </a:solidFill>
          <a:ln w="63500" cap="flat">
            <a:solidFill>
              <a:schemeClr val="bg1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1227455" y="2941320"/>
            <a:ext cx="105092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zh-CN" sz="2400" b="1" kern="0" dirty="0">
                <a:solidFill>
                  <a:srgbClr val="FFFF00"/>
                </a:solidFill>
                <a:cs typeface="宋体" panose="02010600030101010101" pitchFamily="2" charset="-122"/>
              </a:rPr>
              <a:t>有重点才有亮点</a:t>
            </a:r>
            <a:endParaRPr lang="zh-CN" altLang="zh-CN" sz="2400" b="1" kern="0" dirty="0">
              <a:solidFill>
                <a:srgbClr val="FFFF00"/>
              </a:solidFill>
              <a:cs typeface="宋体" panose="02010600030101010101" pitchFamily="2" charset="-122"/>
            </a:endParaRPr>
          </a:p>
        </p:txBody>
      </p:sp>
      <p:sp>
        <p:nvSpPr>
          <p:cNvPr id="7" name="卷形: 水平 6"/>
          <p:cNvSpPr/>
          <p:nvPr/>
        </p:nvSpPr>
        <p:spPr>
          <a:xfrm>
            <a:off x="1619250" y="771525"/>
            <a:ext cx="5268595" cy="1588770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eaLnBrk="1" latinLnBrk="0" hangingPunct="1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公开课的亮点设计策略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2943644" y="2725365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2"/>
          </a:solidFill>
          <a:ln w="63500" cap="flat">
            <a:solidFill>
              <a:schemeClr val="bg1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193415" y="2871470"/>
            <a:ext cx="102171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zh-CN" sz="2400" dirty="0">
                <a:solidFill>
                  <a:srgbClr val="FFFF00"/>
                </a:solidFill>
              </a:rPr>
              <a:t>把核心问题讲透</a:t>
            </a:r>
            <a:endParaRPr lang="zh-CN" altLang="zh-CN" sz="2400" dirty="0">
              <a:solidFill>
                <a:srgbClr val="FFFF00"/>
              </a:solidFill>
            </a:endParaRPr>
          </a:p>
        </p:txBody>
      </p:sp>
      <p:sp>
        <p:nvSpPr>
          <p:cNvPr id="10" name="Freeform 5"/>
          <p:cNvSpPr/>
          <p:nvPr>
            <p:custDataLst>
              <p:tags r:id="rId1"/>
            </p:custDataLst>
          </p:nvPr>
        </p:nvSpPr>
        <p:spPr bwMode="auto">
          <a:xfrm>
            <a:off x="5004048" y="2763062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3"/>
          </a:solidFill>
          <a:ln w="63500" cap="flat">
            <a:solidFill>
              <a:schemeClr val="bg1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11" name="Freeform 5"/>
          <p:cNvSpPr/>
          <p:nvPr>
            <p:custDataLst>
              <p:tags r:id="rId2"/>
            </p:custDataLst>
          </p:nvPr>
        </p:nvSpPr>
        <p:spPr bwMode="auto">
          <a:xfrm>
            <a:off x="6992444" y="2749673"/>
            <a:ext cx="1467988" cy="132355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4"/>
          </a:solidFill>
          <a:ln w="63500" cap="flat">
            <a:solidFill>
              <a:schemeClr val="bg1"/>
            </a:solidFill>
            <a:prstDash val="solid"/>
            <a:miter lim="800000"/>
          </a:ln>
          <a:effectLst>
            <a:outerShdw blurRad="127000" dist="63500" dir="66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12" name="TextBox 12"/>
          <p:cNvSpPr txBox="1"/>
          <p:nvPr>
            <p:custDataLst>
              <p:tags r:id="rId3"/>
            </p:custDataLst>
          </p:nvPr>
        </p:nvSpPr>
        <p:spPr>
          <a:xfrm>
            <a:off x="5120005" y="2871470"/>
            <a:ext cx="121031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zh-CN" sz="2400" dirty="0">
                <a:solidFill>
                  <a:srgbClr val="FF0000"/>
                </a:solidFill>
              </a:rPr>
              <a:t>教学素材是随手可得</a:t>
            </a:r>
            <a:endParaRPr lang="zh-CN" altLang="zh-CN" sz="2400" dirty="0">
              <a:solidFill>
                <a:srgbClr val="FF0000"/>
              </a:solidFill>
            </a:endParaRPr>
          </a:p>
        </p:txBody>
      </p:sp>
      <p:sp>
        <p:nvSpPr>
          <p:cNvPr id="13" name="TextBox 13"/>
          <p:cNvSpPr txBox="1"/>
          <p:nvPr>
            <p:custDataLst>
              <p:tags r:id="rId4"/>
            </p:custDataLst>
          </p:nvPr>
        </p:nvSpPr>
        <p:spPr>
          <a:xfrm>
            <a:off x="7153910" y="3030855"/>
            <a:ext cx="125031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16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zh-CN" sz="2400" dirty="0">
                <a:solidFill>
                  <a:srgbClr val="FFFF00"/>
                </a:solidFill>
              </a:rPr>
              <a:t>可以模仿</a:t>
            </a:r>
            <a:endParaRPr lang="zh-CN" altLang="zh-CN" sz="2400" dirty="0">
              <a:solidFill>
                <a:srgbClr val="FFFF00"/>
              </a:solidFill>
            </a:endParaRPr>
          </a:p>
          <a:p>
            <a:r>
              <a:rPr lang="zh-CN" altLang="zh-CN" sz="2400" dirty="0">
                <a:solidFill>
                  <a:srgbClr val="FFFF00"/>
                </a:solidFill>
              </a:rPr>
              <a:t>可以记住</a:t>
            </a:r>
            <a:endParaRPr lang="zh-CN" altLang="zh-CN" sz="2400" dirty="0">
              <a:solidFill>
                <a:srgbClr val="FFFF00"/>
              </a:solidFill>
            </a:endParaRPr>
          </a:p>
        </p:txBody>
      </p:sp>
      <p:sp>
        <p:nvSpPr>
          <p:cNvPr id="14" name="箭头: 右 13"/>
          <p:cNvSpPr/>
          <p:nvPr/>
        </p:nvSpPr>
        <p:spPr>
          <a:xfrm>
            <a:off x="2555776" y="3363838"/>
            <a:ext cx="360040" cy="116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箭头: 右 15"/>
          <p:cNvSpPr/>
          <p:nvPr>
            <p:custDataLst>
              <p:tags r:id="rId5"/>
            </p:custDataLst>
          </p:nvPr>
        </p:nvSpPr>
        <p:spPr>
          <a:xfrm>
            <a:off x="4499992" y="3363838"/>
            <a:ext cx="432048" cy="6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箭头: 右 18"/>
          <p:cNvSpPr/>
          <p:nvPr>
            <p:custDataLst>
              <p:tags r:id="rId6"/>
            </p:custDataLst>
          </p:nvPr>
        </p:nvSpPr>
        <p:spPr>
          <a:xfrm>
            <a:off x="6516216" y="3374872"/>
            <a:ext cx="419102" cy="49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 bldLvl="0" animBg="1"/>
      <p:bldP spid="9" grpId="0"/>
      <p:bldP spid="10" grpId="0" bldLvl="0" animBg="1"/>
      <p:bldP spid="11" grpId="0" bldLvl="0" animBg="1"/>
      <p:bldP spid="12" grpId="0"/>
      <p:bldP spid="13" grpId="0"/>
      <p:bldP spid="14" grpId="0" bldLvl="0" animBg="1"/>
      <p:bldP spid="16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30860" y="1707659"/>
            <a:ext cx="8496299" cy="922656"/>
            <a:chOff x="5791200" y="2120365"/>
            <a:chExt cx="4317807" cy="239688"/>
          </a:xfrm>
        </p:grpSpPr>
        <p:grpSp>
          <p:nvGrpSpPr>
            <p:cNvPr id="21" name="组合 20"/>
            <p:cNvGrpSpPr/>
            <p:nvPr/>
          </p:nvGrpSpPr>
          <p:grpSpPr>
            <a:xfrm>
              <a:off x="5791200" y="2120365"/>
              <a:ext cx="4025436" cy="219855"/>
              <a:chOff x="4343400" y="1120140"/>
              <a:chExt cx="3019077" cy="164891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343400" y="1120140"/>
                <a:ext cx="3019077" cy="164891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4" name="矩形 20"/>
              <p:cNvSpPr/>
              <p:nvPr/>
            </p:nvSpPr>
            <p:spPr>
              <a:xfrm>
                <a:off x="4343400" y="1120140"/>
                <a:ext cx="449650" cy="139285"/>
              </a:xfrm>
              <a:custGeom>
                <a:avLst/>
                <a:gdLst>
                  <a:gd name="connsiteX0" fmla="*/ 0 w 449580"/>
                  <a:gd name="connsiteY0" fmla="*/ 0 h 304518"/>
                  <a:gd name="connsiteX1" fmla="*/ 449580 w 449580"/>
                  <a:gd name="connsiteY1" fmla="*/ 0 h 304518"/>
                  <a:gd name="connsiteX2" fmla="*/ 449580 w 449580"/>
                  <a:gd name="connsiteY2" fmla="*/ 304518 h 304518"/>
                  <a:gd name="connsiteX3" fmla="*/ 0 w 449580"/>
                  <a:gd name="connsiteY3" fmla="*/ 304518 h 304518"/>
                  <a:gd name="connsiteX4" fmla="*/ 0 w 449580"/>
                  <a:gd name="connsiteY4" fmla="*/ 0 h 304518"/>
                  <a:gd name="connsiteX0-1" fmla="*/ 0 w 449580"/>
                  <a:gd name="connsiteY0-2" fmla="*/ 0 h 304518"/>
                  <a:gd name="connsiteX1-3" fmla="*/ 449580 w 449580"/>
                  <a:gd name="connsiteY1-4" fmla="*/ 0 h 304518"/>
                  <a:gd name="connsiteX2-5" fmla="*/ 0 w 449580"/>
                  <a:gd name="connsiteY2-6" fmla="*/ 304518 h 304518"/>
                  <a:gd name="connsiteX3-7" fmla="*/ 0 w 449580"/>
                  <a:gd name="connsiteY3-8" fmla="*/ 0 h 3045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449580" h="304518">
                    <a:moveTo>
                      <a:pt x="0" y="0"/>
                    </a:moveTo>
                    <a:lnTo>
                      <a:pt x="449580" y="0"/>
                    </a:lnTo>
                    <a:lnTo>
                      <a:pt x="0" y="3045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A6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2" name="TextBox 108"/>
            <p:cNvSpPr txBox="1"/>
            <p:nvPr/>
          </p:nvSpPr>
          <p:spPr>
            <a:xfrm>
              <a:off x="6083894" y="2120365"/>
              <a:ext cx="4025113" cy="2396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zh-CN" altLang="en-US" sz="32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</a:t>
              </a:r>
              <a:r>
                <a:rPr lang="zh-CN" altLang="en-US" sz="4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典型公开课点亮设计案例</a:t>
              </a:r>
              <a:endParaRPr lang="zh-CN" altLang="en-US" sz="3200" b="1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sym typeface="+mn-ea"/>
              </a:endParaRPr>
            </a:p>
          </p:txBody>
        </p:sp>
      </p:grpSp>
      <p:sp>
        <p:nvSpPr>
          <p:cNvPr id="3" name="矩形 20"/>
          <p:cNvSpPr/>
          <p:nvPr/>
        </p:nvSpPr>
        <p:spPr>
          <a:xfrm rot="10800000">
            <a:off x="7308215" y="1851804"/>
            <a:ext cx="1179723" cy="714887"/>
          </a:xfrm>
          <a:custGeom>
            <a:avLst/>
            <a:gdLst>
              <a:gd name="connsiteX0" fmla="*/ 0 w 449580"/>
              <a:gd name="connsiteY0" fmla="*/ 0 h 304518"/>
              <a:gd name="connsiteX1" fmla="*/ 449580 w 449580"/>
              <a:gd name="connsiteY1" fmla="*/ 0 h 304518"/>
              <a:gd name="connsiteX2" fmla="*/ 449580 w 449580"/>
              <a:gd name="connsiteY2" fmla="*/ 304518 h 304518"/>
              <a:gd name="connsiteX3" fmla="*/ 0 w 449580"/>
              <a:gd name="connsiteY3" fmla="*/ 304518 h 304518"/>
              <a:gd name="connsiteX4" fmla="*/ 0 w 449580"/>
              <a:gd name="connsiteY4" fmla="*/ 0 h 304518"/>
              <a:gd name="connsiteX0-1" fmla="*/ 0 w 449580"/>
              <a:gd name="connsiteY0-2" fmla="*/ 0 h 304518"/>
              <a:gd name="connsiteX1-3" fmla="*/ 449580 w 449580"/>
              <a:gd name="connsiteY1-4" fmla="*/ 0 h 304518"/>
              <a:gd name="connsiteX2-5" fmla="*/ 0 w 449580"/>
              <a:gd name="connsiteY2-6" fmla="*/ 304518 h 304518"/>
              <a:gd name="connsiteX3-7" fmla="*/ 0 w 449580"/>
              <a:gd name="connsiteY3-8" fmla="*/ 0 h 3045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9580" h="304518">
                <a:moveTo>
                  <a:pt x="0" y="0"/>
                </a:moveTo>
                <a:lnTo>
                  <a:pt x="449580" y="0"/>
                </a:lnTo>
                <a:lnTo>
                  <a:pt x="0" y="304518"/>
                </a:lnTo>
                <a:lnTo>
                  <a:pt x="0" y="0"/>
                </a:lnTo>
                <a:close/>
              </a:path>
            </a:pathLst>
          </a:custGeom>
          <a:solidFill>
            <a:srgbClr val="2CA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51118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05" y="1707515"/>
            <a:ext cx="2300605" cy="301752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579745" y="1297940"/>
            <a:ext cx="3125470" cy="3278505"/>
          </a:xfrm>
          <a:prstGeom prst="rect">
            <a:avLst/>
          </a:prstGeom>
        </p:spPr>
      </p:pic>
      <p:sp>
        <p:nvSpPr>
          <p:cNvPr id="6" name="五角星 2"/>
          <p:cNvSpPr/>
          <p:nvPr>
            <p:custDataLst>
              <p:tags r:id="rId3"/>
            </p:custDataLst>
          </p:nvPr>
        </p:nvSpPr>
        <p:spPr>
          <a:xfrm>
            <a:off x="1691640" y="230505"/>
            <a:ext cx="762000" cy="71437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3"/>
          <p:cNvSpPr/>
          <p:nvPr>
            <p:custDataLst>
              <p:tags r:id="rId4"/>
            </p:custDataLst>
          </p:nvPr>
        </p:nvSpPr>
        <p:spPr>
          <a:xfrm>
            <a:off x="2411730" y="195580"/>
            <a:ext cx="337312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教学案例一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2915920" y="1706880"/>
            <a:ext cx="2517140" cy="2924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31595" y="1059180"/>
            <a:ext cx="3383280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一、上好开学第一课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" y="-92392"/>
            <a:ext cx="2466023" cy="186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五角星 2"/>
          <p:cNvSpPr/>
          <p:nvPr>
            <p:custDataLst>
              <p:tags r:id="rId1"/>
            </p:custDataLst>
          </p:nvPr>
        </p:nvSpPr>
        <p:spPr>
          <a:xfrm>
            <a:off x="1722120" y="195580"/>
            <a:ext cx="762000" cy="714375"/>
          </a:xfrm>
          <a:custGeom>
            <a:avLst/>
            <a:gdLst/>
            <a:ahLst/>
            <a:cxnLst>
              <a:cxn ang="16200000">
                <a:pos x="293687" y="0"/>
              </a:cxn>
              <a:cxn ang="10800000">
                <a:pos x="0" y="211016"/>
              </a:cxn>
              <a:cxn ang="5400000">
                <a:pos x="112179" y="552448"/>
              </a:cxn>
              <a:cxn ang="5400000">
                <a:pos x="475195" y="552448"/>
              </a:cxn>
              <a:cxn ang="0">
                <a:pos x="587374" y="211016"/>
              </a:cxn>
            </a:cxnLst>
            <a:rect l="l" t="t" r="r" b="b"/>
            <a:pathLst>
              <a:path w="587375" h="552450">
                <a:moveTo>
                  <a:pt x="0" y="211016"/>
                </a:moveTo>
                <a:lnTo>
                  <a:pt x="224358" y="211018"/>
                </a:lnTo>
                <a:lnTo>
                  <a:pt x="293687" y="0"/>
                </a:lnTo>
                <a:lnTo>
                  <a:pt x="363016" y="211018"/>
                </a:lnTo>
                <a:lnTo>
                  <a:pt x="587374" y="211016"/>
                </a:lnTo>
                <a:lnTo>
                  <a:pt x="405864" y="341431"/>
                </a:lnTo>
                <a:lnTo>
                  <a:pt x="475195" y="552448"/>
                </a:lnTo>
                <a:lnTo>
                  <a:pt x="293687" y="422031"/>
                </a:lnTo>
                <a:lnTo>
                  <a:pt x="112179" y="552448"/>
                </a:lnTo>
                <a:lnTo>
                  <a:pt x="181510" y="341431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AutoShape 3"/>
          <p:cNvSpPr/>
          <p:nvPr>
            <p:custDataLst>
              <p:tags r:id="rId2"/>
            </p:custDataLst>
          </p:nvPr>
        </p:nvSpPr>
        <p:spPr>
          <a:xfrm>
            <a:off x="2484120" y="264160"/>
            <a:ext cx="3373120" cy="717550"/>
          </a:xfrm>
          <a:prstGeom prst="ribbon2">
            <a:avLst>
              <a:gd name="adj1" fmla="val 24831"/>
              <a:gd name="adj2" fmla="val 75000"/>
            </a:avLst>
          </a:prstGeom>
          <a:gradFill rotWithShape="1">
            <a:gsLst>
              <a:gs pos="0">
                <a:srgbClr val="FF9900"/>
              </a:gs>
              <a:gs pos="50000">
                <a:srgbClr val="FFFFFF"/>
              </a:gs>
              <a:gs pos="100000">
                <a:srgbClr val="FF9900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教学案例二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63395" y="1059180"/>
            <a:ext cx="5735955" cy="460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二、用一朵向日葵传递《植物的向光性》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67360" y="1693545"/>
            <a:ext cx="3685540" cy="296164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4355465" y="1707515"/>
            <a:ext cx="3675380" cy="29591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60" y="51435"/>
            <a:ext cx="2087880" cy="157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10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1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2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3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4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5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6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7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8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19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.xml><?xml version="1.0" encoding="utf-8"?>
<p:tagLst xmlns:p="http://schemas.openxmlformats.org/presentationml/2006/main">
  <p:tag name="KSO_WM_TEMPLATE_CATEGORY" val="basetag"/>
  <p:tag name="KSO_WM_TEMPLATE_INDEX" val="20164239"/>
</p:tagLst>
</file>

<file path=ppt/tags/tag20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1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2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3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4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5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6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7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8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29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30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1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2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3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4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5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6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7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38.xml><?xml version="1.0" encoding="utf-8"?>
<p:tagLst xmlns:p="http://schemas.openxmlformats.org/presentationml/2006/main">
  <p:tag name="AS_UNIQUEID" val="10322"/>
  <p:tag name="KSO_WM_BEAUTIFY_FLAG" val=""/>
</p:tagLst>
</file>

<file path=ppt/tags/tag39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4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40.xml><?xml version="1.0" encoding="utf-8"?>
<p:tagLst xmlns:p="http://schemas.openxmlformats.org/presentationml/2006/main">
  <p:tag name="KSO_WM_DIAGRAM_VIRTUALLY_FRAME" val="{&quot;height&quot;:128.24070866141733,&quot;left&quot;:354.3300787401575,&quot;top&quot;:216.50968503937005,&quot;width&quot;:311.84566929133854}"/>
</p:tagLst>
</file>

<file path=ppt/tags/tag41.xml><?xml version="1.0" encoding="utf-8"?>
<p:tagLst xmlns:p="http://schemas.openxmlformats.org/presentationml/2006/main">
  <p:tag name="KSO_WM_DIAGRAM_VIRTUALLY_FRAME" val="{&quot;height&quot;:128.24070866141733,&quot;left&quot;:354.3300787401575,&quot;top&quot;:216.50968503937005,&quot;width&quot;:311.84566929133854}"/>
</p:tagLst>
</file>

<file path=ppt/tags/tag42.xml><?xml version="1.0" encoding="utf-8"?>
<p:tagLst xmlns:p="http://schemas.openxmlformats.org/presentationml/2006/main">
  <p:tag name="KSO_WM_DIAGRAM_VIRTUALLY_FRAME" val="{&quot;height&quot;:128.24070866141733,&quot;left&quot;:354.3300787401575,&quot;top&quot;:216.50968503937005,&quot;width&quot;:311.84566929133854}"/>
</p:tagLst>
</file>

<file path=ppt/tags/tag43.xml><?xml version="1.0" encoding="utf-8"?>
<p:tagLst xmlns:p="http://schemas.openxmlformats.org/presentationml/2006/main">
  <p:tag name="KSO_WM_DIAGRAM_VIRTUALLY_FRAME" val="{&quot;height&quot;:128.24070866141733,&quot;left&quot;:354.3300787401575,&quot;top&quot;:216.50968503937005,&quot;width&quot;:311.84566929133854}"/>
</p:tagLst>
</file>

<file path=ppt/tags/tag44.xml><?xml version="1.0" encoding="utf-8"?>
<p:tagLst xmlns:p="http://schemas.openxmlformats.org/presentationml/2006/main">
  <p:tag name="KSO_WM_DIAGRAM_VIRTUALLY_FRAME" val="{&quot;height&quot;:128.24070866141733,&quot;left&quot;:354.3300787401575,&quot;top&quot;:216.50968503937005,&quot;width&quot;:311.84566929133854}"/>
</p:tagLst>
</file>

<file path=ppt/tags/tag45.xml><?xml version="1.0" encoding="utf-8"?>
<p:tagLst xmlns:p="http://schemas.openxmlformats.org/presentationml/2006/main">
  <p:tag name="KSO_WM_DIAGRAM_VIRTUALLY_FRAME" val="{&quot;height&quot;:128.24070866141733,&quot;left&quot;:354.3300787401575,&quot;top&quot;:216.50968503937005,&quot;width&quot;:311.84566929133854}"/>
</p:tagLst>
</file>

<file path=ppt/tags/tag46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47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48.xml><?xml version="1.0" encoding="utf-8"?>
<p:tagLst xmlns:p="http://schemas.openxmlformats.org/presentationml/2006/main">
  <p:tag name="AS_UNIQUEID" val="11708"/>
  <p:tag name="KSO_WM_BEAUTIFY_FLAG" val=""/>
</p:tagLst>
</file>

<file path=ppt/tags/tag49.xml><?xml version="1.0" encoding="utf-8"?>
<p:tagLst xmlns:p="http://schemas.openxmlformats.org/presentationml/2006/main">
  <p:tag name="AS_UNIQUEID" val="10322"/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50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51.xml><?xml version="1.0" encoding="utf-8"?>
<p:tagLst xmlns:p="http://schemas.openxmlformats.org/presentationml/2006/main">
  <p:tag name="AS_UNIQUEID" val="11708"/>
  <p:tag name="KSO_WM_BEAUTIFY_FLAG" val=""/>
</p:tagLst>
</file>

<file path=ppt/tags/tag52.xml><?xml version="1.0" encoding="utf-8"?>
<p:tagLst xmlns:p="http://schemas.openxmlformats.org/presentationml/2006/main">
  <p:tag name="AS_UNIQUEID" val="10322"/>
  <p:tag name="KSO_WM_BEAUTIFY_FLAG" val=""/>
</p:tagLst>
</file>

<file path=ppt/tags/tag53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54.xml><?xml version="1.0" encoding="utf-8"?>
<p:tagLst xmlns:p="http://schemas.openxmlformats.org/presentationml/2006/main">
  <p:tag name="AS_UNIQUEID" val="11708"/>
  <p:tag name="KSO_WM_BEAUTIFY_FLAG" val=""/>
</p:tagLst>
</file>

<file path=ppt/tags/tag55.xml><?xml version="1.0" encoding="utf-8"?>
<p:tagLst xmlns:p="http://schemas.openxmlformats.org/presentationml/2006/main">
  <p:tag name="AS_UNIQUEID" val="10322"/>
  <p:tag name="KSO_WM_BEAUTIFY_FLAG" val=""/>
</p:tagLst>
</file>

<file path=ppt/tags/tag56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57.xml><?xml version="1.0" encoding="utf-8"?>
<p:tagLst xmlns:p="http://schemas.openxmlformats.org/presentationml/2006/main">
  <p:tag name="AS_UNIQUEID" val="11708"/>
  <p:tag name="KSO_WM_BEAUTIFY_FLAG" val=""/>
</p:tagLst>
</file>

<file path=ppt/tags/tag58.xml><?xml version="1.0" encoding="utf-8"?>
<p:tagLst xmlns:p="http://schemas.openxmlformats.org/presentationml/2006/main">
  <p:tag name="AS_UNIQUEID" val="10322"/>
  <p:tag name="KSO_WM_BEAUTIFY_FLAG" val=""/>
</p:tagLst>
</file>

<file path=ppt/tags/tag59.xml><?xml version="1.0" encoding="utf-8"?>
<p:tagLst xmlns:p="http://schemas.openxmlformats.org/presentationml/2006/main">
  <p:tag name="AS_UNIQUEID" val="1507"/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60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61.xml><?xml version="1.0" encoding="utf-8"?>
<p:tagLst xmlns:p="http://schemas.openxmlformats.org/presentationml/2006/main">
  <p:tag name="AS_UNIQUEID" val="11708"/>
  <p:tag name="KSO_WM_BEAUTIFY_FLAG" val=""/>
</p:tagLst>
</file>

<file path=ppt/tags/tag62.xml><?xml version="1.0" encoding="utf-8"?>
<p:tagLst xmlns:p="http://schemas.openxmlformats.org/presentationml/2006/main">
  <p:tag name="AS_UNIQUEID" val="10322"/>
  <p:tag name="KSO_WM_BEAUTIFY_FLAG" val=""/>
</p:tagLst>
</file>

<file path=ppt/tags/tag63.xml><?xml version="1.0" encoding="utf-8"?>
<p:tagLst xmlns:p="http://schemas.openxmlformats.org/presentationml/2006/main">
  <p:tag name="KSO_WM_DIAGRAM_VIRTUALLY_FRAME" val="{&quot;height&quot;:276.7207874015748,&quot;left&quot;:8.50007874015748,&quot;top&quot;:125.72921259842519,&quot;width&quot;:692.75}"/>
</p:tagLst>
</file>

<file path=ppt/tags/tag64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65.xml><?xml version="1.0" encoding="utf-8"?>
<p:tagLst xmlns:p="http://schemas.openxmlformats.org/presentationml/2006/main">
  <p:tag name="AS_UNIQUEID" val="11708"/>
  <p:tag name="KSO_WM_BEAUTIFY_FLAG" val=""/>
</p:tagLst>
</file>

<file path=ppt/tags/tag66.xml><?xml version="1.0" encoding="utf-8"?>
<p:tagLst xmlns:p="http://schemas.openxmlformats.org/presentationml/2006/main">
  <p:tag name="AS_UNIQUEID" val="10322"/>
  <p:tag name="KSO_WM_BEAUTIFY_FLAG" val=""/>
</p:tagLst>
</file>

<file path=ppt/tags/tag67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68.xml><?xml version="1.0" encoding="utf-8"?>
<p:tagLst xmlns:p="http://schemas.openxmlformats.org/presentationml/2006/main">
  <p:tag name="AS_UNIQUEID" val="11708"/>
  <p:tag name="KSO_WM_BEAUTIFY_FLAG" val=""/>
</p:tagLst>
</file>

<file path=ppt/tags/tag69.xml><?xml version="1.0" encoding="utf-8"?>
<p:tagLst xmlns:p="http://schemas.openxmlformats.org/presentationml/2006/main">
  <p:tag name="AS_UNIQUEID" val="10322"/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70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71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72.xml><?xml version="1.0" encoding="utf-8"?>
<p:tagLst xmlns:p="http://schemas.openxmlformats.org/presentationml/2006/main">
  <p:tag name="AS_UNIQUEID" val="2425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  <p:tag name="KSO_WM_UNIT_PLACING_PICTURE_USER_VIEWPORT" val="{&quot;height&quot;:4767,&quot;width&quot;:6309}"/>
</p:tagLst>
</file>

<file path=ppt/tags/tag75.xml><?xml version="1.0" encoding="utf-8"?>
<p:tagLst xmlns:p="http://schemas.openxmlformats.org/presentationml/2006/main">
  <p:tag name="COMMONDATA" val="eyJoZGlkIjoiNTFkMGRiNWU2OGFmZTRkM2FjYTRiYTU5NmE1N2EzZTAifQ=="/>
  <p:tag name="commondata" val="eyJoZGlkIjoiNjY4YWEyNWRmYmRiMzkwYmVkZGE1NGY1OTRkNjI3NjgifQ=="/>
</p:tagLst>
</file>

<file path=ppt/tags/tag8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ags/tag9.xml><?xml version="1.0" encoding="utf-8"?>
<p:tagLst xmlns:p="http://schemas.openxmlformats.org/presentationml/2006/main">
  <p:tag name="KSO_WM_DIAGRAM_VIRTUALLY_FRAME" val="{&quot;height&quot;:167.28755905511812,&quot;left&quot;:196.1022780675594,&quot;top&quot;:120.00401574803149,&quot;width&quot;:340.7547298064563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WPS 演示</Application>
  <PresentationFormat>全屏显示(16:9)</PresentationFormat>
  <Paragraphs>92</Paragraphs>
  <Slides>16</Slides>
  <Notes>10</Notes>
  <HiddenSlides>13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Times New Roman</vt:lpstr>
      <vt:lpstr>微软雅黑</vt:lpstr>
      <vt:lpstr>黑体</vt:lpstr>
      <vt:lpstr>Arial</vt:lpstr>
      <vt:lpstr>等线</vt:lpstr>
      <vt:lpstr>Times New Roman</vt:lpstr>
      <vt:lpstr>Arial Unicode MS</vt:lpstr>
      <vt:lpstr>Calibri</vt:lpstr>
      <vt:lpstr>华文中宋</vt:lpstr>
      <vt:lpstr>华文琥珀</vt:lpstr>
      <vt:lpstr>等线 Light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戴叶</dc:creator>
  <cp:lastModifiedBy>家有两宝</cp:lastModifiedBy>
  <cp:revision>1308</cp:revision>
  <dcterms:created xsi:type="dcterms:W3CDTF">2017-08-15T07:07:00Z</dcterms:created>
  <dcterms:modified xsi:type="dcterms:W3CDTF">2025-12-26T07:12:52Z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FC71BF0674074B47994F14A951CFDF9E_13</vt:lpwstr>
  </property>
</Properties>
</file>