
<file path=[Content_Types].xml><?xml version="1.0" encoding="utf-8"?>
<Types xmlns="http://schemas.openxmlformats.org/package/2006/content-types">
  <Default Extension="png" ContentType="image/png"/>
  <Default Extension="gif" ContentType="image/gif"/>
  <Default Extension="jpeg" ContentType="image/jpeg"/>
  <Default Extension="JPG" ContentType="image/.jp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media/image16.svg" ContentType="image/svg+xml"/>
  <Override PartName="/ppt/media/image18.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7" r:id="rId3"/>
  </p:sldMasterIdLst>
  <p:notesMasterIdLst>
    <p:notesMasterId r:id="rId24"/>
  </p:notesMasterIdLst>
  <p:sldIdLst>
    <p:sldId id="285" r:id="rId4"/>
    <p:sldId id="287" r:id="rId5"/>
    <p:sldId id="350" r:id="rId6"/>
    <p:sldId id="327" r:id="rId7"/>
    <p:sldId id="351" r:id="rId8"/>
    <p:sldId id="353" r:id="rId9"/>
    <p:sldId id="354" r:id="rId10"/>
    <p:sldId id="355" r:id="rId11"/>
    <p:sldId id="356" r:id="rId12"/>
    <p:sldId id="357" r:id="rId13"/>
    <p:sldId id="359" r:id="rId14"/>
    <p:sldId id="368" r:id="rId15"/>
    <p:sldId id="360" r:id="rId16"/>
    <p:sldId id="361" r:id="rId17"/>
    <p:sldId id="362" r:id="rId18"/>
    <p:sldId id="363" r:id="rId19"/>
    <p:sldId id="365" r:id="rId20"/>
    <p:sldId id="366" r:id="rId21"/>
    <p:sldId id="367" r:id="rId22"/>
    <p:sldId id="292" r:id="rId23"/>
  </p:sldIdLst>
  <p:sldSz cx="12192000" cy="6858000"/>
  <p:notesSz cx="6858000" cy="9144000"/>
  <p:embeddedFontLst>
    <p:embeddedFont>
      <p:font typeface="思源黑体 CN Bold" panose="020B0800000000000000" pitchFamily="34" charset="-122"/>
      <p:bold r:id="rId29"/>
    </p:embeddedFont>
    <p:embeddedFont>
      <p:font typeface="华文楷体" panose="02010600040101010101" charset="-122"/>
      <p:regular r:id="rId30"/>
    </p:embeddedFont>
    <p:embeddedFont>
      <p:font typeface="黑体" panose="02010609060101010101" charset="-122"/>
      <p:regular r:id="rId31"/>
    </p:embeddedFont>
    <p:embeddedFont>
      <p:font typeface="等线" panose="02010600030101010101" charset="-122"/>
      <p:regular r:id="rId32"/>
    </p:embeddedFont>
    <p:embeddedFont>
      <p:font typeface="等线 Light" panose="02010600030101010101" charset="-122"/>
      <p:regular r:id="rId33"/>
    </p:embeddedFont>
  </p:embeddedFontLst>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邱 琼慧" initials="邱"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F80BD"/>
    <a:srgbClr val="283855"/>
    <a:srgbClr val="F8F5FE"/>
    <a:srgbClr val="F7F3FD"/>
    <a:srgbClr val="CDBF97"/>
    <a:srgbClr val="8D7545"/>
    <a:srgbClr val="ECE8E5"/>
    <a:srgbClr val="E4CBCB"/>
    <a:srgbClr val="A88755"/>
    <a:srgbClr val="1F2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54" autoAdjust="0"/>
    <p:restoredTop sz="94660"/>
  </p:normalViewPr>
  <p:slideViewPr>
    <p:cSldViewPr snapToGrid="0">
      <p:cViewPr varScale="1">
        <p:scale>
          <a:sx n="80" d="100"/>
          <a:sy n="80" d="100"/>
        </p:scale>
        <p:origin x="48" y="139"/>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4" Type="http://schemas.openxmlformats.org/officeDocument/2006/relationships/tags" Target="tags/tag56.xml"/><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Master" Target="slideMasters/slideMaster2.xml"/><Relationship Id="rId29" Type="http://schemas.openxmlformats.org/officeDocument/2006/relationships/font" Target="fonts/font1.fntdata"/><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notesMaster" Target="notesMasters/notes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62A6D4B-BB7A-4A9E-8C74-000E28735B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422807-2ED4-4896-9317-BF6DAF6EFB4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media/image1.png"/><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2A6D4B-BB7A-4A9E-8C74-000E28735B5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422807-2ED4-4896-9317-BF6DAF6EFB4C}" type="slidenum">
              <a:rPr lang="zh-CN" altLang="en-US" smtClean="0"/>
            </a:fld>
            <a:endParaRPr lang="zh-CN" altLang="en-US"/>
          </a:p>
        </p:txBody>
      </p:sp>
      <p:sp>
        <p:nvSpPr>
          <p:cNvPr id="7" name="矩形: 圆角 1"/>
          <p:cNvSpPr/>
          <p:nvPr userDrawn="1"/>
        </p:nvSpPr>
        <p:spPr>
          <a:xfrm>
            <a:off x="314325" y="276225"/>
            <a:ext cx="11572875" cy="6296025"/>
          </a:xfrm>
          <a:prstGeom prst="roundRect">
            <a:avLst>
              <a:gd name="adj" fmla="val 41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2A6D4B-BB7A-4A9E-8C74-000E28735B5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422807-2ED4-4896-9317-BF6DAF6EFB4C}" type="slidenum">
              <a:rPr lang="zh-CN" altLang="en-US" smtClean="0"/>
            </a:fld>
            <a:endParaRPr lang="zh-CN" altLang="en-US"/>
          </a:p>
        </p:txBody>
      </p:sp>
      <p:sp>
        <p:nvSpPr>
          <p:cNvPr id="7" name="矩形: 圆角 1"/>
          <p:cNvSpPr/>
          <p:nvPr userDrawn="1"/>
        </p:nvSpPr>
        <p:spPr>
          <a:xfrm>
            <a:off x="1066800" y="1271587"/>
            <a:ext cx="10086975" cy="4314825"/>
          </a:xfrm>
          <a:prstGeom prst="roundRect">
            <a:avLst>
              <a:gd name="adj" fmla="val 41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7" Type="http://schemas.openxmlformats.org/officeDocument/2006/relationships/slideLayout" Target="../slideLayouts/slideLayout1.xml"/><Relationship Id="rId36" Type="http://schemas.openxmlformats.org/officeDocument/2006/relationships/image" Target="../media/image19.png"/><Relationship Id="rId35" Type="http://schemas.openxmlformats.org/officeDocument/2006/relationships/tags" Target="../tags/tag37.xml"/><Relationship Id="rId34" Type="http://schemas.openxmlformats.org/officeDocument/2006/relationships/tags" Target="../tags/tag36.xml"/><Relationship Id="rId33" Type="http://schemas.openxmlformats.org/officeDocument/2006/relationships/tags" Target="../tags/tag35.xml"/><Relationship Id="rId32" Type="http://schemas.openxmlformats.org/officeDocument/2006/relationships/tags" Target="../tags/tag34.xml"/><Relationship Id="rId31" Type="http://schemas.openxmlformats.org/officeDocument/2006/relationships/tags" Target="../tags/tag33.xml"/><Relationship Id="rId30" Type="http://schemas.openxmlformats.org/officeDocument/2006/relationships/tags" Target="../tags/tag32.xml"/><Relationship Id="rId3" Type="http://schemas.openxmlformats.org/officeDocument/2006/relationships/image" Target="../media/image16.svg"/><Relationship Id="rId29" Type="http://schemas.openxmlformats.org/officeDocument/2006/relationships/tags" Target="../tags/tag31.xml"/><Relationship Id="rId28" Type="http://schemas.openxmlformats.org/officeDocument/2006/relationships/tags" Target="../tags/tag30.xml"/><Relationship Id="rId27" Type="http://schemas.openxmlformats.org/officeDocument/2006/relationships/tags" Target="../tags/tag29.xml"/><Relationship Id="rId26" Type="http://schemas.openxmlformats.org/officeDocument/2006/relationships/tags" Target="../tags/tag28.xml"/><Relationship Id="rId25" Type="http://schemas.openxmlformats.org/officeDocument/2006/relationships/tags" Target="../tags/tag27.xml"/><Relationship Id="rId24" Type="http://schemas.openxmlformats.org/officeDocument/2006/relationships/tags" Target="../tags/tag26.xml"/><Relationship Id="rId23" Type="http://schemas.openxmlformats.org/officeDocument/2006/relationships/tags" Target="../tags/tag25.xml"/><Relationship Id="rId22" Type="http://schemas.openxmlformats.org/officeDocument/2006/relationships/tags" Target="../tags/tag24.xml"/><Relationship Id="rId21" Type="http://schemas.openxmlformats.org/officeDocument/2006/relationships/tags" Target="../tags/tag23.xml"/><Relationship Id="rId20" Type="http://schemas.openxmlformats.org/officeDocument/2006/relationships/image" Target="../media/image18.svg"/><Relationship Id="rId2" Type="http://schemas.openxmlformats.org/officeDocument/2006/relationships/image" Target="../media/image15.png"/><Relationship Id="rId19" Type="http://schemas.openxmlformats.org/officeDocument/2006/relationships/image" Target="../media/image17.png"/><Relationship Id="rId18" Type="http://schemas.openxmlformats.org/officeDocument/2006/relationships/tags" Target="../tags/tag22.xml"/><Relationship Id="rId17" Type="http://schemas.openxmlformats.org/officeDocument/2006/relationships/tags" Target="../tags/tag21.xml"/><Relationship Id="rId16" Type="http://schemas.openxmlformats.org/officeDocument/2006/relationships/tags" Target="../tags/tag20.xml"/><Relationship Id="rId15" Type="http://schemas.openxmlformats.org/officeDocument/2006/relationships/tags" Target="../tags/tag19.xml"/><Relationship Id="rId14" Type="http://schemas.openxmlformats.org/officeDocument/2006/relationships/tags" Target="../tags/tag18.xml"/><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media" Target="../media/media7.mp3"/><Relationship Id="rId4" Type="http://schemas.openxmlformats.org/officeDocument/2006/relationships/audio" Target="../media/media7.mp3"/><Relationship Id="rId3" Type="http://schemas.openxmlformats.org/officeDocument/2006/relationships/image" Target="../media/image20.png"/><Relationship Id="rId2" Type="http://schemas.openxmlformats.org/officeDocument/2006/relationships/tags" Target="../tags/tag39.xml"/><Relationship Id="rId1" Type="http://schemas.openxmlformats.org/officeDocument/2006/relationships/tags" Target="../tags/tag38.xml"/></Relationships>
</file>

<file path=ppt/slides/_rels/slide13.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6" Type="http://schemas.openxmlformats.org/officeDocument/2006/relationships/slideLayout" Target="../slideLayouts/slideLayout1.xml"/><Relationship Id="rId25" Type="http://schemas.openxmlformats.org/officeDocument/2006/relationships/image" Target="../media/image38.png"/><Relationship Id="rId24" Type="http://schemas.openxmlformats.org/officeDocument/2006/relationships/image" Target="../media/image37.png"/><Relationship Id="rId23" Type="http://schemas.openxmlformats.org/officeDocument/2006/relationships/image" Target="../media/image36.png"/><Relationship Id="rId22" Type="http://schemas.openxmlformats.org/officeDocument/2006/relationships/image" Target="../media/image35.png"/><Relationship Id="rId21" Type="http://schemas.openxmlformats.org/officeDocument/2006/relationships/image" Target="../media/image34.jpeg"/><Relationship Id="rId20" Type="http://schemas.openxmlformats.org/officeDocument/2006/relationships/image" Target="../media/image33.png"/><Relationship Id="rId2" Type="http://schemas.openxmlformats.org/officeDocument/2006/relationships/tags" Target="../tags/tag41.xml"/><Relationship Id="rId19" Type="http://schemas.openxmlformats.org/officeDocument/2006/relationships/image" Target="../media/image32.png"/><Relationship Id="rId18" Type="http://schemas.openxmlformats.org/officeDocument/2006/relationships/image" Target="../media/image31.png"/><Relationship Id="rId17" Type="http://schemas.openxmlformats.org/officeDocument/2006/relationships/image" Target="../media/image30.png"/><Relationship Id="rId16" Type="http://schemas.openxmlformats.org/officeDocument/2006/relationships/image" Target="../media/image29.png"/><Relationship Id="rId15" Type="http://schemas.openxmlformats.org/officeDocument/2006/relationships/image" Target="../media/image28.png"/><Relationship Id="rId14" Type="http://schemas.openxmlformats.org/officeDocument/2006/relationships/image" Target="../media/image27.png"/><Relationship Id="rId13" Type="http://schemas.openxmlformats.org/officeDocument/2006/relationships/image" Target="../media/image26.png"/><Relationship Id="rId12" Type="http://schemas.openxmlformats.org/officeDocument/2006/relationships/image" Target="../media/image25.png"/><Relationship Id="rId11" Type="http://schemas.openxmlformats.org/officeDocument/2006/relationships/image" Target="../media/image24.png"/><Relationship Id="rId10" Type="http://schemas.openxmlformats.org/officeDocument/2006/relationships/tags" Target="../tags/tag46.xml"/><Relationship Id="rId1" Type="http://schemas.openxmlformats.org/officeDocument/2006/relationships/tags" Target="../tags/tag40.xml"/></Relationships>
</file>

<file path=ppt/slides/_rels/slide14.xml.rels><?xml version="1.0" encoding="UTF-8" standalone="yes"?>
<Relationships xmlns="http://schemas.openxmlformats.org/package/2006/relationships"><Relationship Id="rId9" Type="http://schemas.openxmlformats.org/officeDocument/2006/relationships/image" Target="../media/image12.GIF"/><Relationship Id="rId8" Type="http://schemas.openxmlformats.org/officeDocument/2006/relationships/image" Target="../media/image9.png"/><Relationship Id="rId7" Type="http://schemas.microsoft.com/office/2007/relationships/media" Target="../media/media8.mp3"/><Relationship Id="rId6" Type="http://schemas.openxmlformats.org/officeDocument/2006/relationships/audio" Target="../media/media8.mp3"/><Relationship Id="rId5" Type="http://schemas.openxmlformats.org/officeDocument/2006/relationships/image" Target="../media/image39.png"/><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9" Type="http://schemas.openxmlformats.org/officeDocument/2006/relationships/slideLayout" Target="../slideLayouts/slideLayout1.xml"/><Relationship Id="rId18" Type="http://schemas.microsoft.com/office/2007/relationships/media" Target="../media/media10.mp3"/><Relationship Id="rId17" Type="http://schemas.openxmlformats.org/officeDocument/2006/relationships/audio" Target="../media/media10.mp3"/><Relationship Id="rId16" Type="http://schemas.openxmlformats.org/officeDocument/2006/relationships/image" Target="../media/image40.GIF"/><Relationship Id="rId15" Type="http://schemas.microsoft.com/office/2007/relationships/media" Target="../media/media9.mp3"/><Relationship Id="rId14" Type="http://schemas.openxmlformats.org/officeDocument/2006/relationships/audio" Target="../media/media9.mp3"/><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image" Target="../media/image10.GIF"/><Relationship Id="rId1" Type="http://schemas.openxmlformats.org/officeDocument/2006/relationships/tags" Target="../tags/tag47.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media" Target="../media/media11.mp3"/><Relationship Id="rId3" Type="http://schemas.openxmlformats.org/officeDocument/2006/relationships/audio" Target="../media/media11.mp3"/><Relationship Id="rId2" Type="http://schemas.openxmlformats.org/officeDocument/2006/relationships/image" Target="../media/image12.GIF"/><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media" Target="../media/media12.mp3"/><Relationship Id="rId3" Type="http://schemas.openxmlformats.org/officeDocument/2006/relationships/audio" Target="../media/media12.mp3"/><Relationship Id="rId2" Type="http://schemas.openxmlformats.org/officeDocument/2006/relationships/image" Target="../media/image10.GIF"/><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5.xml"/><Relationship Id="rId1" Type="http://schemas.openxmlformats.org/officeDocument/2006/relationships/tags" Target="../tags/tag54.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5.png"/><Relationship Id="rId3" Type="http://schemas.openxmlformats.org/officeDocument/2006/relationships/tags" Target="../tags/tag2.xml"/><Relationship Id="rId2" Type="http://schemas.microsoft.com/office/2007/relationships/media" Target="../media/media2.mp4"/><Relationship Id="rId1" Type="http://schemas.openxmlformats.org/officeDocument/2006/relationships/video" Target="../media/media2.mp4"/></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GIF"/><Relationship Id="rId4" Type="http://schemas.openxmlformats.org/officeDocument/2006/relationships/image" Target="../media/image9.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9" Type="http://schemas.openxmlformats.org/officeDocument/2006/relationships/image" Target="../media/image10.GIF"/><Relationship Id="rId8" Type="http://schemas.microsoft.com/office/2007/relationships/media" Target="../media/media5.mp3"/><Relationship Id="rId7" Type="http://schemas.openxmlformats.org/officeDocument/2006/relationships/audio" Target="../media/media5.mp3"/><Relationship Id="rId6" Type="http://schemas.openxmlformats.org/officeDocument/2006/relationships/image" Target="../media/image12.GIF"/><Relationship Id="rId5" Type="http://schemas.openxmlformats.org/officeDocument/2006/relationships/image" Target="../media/image9.png"/><Relationship Id="rId4" Type="http://schemas.microsoft.com/office/2007/relationships/media" Target="../media/media4.mp3"/><Relationship Id="rId3" Type="http://schemas.openxmlformats.org/officeDocument/2006/relationships/audio" Target="../media/media4.mp3"/><Relationship Id="rId2" Type="http://schemas.openxmlformats.org/officeDocument/2006/relationships/tags" Target="../tags/tag4.xml"/><Relationship Id="rId14" Type="http://schemas.openxmlformats.org/officeDocument/2006/relationships/slideLayout" Target="../slideLayouts/slideLayout1.xml"/><Relationship Id="rId13" Type="http://schemas.openxmlformats.org/officeDocument/2006/relationships/image" Target="../media/image14.png"/><Relationship Id="rId12" Type="http://schemas.openxmlformats.org/officeDocument/2006/relationships/image" Target="../media/image13.GIF"/><Relationship Id="rId11" Type="http://schemas.microsoft.com/office/2007/relationships/media" Target="../media/media6.mp3"/><Relationship Id="rId10" Type="http://schemas.openxmlformats.org/officeDocument/2006/relationships/audio" Target="../media/media6.mp3"/><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35041"/>
          <a:stretch>
            <a:fillRect/>
          </a:stretch>
        </p:blipFill>
        <p:spPr>
          <a:xfrm>
            <a:off x="0" y="15240"/>
            <a:ext cx="12192000" cy="6842760"/>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4392" t="22229" r="39851" b="14686"/>
          <a:stretch>
            <a:fillRect/>
          </a:stretch>
        </p:blipFill>
        <p:spPr>
          <a:xfrm>
            <a:off x="0" y="914400"/>
            <a:ext cx="12192000" cy="5029200"/>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r="83375"/>
          <a:stretch>
            <a:fillRect/>
          </a:stretch>
        </p:blipFill>
        <p:spPr>
          <a:xfrm>
            <a:off x="0" y="15240"/>
            <a:ext cx="3947160" cy="7003634"/>
          </a:xfrm>
          <a:prstGeom prst="rect">
            <a:avLst/>
          </a:prstGeom>
        </p:spPr>
      </p:pic>
      <p:sp>
        <p:nvSpPr>
          <p:cNvPr id="11" name="文本框 10"/>
          <p:cNvSpPr txBox="1"/>
          <p:nvPr/>
        </p:nvSpPr>
        <p:spPr>
          <a:xfrm>
            <a:off x="3737294" y="1945590"/>
            <a:ext cx="7360708" cy="2553335"/>
          </a:xfrm>
          <a:prstGeom prst="rect">
            <a:avLst/>
          </a:prstGeom>
          <a:noFill/>
        </p:spPr>
        <p:txBody>
          <a:bodyPr wrap="square" rtlCol="0">
            <a:spAutoFit/>
          </a:bodyPr>
          <a:lstStyle/>
          <a:p>
            <a:pPr algn="ctr" defTabSz="914400">
              <a:defRPr/>
            </a:pPr>
            <a:r>
              <a:rPr lang="en-US" altLang="zh-CN" sz="8000" kern="0" dirty="0">
                <a:solidFill>
                  <a:srgbClr val="283855"/>
                </a:solidFill>
                <a:latin typeface="思源黑体 CN Bold" panose="020B0800000000000000" pitchFamily="34" charset="-122"/>
                <a:ea typeface="思源黑体 CN Bold" panose="020B0800000000000000" pitchFamily="34" charset="-122"/>
              </a:rPr>
              <a:t>4.1</a:t>
            </a:r>
            <a:r>
              <a:rPr lang="zh-CN" altLang="en-US" sz="8000" kern="0" dirty="0">
                <a:solidFill>
                  <a:srgbClr val="283855"/>
                </a:solidFill>
                <a:latin typeface="思源黑体 CN Bold" panose="020B0800000000000000" pitchFamily="34" charset="-122"/>
                <a:ea typeface="思源黑体 CN Bold" panose="020B0800000000000000" pitchFamily="34" charset="-122"/>
              </a:rPr>
              <a:t>人类活动对生态环境的影响</a:t>
            </a:r>
            <a:endParaRPr lang="zh-CN" altLang="en-US" sz="8000" kern="0" dirty="0">
              <a:solidFill>
                <a:srgbClr val="283855"/>
              </a:solidFill>
              <a:latin typeface="思源黑体 CN Bold" panose="020B0800000000000000" pitchFamily="34" charset="-122"/>
              <a:ea typeface="思源黑体 CN Bold" panose="020B0800000000000000" pitchFamily="34" charset="-122"/>
            </a:endParaRPr>
          </a:p>
        </p:txBody>
      </p:sp>
      <p:sp>
        <p:nvSpPr>
          <p:cNvPr id="12" name="椭圆 11"/>
          <p:cNvSpPr/>
          <p:nvPr/>
        </p:nvSpPr>
        <p:spPr>
          <a:xfrm>
            <a:off x="7198855" y="5952074"/>
            <a:ext cx="211859" cy="2118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7509954" y="5952074"/>
            <a:ext cx="211859" cy="2118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7844313" y="5952074"/>
            <a:ext cx="211859" cy="2118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p>
            <a:endParaRPr lang="zh-CN" altLang="en-US"/>
          </a:p>
        </p:txBody>
      </p:sp>
      <p:sp>
        <p:nvSpPr>
          <p:cNvPr id="5" name="副标题 4"/>
          <p:cNvSpPr>
            <a:spLocks noGrp="1"/>
          </p:cNvSpPr>
          <p:nvPr>
            <p:ph type="subTitle" idx="1"/>
          </p:nvPr>
        </p:nvSpPr>
        <p:spPr/>
        <p:txBody>
          <a:bodyPr/>
          <a:p>
            <a:endParaRPr lang="zh-CN" altLang="en-US"/>
          </a:p>
        </p:txBody>
      </p:sp>
      <p:sp>
        <p:nvSpPr>
          <p:cNvPr id="2" name="矩形: 圆角 1"/>
          <p:cNvSpPr/>
          <p:nvPr/>
        </p:nvSpPr>
        <p:spPr>
          <a:xfrm>
            <a:off x="1066800" y="1271587"/>
            <a:ext cx="10086975" cy="4314825"/>
          </a:xfrm>
          <a:prstGeom prst="roundRect">
            <a:avLst>
              <a:gd name="adj" fmla="val 41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91325" y="756105"/>
            <a:ext cx="4362450" cy="4830307"/>
          </a:xfrm>
          <a:prstGeom prst="rect">
            <a:avLst/>
          </a:prstGeom>
        </p:spPr>
      </p:pic>
      <p:sp>
        <p:nvSpPr>
          <p:cNvPr id="7" name="椭圆 6"/>
          <p:cNvSpPr/>
          <p:nvPr/>
        </p:nvSpPr>
        <p:spPr>
          <a:xfrm>
            <a:off x="5467350" y="944931"/>
            <a:ext cx="1257300" cy="1257300"/>
          </a:xfrm>
          <a:prstGeom prst="ellipse">
            <a:avLst/>
          </a:prstGeom>
          <a:solidFill>
            <a:srgbClr val="0062B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857375" y="5122549"/>
            <a:ext cx="809625" cy="809625"/>
          </a:xfrm>
          <a:prstGeom prst="ellipse">
            <a:avLst/>
          </a:prstGeom>
          <a:solidFill>
            <a:srgbClr val="0062B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858520" y="2385060"/>
            <a:ext cx="5383530" cy="1568450"/>
          </a:xfrm>
          <a:prstGeom prst="rect">
            <a:avLst/>
          </a:prstGeom>
          <a:noFill/>
        </p:spPr>
        <p:txBody>
          <a:bodyPr wrap="square" rtlCol="0">
            <a:spAutoFit/>
          </a:bodyPr>
          <a:p>
            <a:pPr algn="ctr" defTabSz="914400">
              <a:defRPr/>
            </a:pPr>
            <a:r>
              <a:rPr lang="zh-CN" altLang="en-US" sz="4800" kern="0" dirty="0">
                <a:solidFill>
                  <a:srgbClr val="283855"/>
                </a:solidFill>
                <a:latin typeface="思源黑体 CN Bold" panose="020B0800000000000000" pitchFamily="34" charset="-122"/>
                <a:ea typeface="思源黑体 CN Bold" panose="020B0800000000000000" pitchFamily="34" charset="-122"/>
              </a:rPr>
              <a:t>新的概念</a:t>
            </a:r>
            <a:r>
              <a:rPr lang="en-US" altLang="zh-CN" sz="4800" kern="0" dirty="0">
                <a:solidFill>
                  <a:srgbClr val="283855"/>
                </a:solidFill>
                <a:latin typeface="思源黑体 CN Bold" panose="020B0800000000000000" pitchFamily="34" charset="-122"/>
                <a:ea typeface="思源黑体 CN Bold" panose="020B0800000000000000" pitchFamily="34" charset="-122"/>
              </a:rPr>
              <a:t> —— </a:t>
            </a:r>
            <a:endParaRPr lang="en-US" altLang="zh-CN" sz="4800" kern="0" dirty="0">
              <a:solidFill>
                <a:srgbClr val="283855"/>
              </a:solidFill>
              <a:latin typeface="思源黑体 CN Bold" panose="020B0800000000000000" pitchFamily="34" charset="-122"/>
              <a:ea typeface="思源黑体 CN Bold" panose="020B0800000000000000" pitchFamily="34" charset="-122"/>
            </a:endParaRPr>
          </a:p>
          <a:p>
            <a:pPr algn="ctr" defTabSz="914400">
              <a:defRPr/>
            </a:pPr>
            <a:r>
              <a:rPr lang="en-US" altLang="zh-CN" sz="4800" kern="0" dirty="0">
                <a:solidFill>
                  <a:srgbClr val="283855"/>
                </a:solidFill>
                <a:latin typeface="思源黑体 CN Bold" panose="020B0800000000000000" pitchFamily="34" charset="-122"/>
                <a:ea typeface="思源黑体 CN Bold" panose="020B0800000000000000" pitchFamily="34" charset="-122"/>
              </a:rPr>
              <a:t>          </a:t>
            </a:r>
            <a:r>
              <a:rPr lang="zh-CN" altLang="en-US" sz="4800" kern="0" dirty="0">
                <a:solidFill>
                  <a:srgbClr val="283855"/>
                </a:solidFill>
                <a:latin typeface="思源黑体 CN Bold" panose="020B0800000000000000" pitchFamily="34" charset="-122"/>
                <a:ea typeface="思源黑体 CN Bold" panose="020B0800000000000000" pitchFamily="34" charset="-122"/>
              </a:rPr>
              <a:t>生态足迹</a:t>
            </a:r>
            <a:endParaRPr lang="zh-CN" altLang="en-US" sz="4800" kern="0" dirty="0">
              <a:solidFill>
                <a:srgbClr val="283855"/>
              </a:solidFill>
              <a:latin typeface="思源黑体 CN Bold" panose="020B0800000000000000" pitchFamily="34" charset="-122"/>
              <a:ea typeface="思源黑体 CN Bold" panose="020B0800000000000000"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7" name="副标题 106"/>
          <p:cNvSpPr>
            <a:spLocks noGrp="1"/>
          </p:cNvSpPr>
          <p:nvPr>
            <p:ph type="subTitle" idx="1"/>
          </p:nvPr>
        </p:nvSpPr>
        <p:spPr>
          <a:xfrm>
            <a:off x="1422400" y="3462338"/>
            <a:ext cx="9144000" cy="1655762"/>
          </a:xfrm>
        </p:spPr>
        <p:txBody>
          <a:bodyPr/>
          <a:p>
            <a:endParaRPr lang="zh-CN" altLang="en-US"/>
          </a:p>
        </p:txBody>
      </p:sp>
      <p:sp>
        <p:nvSpPr>
          <p:cNvPr id="26" name="文本框 25"/>
          <p:cNvSpPr txBox="1"/>
          <p:nvPr/>
        </p:nvSpPr>
        <p:spPr>
          <a:xfrm>
            <a:off x="1154389" y="459835"/>
            <a:ext cx="2042473" cy="521970"/>
          </a:xfrm>
          <a:prstGeom prst="rect">
            <a:avLst/>
          </a:prstGeom>
          <a:noFill/>
        </p:spPr>
        <p:txBody>
          <a:bodyPr wrap="square" rtlCol="0">
            <a:spAutoFit/>
          </a:bodyPr>
          <a:p>
            <a:pPr algn="ctr" defTabSz="914400">
              <a:defRPr/>
            </a:pPr>
            <a:r>
              <a:rPr lang="zh-CN" altLang="en-US" sz="2800" u="sng" kern="0" dirty="0">
                <a:solidFill>
                  <a:srgbClr val="283855"/>
                </a:solidFill>
                <a:latin typeface="思源黑体 CN Bold" panose="020B0800000000000000" pitchFamily="34" charset="-122"/>
                <a:ea typeface="思源黑体 CN Bold" panose="020B0800000000000000" pitchFamily="34" charset="-122"/>
              </a:rPr>
              <a:t>探索新知</a:t>
            </a:r>
            <a:endParaRPr lang="zh-CN" altLang="en-US" sz="2800" u="sng" kern="0" dirty="0">
              <a:solidFill>
                <a:srgbClr val="283855"/>
              </a:solidFill>
              <a:latin typeface="思源黑体 CN Bold" panose="020B0800000000000000" pitchFamily="34" charset="-122"/>
              <a:ea typeface="思源黑体 CN Bold" panose="020B0800000000000000" pitchFamily="34" charset="-122"/>
            </a:endParaRPr>
          </a:p>
        </p:txBody>
      </p:sp>
      <p:sp>
        <p:nvSpPr>
          <p:cNvPr id="27" name="ïṧļîḓè"/>
          <p:cNvSpPr/>
          <p:nvPr/>
        </p:nvSpPr>
        <p:spPr>
          <a:xfrm>
            <a:off x="611904" y="421128"/>
            <a:ext cx="701612" cy="600634"/>
          </a:xfrm>
          <a:prstGeom prst="parallelogram">
            <a:avLst/>
          </a:prstGeom>
          <a:solidFill>
            <a:srgbClr val="28385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a:r>
              <a:rPr lang="en-US" altLang="zh-CN" b="1" dirty="0"/>
              <a:t>02</a:t>
            </a:r>
            <a:endParaRPr lang="zh-CN" altLang="en-US" b="1" dirty="0"/>
          </a:p>
        </p:txBody>
      </p:sp>
      <p:sp>
        <p:nvSpPr>
          <p:cNvPr id="44" name="文本框 43"/>
          <p:cNvSpPr txBox="1"/>
          <p:nvPr>
            <p:custDataLst>
              <p:tags r:id="rId1"/>
            </p:custDataLst>
          </p:nvPr>
        </p:nvSpPr>
        <p:spPr>
          <a:xfrm>
            <a:off x="1049655" y="1174115"/>
            <a:ext cx="9869170" cy="1322070"/>
          </a:xfrm>
          <a:prstGeom prst="rect">
            <a:avLst/>
          </a:prstGeom>
          <a:noFill/>
        </p:spPr>
        <p:txBody>
          <a:bodyPr wrap="square">
            <a:spAutoFit/>
          </a:bodyPr>
          <a:p>
            <a:r>
              <a:rPr lang="en-US" altLang="zh-CN" sz="2000" dirty="0">
                <a:latin typeface="华文楷体" panose="02010600040101010101" charset="-122"/>
                <a:ea typeface="华文楷体" panose="02010600040101010101" charset="-122"/>
              </a:rPr>
              <a:t>        </a:t>
            </a:r>
            <a:r>
              <a:rPr lang="zh-CN" altLang="en-US" sz="2000" dirty="0">
                <a:latin typeface="华文楷体" panose="02010600040101010101" charset="-122"/>
                <a:ea typeface="华文楷体" panose="02010600040101010101" charset="-122"/>
              </a:rPr>
              <a:t>生态足迹，又叫生态占用，是指在现有技术条件下维持某一人口单位</a:t>
            </a:r>
            <a:r>
              <a:rPr lang="en-US" altLang="zh-CN" sz="2000" dirty="0">
                <a:latin typeface="华文楷体" panose="02010600040101010101" charset="-122"/>
                <a:ea typeface="华文楷体" panose="02010600040101010101" charset="-122"/>
              </a:rPr>
              <a:t>(</a:t>
            </a:r>
            <a:r>
              <a:rPr lang="zh-CN" altLang="en-US" sz="2000" dirty="0">
                <a:latin typeface="华文楷体" panose="02010600040101010101" charset="-122"/>
                <a:ea typeface="华文楷体" panose="02010600040101010101" charset="-122"/>
              </a:rPr>
              <a:t>一个人、一个城市、一个国家或全人类</a:t>
            </a:r>
            <a:r>
              <a:rPr lang="en-US" altLang="zh-CN" sz="2000" dirty="0">
                <a:latin typeface="华文楷体" panose="02010600040101010101" charset="-122"/>
                <a:ea typeface="华文楷体" panose="02010600040101010101" charset="-122"/>
              </a:rPr>
              <a:t>)</a:t>
            </a:r>
            <a:r>
              <a:rPr lang="zh-CN" altLang="en-US" sz="2000" dirty="0">
                <a:latin typeface="华文楷体" panose="02010600040101010101" charset="-122"/>
                <a:ea typeface="华文楷体" panose="02010600040101010101" charset="-122"/>
              </a:rPr>
              <a:t>生存所需的生产资源和吸纳废物的土地及水域的面积。大家可以想象一下，这里面包含了碳足迹、林地、草地、耕地、建设用地、渔业用地等。不难理解，人口越多，我们的生态足迹就越大，对环境造成的压力也就越大。</a:t>
            </a:r>
            <a:endParaRPr lang="zh-CN" altLang="en-US" sz="2000" dirty="0">
              <a:latin typeface="华文楷体" panose="02010600040101010101" charset="-122"/>
              <a:ea typeface="华文楷体" panose="02010600040101010101" charset="-122"/>
            </a:endParaRPr>
          </a:p>
        </p:txBody>
      </p:sp>
      <p:grpSp>
        <p:nvGrpSpPr>
          <p:cNvPr id="47" name="组合 46"/>
          <p:cNvGrpSpPr/>
          <p:nvPr/>
        </p:nvGrpSpPr>
        <p:grpSpPr>
          <a:xfrm>
            <a:off x="1010920" y="3474720"/>
            <a:ext cx="1855517" cy="1669191"/>
            <a:chOff x="1443" y="5400"/>
            <a:chExt cx="2719" cy="2377"/>
          </a:xfrm>
        </p:grpSpPr>
        <p:pic>
          <p:nvPicPr>
            <p:cNvPr id="45" name="图片 44" descr="人"/>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73" y="5400"/>
              <a:ext cx="1624" cy="1624"/>
            </a:xfrm>
            <a:prstGeom prst="rect">
              <a:avLst/>
            </a:prstGeom>
          </p:spPr>
        </p:pic>
        <p:sp>
          <p:nvSpPr>
            <p:cNvPr id="46" name="文本框 45"/>
            <p:cNvSpPr txBox="1"/>
            <p:nvPr>
              <p:custDataLst>
                <p:tags r:id="rId4"/>
              </p:custDataLst>
            </p:nvPr>
          </p:nvSpPr>
          <p:spPr>
            <a:xfrm>
              <a:off x="1443" y="7209"/>
              <a:ext cx="2719" cy="568"/>
            </a:xfrm>
            <a:prstGeom prst="rect">
              <a:avLst/>
            </a:prstGeom>
            <a:noFill/>
          </p:spPr>
          <p:txBody>
            <a:bodyPr wrap="square">
              <a:spAutoFit/>
            </a:bodyPr>
            <a:p>
              <a:r>
                <a:rPr lang="zh-CN" altLang="en-US" sz="2000" dirty="0">
                  <a:latin typeface="华文楷体" panose="02010600040101010101" charset="-122"/>
                  <a:ea typeface="华文楷体" panose="02010600040101010101" charset="-122"/>
                </a:rPr>
                <a:t>某一人口单位</a:t>
              </a:r>
              <a:endParaRPr lang="zh-CN" altLang="en-US" sz="2000" dirty="0">
                <a:latin typeface="华文楷体" panose="02010600040101010101" charset="-122"/>
                <a:ea typeface="华文楷体" panose="02010600040101010101" charset="-122"/>
              </a:endParaRPr>
            </a:p>
          </p:txBody>
        </p:sp>
      </p:grpSp>
      <p:grpSp>
        <p:nvGrpSpPr>
          <p:cNvPr id="55" name="组合 54"/>
          <p:cNvGrpSpPr/>
          <p:nvPr>
            <p:custDataLst>
              <p:tags r:id="rId5"/>
            </p:custDataLst>
          </p:nvPr>
        </p:nvGrpSpPr>
        <p:grpSpPr>
          <a:xfrm>
            <a:off x="2684145" y="3409315"/>
            <a:ext cx="1161415" cy="1478915"/>
            <a:chOff x="3843" y="5297"/>
            <a:chExt cx="1829" cy="2329"/>
          </a:xfrm>
        </p:grpSpPr>
        <p:grpSp>
          <p:nvGrpSpPr>
            <p:cNvPr id="52" name="组合 51"/>
            <p:cNvGrpSpPr/>
            <p:nvPr/>
          </p:nvGrpSpPr>
          <p:grpSpPr>
            <a:xfrm>
              <a:off x="3843" y="5297"/>
              <a:ext cx="905" cy="2328"/>
              <a:chOff x="3843" y="5297"/>
              <a:chExt cx="905" cy="2328"/>
            </a:xfrm>
          </p:grpSpPr>
          <p:cxnSp>
            <p:nvCxnSpPr>
              <p:cNvPr id="50" name="直接连接符 49"/>
              <p:cNvCxnSpPr/>
              <p:nvPr/>
            </p:nvCxnSpPr>
            <p:spPr>
              <a:xfrm>
                <a:off x="3843" y="6369"/>
                <a:ext cx="868" cy="0"/>
              </a:xfrm>
              <a:prstGeom prst="lin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cxnSp>
          <p:cxnSp>
            <p:nvCxnSpPr>
              <p:cNvPr id="51" name="直接连接符 50"/>
              <p:cNvCxnSpPr/>
              <p:nvPr>
                <p:custDataLst>
                  <p:tags r:id="rId6"/>
                </p:custDataLst>
              </p:nvPr>
            </p:nvCxnSpPr>
            <p:spPr>
              <a:xfrm>
                <a:off x="4748" y="5297"/>
                <a:ext cx="0" cy="2329"/>
              </a:xfrm>
              <a:prstGeom prst="line">
                <a:avLst/>
              </a:prstGeom>
              <a:ln w="28575" cmpd="sng">
                <a:solidFill>
                  <a:schemeClr val="accent1">
                    <a:shade val="50000"/>
                  </a:schemeClr>
                </a:solidFill>
                <a:prstDash val="solid"/>
              </a:ln>
            </p:spPr>
            <p:style>
              <a:lnRef idx="2">
                <a:schemeClr val="accent1"/>
              </a:lnRef>
              <a:fillRef idx="0">
                <a:srgbClr val="FFFFFF"/>
              </a:fillRef>
              <a:effectRef idx="0">
                <a:srgbClr val="FFFFFF"/>
              </a:effectRef>
              <a:fontRef idx="minor">
                <a:schemeClr val="tx1"/>
              </a:fontRef>
            </p:style>
          </p:cxnSp>
        </p:grpSp>
        <p:cxnSp>
          <p:nvCxnSpPr>
            <p:cNvPr id="53" name="直接连接符 52"/>
            <p:cNvCxnSpPr/>
            <p:nvPr>
              <p:custDataLst>
                <p:tags r:id="rId7"/>
              </p:custDataLst>
            </p:nvPr>
          </p:nvCxnSpPr>
          <p:spPr>
            <a:xfrm>
              <a:off x="4730" y="5317"/>
              <a:ext cx="924" cy="0"/>
            </a:xfrm>
            <a:prstGeom prst="line">
              <a:avLst/>
            </a:prstGeom>
            <a:ln w="28575" cmpd="sng">
              <a:solidFill>
                <a:schemeClr val="accent1">
                  <a:shade val="50000"/>
                </a:schemeClr>
              </a:solidFill>
              <a:prstDash val="solid"/>
            </a:ln>
          </p:spPr>
          <p:style>
            <a:lnRef idx="2">
              <a:schemeClr val="accent1"/>
            </a:lnRef>
            <a:fillRef idx="0">
              <a:srgbClr val="FFFFFF"/>
            </a:fillRef>
            <a:effectRef idx="0">
              <a:srgbClr val="FFFFFF"/>
            </a:effectRef>
            <a:fontRef idx="minor">
              <a:schemeClr val="tx1"/>
            </a:fontRef>
          </p:style>
        </p:cxnSp>
        <p:cxnSp>
          <p:nvCxnSpPr>
            <p:cNvPr id="54" name="直接连接符 53"/>
            <p:cNvCxnSpPr/>
            <p:nvPr>
              <p:custDataLst>
                <p:tags r:id="rId8"/>
              </p:custDataLst>
            </p:nvPr>
          </p:nvCxnSpPr>
          <p:spPr>
            <a:xfrm>
              <a:off x="4748" y="7626"/>
              <a:ext cx="924" cy="0"/>
            </a:xfrm>
            <a:prstGeom prst="line">
              <a:avLst/>
            </a:prstGeom>
            <a:ln w="28575" cmpd="sng">
              <a:solidFill>
                <a:schemeClr val="accent1">
                  <a:shade val="50000"/>
                </a:schemeClr>
              </a:solidFill>
              <a:prstDash val="solid"/>
            </a:ln>
          </p:spPr>
          <p:style>
            <a:lnRef idx="2">
              <a:schemeClr val="accent1"/>
            </a:lnRef>
            <a:fillRef idx="0">
              <a:srgbClr val="FFFFFF"/>
            </a:fillRef>
            <a:effectRef idx="0">
              <a:srgbClr val="FFFFFF"/>
            </a:effectRef>
            <a:fontRef idx="minor">
              <a:schemeClr val="tx1"/>
            </a:fontRef>
          </p:style>
        </p:cxnSp>
      </p:grpSp>
      <p:grpSp>
        <p:nvGrpSpPr>
          <p:cNvPr id="60" name="组合 59"/>
          <p:cNvGrpSpPr/>
          <p:nvPr>
            <p:custDataLst>
              <p:tags r:id="rId9"/>
            </p:custDataLst>
          </p:nvPr>
        </p:nvGrpSpPr>
        <p:grpSpPr>
          <a:xfrm>
            <a:off x="3098165" y="3058160"/>
            <a:ext cx="1719580" cy="2063115"/>
            <a:chOff x="4495" y="4744"/>
            <a:chExt cx="2708" cy="3249"/>
          </a:xfrm>
        </p:grpSpPr>
        <p:sp>
          <p:nvSpPr>
            <p:cNvPr id="56" name="文本框 55"/>
            <p:cNvSpPr txBox="1"/>
            <p:nvPr>
              <p:custDataLst>
                <p:tags r:id="rId10"/>
              </p:custDataLst>
            </p:nvPr>
          </p:nvSpPr>
          <p:spPr>
            <a:xfrm>
              <a:off x="5739" y="4955"/>
              <a:ext cx="1464" cy="822"/>
            </a:xfrm>
            <a:prstGeom prst="rect">
              <a:avLst/>
            </a:prstGeom>
            <a:noFill/>
          </p:spPr>
          <p:txBody>
            <a:bodyPr wrap="square">
              <a:spAutoFit/>
            </a:bodyPr>
            <a:p>
              <a:pPr algn="ctr">
                <a:buClrTx/>
                <a:buSzTx/>
                <a:buNone/>
              </a:pPr>
              <a:r>
                <a:rPr lang="zh-CN" altLang="en-US" sz="2800" dirty="0">
                  <a:solidFill>
                    <a:srgbClr val="FF0000"/>
                  </a:solidFill>
                  <a:latin typeface="华文楷体" panose="02010600040101010101" charset="-122"/>
                  <a:ea typeface="华文楷体" panose="02010600040101010101" charset="-122"/>
                </a:rPr>
                <a:t>资源</a:t>
              </a:r>
              <a:endParaRPr lang="zh-CN" altLang="en-US" sz="2800" dirty="0">
                <a:solidFill>
                  <a:srgbClr val="FF0000"/>
                </a:solidFill>
                <a:latin typeface="华文楷体" panose="02010600040101010101" charset="-122"/>
                <a:ea typeface="华文楷体" panose="02010600040101010101" charset="-122"/>
              </a:endParaRPr>
            </a:p>
          </p:txBody>
        </p:sp>
        <p:sp>
          <p:nvSpPr>
            <p:cNvPr id="57" name="文本框 56"/>
            <p:cNvSpPr txBox="1"/>
            <p:nvPr>
              <p:custDataLst>
                <p:tags r:id="rId11"/>
              </p:custDataLst>
            </p:nvPr>
          </p:nvSpPr>
          <p:spPr>
            <a:xfrm>
              <a:off x="5739" y="7171"/>
              <a:ext cx="1464" cy="822"/>
            </a:xfrm>
            <a:prstGeom prst="rect">
              <a:avLst/>
            </a:prstGeom>
            <a:noFill/>
          </p:spPr>
          <p:txBody>
            <a:bodyPr wrap="square">
              <a:spAutoFit/>
            </a:bodyPr>
            <a:p>
              <a:pPr algn="ctr">
                <a:buClrTx/>
                <a:buSzTx/>
                <a:buNone/>
              </a:pPr>
              <a:r>
                <a:rPr lang="zh-CN" altLang="en-US" sz="2800" dirty="0">
                  <a:solidFill>
                    <a:srgbClr val="FF0000"/>
                  </a:solidFill>
                  <a:latin typeface="华文楷体" panose="02010600040101010101" charset="-122"/>
                  <a:ea typeface="华文楷体" panose="02010600040101010101" charset="-122"/>
                </a:rPr>
                <a:t>废物</a:t>
              </a:r>
              <a:endParaRPr lang="zh-CN" altLang="en-US" sz="2800" dirty="0">
                <a:solidFill>
                  <a:srgbClr val="FF0000"/>
                </a:solidFill>
                <a:latin typeface="华文楷体" panose="02010600040101010101" charset="-122"/>
                <a:ea typeface="华文楷体" panose="02010600040101010101" charset="-122"/>
              </a:endParaRPr>
            </a:p>
          </p:txBody>
        </p:sp>
        <p:sp>
          <p:nvSpPr>
            <p:cNvPr id="58" name="文本框 57"/>
            <p:cNvSpPr txBox="1"/>
            <p:nvPr>
              <p:custDataLst>
                <p:tags r:id="rId12"/>
              </p:custDataLst>
            </p:nvPr>
          </p:nvSpPr>
          <p:spPr>
            <a:xfrm>
              <a:off x="4495" y="4744"/>
              <a:ext cx="1464" cy="628"/>
            </a:xfrm>
            <a:prstGeom prst="rect">
              <a:avLst/>
            </a:prstGeom>
            <a:noFill/>
          </p:spPr>
          <p:txBody>
            <a:bodyPr wrap="square">
              <a:spAutoFit/>
            </a:bodyPr>
            <a:p>
              <a:pPr algn="ctr">
                <a:buClrTx/>
                <a:buSzTx/>
                <a:buNone/>
              </a:pPr>
              <a:r>
                <a:rPr lang="zh-CN" altLang="en-US" sz="2000" dirty="0">
                  <a:solidFill>
                    <a:schemeClr val="tx1"/>
                  </a:solidFill>
                  <a:latin typeface="华文楷体" panose="02010600040101010101" charset="-122"/>
                  <a:ea typeface="华文楷体" panose="02010600040101010101" charset="-122"/>
                </a:rPr>
                <a:t>需要</a:t>
              </a:r>
              <a:endParaRPr lang="zh-CN" altLang="en-US" sz="2000" dirty="0">
                <a:solidFill>
                  <a:schemeClr val="tx1"/>
                </a:solidFill>
                <a:latin typeface="华文楷体" panose="02010600040101010101" charset="-122"/>
                <a:ea typeface="华文楷体" panose="02010600040101010101" charset="-122"/>
              </a:endParaRPr>
            </a:p>
          </p:txBody>
        </p:sp>
        <p:sp>
          <p:nvSpPr>
            <p:cNvPr id="59" name="文本框 58"/>
            <p:cNvSpPr txBox="1"/>
            <p:nvPr>
              <p:custDataLst>
                <p:tags r:id="rId13"/>
              </p:custDataLst>
            </p:nvPr>
          </p:nvSpPr>
          <p:spPr>
            <a:xfrm>
              <a:off x="4513" y="7037"/>
              <a:ext cx="1464" cy="628"/>
            </a:xfrm>
            <a:prstGeom prst="rect">
              <a:avLst/>
            </a:prstGeom>
            <a:noFill/>
          </p:spPr>
          <p:txBody>
            <a:bodyPr wrap="square">
              <a:spAutoFit/>
            </a:bodyPr>
            <a:p>
              <a:pPr algn="ctr">
                <a:buClrTx/>
                <a:buSzTx/>
                <a:buNone/>
              </a:pPr>
              <a:r>
                <a:rPr lang="zh-CN" altLang="en-US" sz="2000" dirty="0">
                  <a:solidFill>
                    <a:schemeClr val="tx1"/>
                  </a:solidFill>
                  <a:latin typeface="华文楷体" panose="02010600040101010101" charset="-122"/>
                  <a:ea typeface="华文楷体" panose="02010600040101010101" charset="-122"/>
                </a:rPr>
                <a:t>产生</a:t>
              </a:r>
              <a:endParaRPr lang="zh-CN" altLang="en-US" sz="2000" dirty="0">
                <a:solidFill>
                  <a:schemeClr val="tx1"/>
                </a:solidFill>
                <a:latin typeface="华文楷体" panose="02010600040101010101" charset="-122"/>
                <a:ea typeface="华文楷体" panose="02010600040101010101" charset="-122"/>
              </a:endParaRPr>
            </a:p>
          </p:txBody>
        </p:sp>
      </p:grpSp>
      <p:grpSp>
        <p:nvGrpSpPr>
          <p:cNvPr id="65" name="组合 64"/>
          <p:cNvGrpSpPr/>
          <p:nvPr>
            <p:custDataLst>
              <p:tags r:id="rId14"/>
            </p:custDataLst>
          </p:nvPr>
        </p:nvGrpSpPr>
        <p:grpSpPr>
          <a:xfrm>
            <a:off x="4827905" y="3044825"/>
            <a:ext cx="2313305" cy="1902460"/>
            <a:chOff x="7219" y="4723"/>
            <a:chExt cx="3643" cy="2996"/>
          </a:xfrm>
        </p:grpSpPr>
        <p:cxnSp>
          <p:nvCxnSpPr>
            <p:cNvPr id="61" name="直接箭头连接符 60"/>
            <p:cNvCxnSpPr/>
            <p:nvPr>
              <p:custDataLst>
                <p:tags r:id="rId15"/>
              </p:custDataLst>
            </p:nvPr>
          </p:nvCxnSpPr>
          <p:spPr>
            <a:xfrm>
              <a:off x="7278" y="5463"/>
              <a:ext cx="3585" cy="0"/>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62" name="直接箭头连接符 61"/>
            <p:cNvCxnSpPr/>
            <p:nvPr>
              <p:custDataLst>
                <p:tags r:id="rId16"/>
              </p:custDataLst>
            </p:nvPr>
          </p:nvCxnSpPr>
          <p:spPr>
            <a:xfrm>
              <a:off x="7219" y="7719"/>
              <a:ext cx="3585" cy="0"/>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sp>
          <p:nvSpPr>
            <p:cNvPr id="63" name="文本框 62"/>
            <p:cNvSpPr txBox="1"/>
            <p:nvPr>
              <p:custDataLst>
                <p:tags r:id="rId17"/>
              </p:custDataLst>
            </p:nvPr>
          </p:nvSpPr>
          <p:spPr>
            <a:xfrm>
              <a:off x="7331" y="4723"/>
              <a:ext cx="3157" cy="725"/>
            </a:xfrm>
            <a:prstGeom prst="rect">
              <a:avLst/>
            </a:prstGeom>
            <a:noFill/>
          </p:spPr>
          <p:txBody>
            <a:bodyPr wrap="square">
              <a:spAutoFit/>
            </a:bodyPr>
            <a:p>
              <a:pPr algn="ctr">
                <a:buClrTx/>
                <a:buSzTx/>
                <a:buNone/>
              </a:pPr>
              <a:r>
                <a:rPr lang="zh-CN" altLang="en-US" sz="2400" dirty="0">
                  <a:solidFill>
                    <a:schemeClr val="tx1"/>
                  </a:solidFill>
                  <a:latin typeface="华文楷体" panose="02010600040101010101" charset="-122"/>
                  <a:ea typeface="华文楷体" panose="02010600040101010101" charset="-122"/>
                </a:rPr>
                <a:t>生产所需的</a:t>
              </a:r>
              <a:endParaRPr lang="zh-CN" altLang="en-US" sz="2400" dirty="0">
                <a:solidFill>
                  <a:schemeClr val="tx1"/>
                </a:solidFill>
                <a:latin typeface="华文楷体" panose="02010600040101010101" charset="-122"/>
                <a:ea typeface="华文楷体" panose="02010600040101010101" charset="-122"/>
              </a:endParaRPr>
            </a:p>
          </p:txBody>
        </p:sp>
        <p:sp>
          <p:nvSpPr>
            <p:cNvPr id="64" name="文本框 63"/>
            <p:cNvSpPr txBox="1"/>
            <p:nvPr>
              <p:custDataLst>
                <p:tags r:id="rId18"/>
              </p:custDataLst>
            </p:nvPr>
          </p:nvSpPr>
          <p:spPr>
            <a:xfrm>
              <a:off x="7331" y="6990"/>
              <a:ext cx="3157" cy="725"/>
            </a:xfrm>
            <a:prstGeom prst="rect">
              <a:avLst/>
            </a:prstGeom>
            <a:noFill/>
          </p:spPr>
          <p:txBody>
            <a:bodyPr wrap="square">
              <a:spAutoFit/>
            </a:bodyPr>
            <a:p>
              <a:pPr algn="ctr">
                <a:buClrTx/>
                <a:buSzTx/>
                <a:buNone/>
              </a:pPr>
              <a:r>
                <a:rPr lang="zh-CN" altLang="en-US" sz="2400" dirty="0">
                  <a:solidFill>
                    <a:schemeClr val="tx1"/>
                  </a:solidFill>
                  <a:latin typeface="华文楷体" panose="02010600040101010101" charset="-122"/>
                  <a:ea typeface="华文楷体" panose="02010600040101010101" charset="-122"/>
                </a:rPr>
                <a:t>吸纳所需的</a:t>
              </a:r>
              <a:endParaRPr lang="zh-CN" altLang="en-US" sz="2400" dirty="0">
                <a:solidFill>
                  <a:schemeClr val="tx1"/>
                </a:solidFill>
                <a:latin typeface="华文楷体" panose="02010600040101010101" charset="-122"/>
                <a:ea typeface="华文楷体" panose="02010600040101010101" charset="-122"/>
              </a:endParaRPr>
            </a:p>
          </p:txBody>
        </p:sp>
      </p:grpSp>
      <p:grpSp>
        <p:nvGrpSpPr>
          <p:cNvPr id="68" name="组合 67"/>
          <p:cNvGrpSpPr/>
          <p:nvPr/>
        </p:nvGrpSpPr>
        <p:grpSpPr>
          <a:xfrm>
            <a:off x="7423150" y="2961005"/>
            <a:ext cx="3247390" cy="2736850"/>
            <a:chOff x="11306" y="4591"/>
            <a:chExt cx="5114" cy="4310"/>
          </a:xfrm>
        </p:grpSpPr>
        <p:pic>
          <p:nvPicPr>
            <p:cNvPr id="66" name="图片 65" descr="土地"/>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06" y="4591"/>
              <a:ext cx="3692" cy="3692"/>
            </a:xfrm>
            <a:prstGeom prst="rect">
              <a:avLst/>
            </a:prstGeom>
          </p:spPr>
        </p:pic>
        <p:sp>
          <p:nvSpPr>
            <p:cNvPr id="67" name="文本框 66"/>
            <p:cNvSpPr txBox="1"/>
            <p:nvPr/>
          </p:nvSpPr>
          <p:spPr>
            <a:xfrm>
              <a:off x="13264" y="7401"/>
              <a:ext cx="3157" cy="1501"/>
            </a:xfrm>
            <a:prstGeom prst="rect">
              <a:avLst/>
            </a:prstGeom>
            <a:noFill/>
          </p:spPr>
          <p:txBody>
            <a:bodyPr wrap="square">
              <a:spAutoFit/>
              <a:scene3d>
                <a:camera prst="orthographicFront"/>
                <a:lightRig rig="threePt" dir="t"/>
              </a:scene3d>
            </a:bodyPr>
            <a:p>
              <a:pPr algn="ctr">
                <a:buClrTx/>
                <a:buSzTx/>
                <a:buNone/>
              </a:pPr>
              <a:r>
                <a:rPr lang="zh-CN" altLang="en-US" sz="2800" b="1" dirty="0">
                  <a:ln w="3810" cmpd="sng">
                    <a:solidFill>
                      <a:schemeClr val="accent1"/>
                    </a:solidFill>
                    <a:prstDash val="solid"/>
                  </a:ln>
                  <a:solidFill>
                    <a:srgbClr val="70AD47">
                      <a:tint val="1000"/>
                    </a:srgbClr>
                  </a:solidFill>
                  <a:effectLst>
                    <a:glow rad="38100">
                      <a:schemeClr val="accent1">
                        <a:alpha val="40000"/>
                      </a:schemeClr>
                    </a:glow>
                  </a:effectLst>
                  <a:latin typeface="黑体" panose="02010609060101010101" charset="-122"/>
                  <a:ea typeface="黑体" panose="02010609060101010101" charset="-122"/>
                </a:rPr>
                <a:t>土地及水域面积</a:t>
              </a:r>
              <a:endParaRPr lang="zh-CN" altLang="en-US" sz="2800" b="1" dirty="0">
                <a:ln w="3810" cmpd="sng">
                  <a:solidFill>
                    <a:schemeClr val="accent1"/>
                  </a:solidFill>
                  <a:prstDash val="solid"/>
                </a:ln>
                <a:solidFill>
                  <a:srgbClr val="70AD47">
                    <a:tint val="1000"/>
                  </a:srgbClr>
                </a:solidFill>
                <a:effectLst>
                  <a:glow rad="38100">
                    <a:schemeClr val="accent1">
                      <a:alpha val="40000"/>
                    </a:schemeClr>
                  </a:glow>
                </a:effectLst>
                <a:latin typeface="黑体" panose="02010609060101010101" charset="-122"/>
                <a:ea typeface="黑体" panose="02010609060101010101" charset="-122"/>
              </a:endParaRPr>
            </a:p>
          </p:txBody>
        </p:sp>
      </p:grpSp>
      <p:sp>
        <p:nvSpPr>
          <p:cNvPr id="71" name="左大括号 70"/>
          <p:cNvSpPr/>
          <p:nvPr/>
        </p:nvSpPr>
        <p:spPr>
          <a:xfrm>
            <a:off x="4785360" y="2774950"/>
            <a:ext cx="619760" cy="2529840"/>
          </a:xfrm>
          <a:prstGeom prst="leftBrace">
            <a:avLst>
              <a:gd name="adj1" fmla="val 8333"/>
              <a:gd name="adj2" fmla="val 23459"/>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grpSp>
        <p:nvGrpSpPr>
          <p:cNvPr id="84" name="组合 83"/>
          <p:cNvGrpSpPr/>
          <p:nvPr/>
        </p:nvGrpSpPr>
        <p:grpSpPr>
          <a:xfrm>
            <a:off x="2701290" y="3041015"/>
            <a:ext cx="2160905" cy="3253740"/>
            <a:chOff x="11235" y="228"/>
            <a:chExt cx="3403" cy="5124"/>
          </a:xfrm>
        </p:grpSpPr>
        <p:grpSp>
          <p:nvGrpSpPr>
            <p:cNvPr id="73" name="组合 72"/>
            <p:cNvGrpSpPr/>
            <p:nvPr/>
          </p:nvGrpSpPr>
          <p:grpSpPr>
            <a:xfrm rot="0">
              <a:off x="11235" y="781"/>
              <a:ext cx="868" cy="4255"/>
              <a:chOff x="3880" y="5297"/>
              <a:chExt cx="868" cy="2329"/>
            </a:xfrm>
          </p:grpSpPr>
          <p:cxnSp>
            <p:nvCxnSpPr>
              <p:cNvPr id="74" name="直接连接符 73"/>
              <p:cNvCxnSpPr/>
              <p:nvPr/>
            </p:nvCxnSpPr>
            <p:spPr>
              <a:xfrm>
                <a:off x="3880" y="5794"/>
                <a:ext cx="868" cy="0"/>
              </a:xfrm>
              <a:prstGeom prst="lin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cxnSp>
          <p:cxnSp>
            <p:nvCxnSpPr>
              <p:cNvPr id="75" name="直接连接符 74"/>
              <p:cNvCxnSpPr/>
              <p:nvPr>
                <p:custDataLst>
                  <p:tags r:id="rId21"/>
                </p:custDataLst>
              </p:nvPr>
            </p:nvCxnSpPr>
            <p:spPr>
              <a:xfrm>
                <a:off x="4748" y="5297"/>
                <a:ext cx="0" cy="2329"/>
              </a:xfrm>
              <a:prstGeom prst="line">
                <a:avLst/>
              </a:prstGeom>
              <a:ln w="28575" cmpd="sng">
                <a:solidFill>
                  <a:schemeClr val="accent1">
                    <a:shade val="50000"/>
                  </a:schemeClr>
                </a:solidFill>
                <a:prstDash val="solid"/>
              </a:ln>
            </p:spPr>
            <p:style>
              <a:lnRef idx="2">
                <a:schemeClr val="accent1"/>
              </a:lnRef>
              <a:fillRef idx="0">
                <a:srgbClr val="FFFFFF"/>
              </a:fillRef>
              <a:effectRef idx="0">
                <a:srgbClr val="FFFFFF"/>
              </a:effectRef>
              <a:fontRef idx="minor">
                <a:schemeClr val="tx1"/>
              </a:fontRef>
            </p:style>
          </p:cxnSp>
        </p:grpSp>
        <p:grpSp>
          <p:nvGrpSpPr>
            <p:cNvPr id="83" name="组合 82"/>
            <p:cNvGrpSpPr/>
            <p:nvPr/>
          </p:nvGrpSpPr>
          <p:grpSpPr>
            <a:xfrm>
              <a:off x="11850" y="228"/>
              <a:ext cx="2788" cy="5124"/>
              <a:chOff x="11850" y="228"/>
              <a:chExt cx="2788" cy="5124"/>
            </a:xfrm>
          </p:grpSpPr>
          <p:cxnSp>
            <p:nvCxnSpPr>
              <p:cNvPr id="76" name="直接连接符 75"/>
              <p:cNvCxnSpPr/>
              <p:nvPr>
                <p:custDataLst>
                  <p:tags r:id="rId22"/>
                </p:custDataLst>
              </p:nvPr>
            </p:nvCxnSpPr>
            <p:spPr>
              <a:xfrm>
                <a:off x="12085" y="818"/>
                <a:ext cx="924" cy="0"/>
              </a:xfrm>
              <a:prstGeom prst="line">
                <a:avLst/>
              </a:prstGeom>
              <a:ln w="28575" cmpd="sng">
                <a:solidFill>
                  <a:schemeClr val="accent1">
                    <a:shade val="50000"/>
                  </a:schemeClr>
                </a:solidFill>
                <a:prstDash val="soli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23"/>
                </p:custDataLst>
              </p:nvPr>
            </p:nvCxnSpPr>
            <p:spPr>
              <a:xfrm>
                <a:off x="12103" y="5036"/>
                <a:ext cx="924" cy="0"/>
              </a:xfrm>
              <a:prstGeom prst="line">
                <a:avLst/>
              </a:prstGeom>
              <a:ln w="28575" cmpd="sng">
                <a:solidFill>
                  <a:schemeClr val="accent1">
                    <a:shade val="50000"/>
                  </a:schemeClr>
                </a:solidFill>
                <a:prstDash val="solid"/>
              </a:ln>
            </p:spPr>
            <p:style>
              <a:lnRef idx="2">
                <a:schemeClr val="accent1"/>
              </a:lnRef>
              <a:fillRef idx="0">
                <a:srgbClr val="FFFFFF"/>
              </a:fillRef>
              <a:effectRef idx="0">
                <a:srgbClr val="FFFFFF"/>
              </a:effectRef>
              <a:fontRef idx="minor">
                <a:schemeClr val="tx1"/>
              </a:fontRef>
            </p:style>
          </p:cxnSp>
          <p:grpSp>
            <p:nvGrpSpPr>
              <p:cNvPr id="78" name="组合 77"/>
              <p:cNvGrpSpPr/>
              <p:nvPr>
                <p:custDataLst>
                  <p:tags r:id="rId24"/>
                </p:custDataLst>
              </p:nvPr>
            </p:nvGrpSpPr>
            <p:grpSpPr>
              <a:xfrm>
                <a:off x="11850" y="228"/>
                <a:ext cx="2788" cy="5125"/>
                <a:chOff x="4495" y="4744"/>
                <a:chExt cx="2788" cy="5125"/>
              </a:xfrm>
            </p:grpSpPr>
            <p:sp>
              <p:nvSpPr>
                <p:cNvPr id="79" name="文本框 78"/>
                <p:cNvSpPr txBox="1"/>
                <p:nvPr>
                  <p:custDataLst>
                    <p:tags r:id="rId25"/>
                  </p:custDataLst>
                </p:nvPr>
              </p:nvSpPr>
              <p:spPr>
                <a:xfrm>
                  <a:off x="5739" y="4955"/>
                  <a:ext cx="1464" cy="822"/>
                </a:xfrm>
                <a:prstGeom prst="rect">
                  <a:avLst/>
                </a:prstGeom>
                <a:noFill/>
              </p:spPr>
              <p:txBody>
                <a:bodyPr wrap="square">
                  <a:spAutoFit/>
                </a:bodyPr>
                <a:p>
                  <a:pPr algn="ctr">
                    <a:buClrTx/>
                    <a:buSzTx/>
                    <a:buNone/>
                  </a:pPr>
                  <a:r>
                    <a:rPr lang="zh-CN" altLang="en-US" sz="2800" dirty="0">
                      <a:solidFill>
                        <a:srgbClr val="FF0000"/>
                      </a:solidFill>
                      <a:latin typeface="华文楷体" panose="02010600040101010101" charset="-122"/>
                      <a:ea typeface="华文楷体" panose="02010600040101010101" charset="-122"/>
                    </a:rPr>
                    <a:t>资源</a:t>
                  </a:r>
                  <a:endParaRPr lang="zh-CN" altLang="en-US" sz="2800" dirty="0">
                    <a:solidFill>
                      <a:srgbClr val="FF0000"/>
                    </a:solidFill>
                    <a:latin typeface="华文楷体" panose="02010600040101010101" charset="-122"/>
                    <a:ea typeface="华文楷体" panose="02010600040101010101" charset="-122"/>
                  </a:endParaRPr>
                </a:p>
              </p:txBody>
            </p:sp>
            <p:sp>
              <p:nvSpPr>
                <p:cNvPr id="80" name="文本框 79"/>
                <p:cNvSpPr txBox="1"/>
                <p:nvPr>
                  <p:custDataLst>
                    <p:tags r:id="rId26"/>
                  </p:custDataLst>
                </p:nvPr>
              </p:nvSpPr>
              <p:spPr>
                <a:xfrm>
                  <a:off x="5819" y="9047"/>
                  <a:ext cx="1464" cy="822"/>
                </a:xfrm>
                <a:prstGeom prst="rect">
                  <a:avLst/>
                </a:prstGeom>
                <a:noFill/>
              </p:spPr>
              <p:txBody>
                <a:bodyPr wrap="square">
                  <a:spAutoFit/>
                </a:bodyPr>
                <a:p>
                  <a:pPr algn="ctr">
                    <a:buClrTx/>
                    <a:buSzTx/>
                    <a:buNone/>
                  </a:pPr>
                  <a:r>
                    <a:rPr lang="zh-CN" altLang="en-US" sz="2800" dirty="0">
                      <a:solidFill>
                        <a:srgbClr val="FF0000"/>
                      </a:solidFill>
                      <a:latin typeface="华文楷体" panose="02010600040101010101" charset="-122"/>
                      <a:ea typeface="华文楷体" panose="02010600040101010101" charset="-122"/>
                    </a:rPr>
                    <a:t>废物</a:t>
                  </a:r>
                  <a:endParaRPr lang="zh-CN" altLang="en-US" sz="2800" dirty="0">
                    <a:solidFill>
                      <a:srgbClr val="FF0000"/>
                    </a:solidFill>
                    <a:latin typeface="华文楷体" panose="02010600040101010101" charset="-122"/>
                    <a:ea typeface="华文楷体" panose="02010600040101010101" charset="-122"/>
                  </a:endParaRPr>
                </a:p>
              </p:txBody>
            </p:sp>
            <p:sp>
              <p:nvSpPr>
                <p:cNvPr id="81" name="文本框 80"/>
                <p:cNvSpPr txBox="1"/>
                <p:nvPr>
                  <p:custDataLst>
                    <p:tags r:id="rId27"/>
                  </p:custDataLst>
                </p:nvPr>
              </p:nvSpPr>
              <p:spPr>
                <a:xfrm>
                  <a:off x="4495" y="4744"/>
                  <a:ext cx="1464" cy="628"/>
                </a:xfrm>
                <a:prstGeom prst="rect">
                  <a:avLst/>
                </a:prstGeom>
                <a:noFill/>
              </p:spPr>
              <p:txBody>
                <a:bodyPr wrap="square">
                  <a:spAutoFit/>
                </a:bodyPr>
                <a:p>
                  <a:pPr algn="ctr">
                    <a:buClrTx/>
                    <a:buSzTx/>
                    <a:buNone/>
                  </a:pPr>
                  <a:r>
                    <a:rPr lang="zh-CN" altLang="en-US" sz="2000" dirty="0">
                      <a:solidFill>
                        <a:schemeClr val="tx1"/>
                      </a:solidFill>
                      <a:latin typeface="华文楷体" panose="02010600040101010101" charset="-122"/>
                      <a:ea typeface="华文楷体" panose="02010600040101010101" charset="-122"/>
                    </a:rPr>
                    <a:t>需要</a:t>
                  </a:r>
                  <a:endParaRPr lang="zh-CN" altLang="en-US" sz="2000" dirty="0">
                    <a:solidFill>
                      <a:schemeClr val="tx1"/>
                    </a:solidFill>
                    <a:latin typeface="华文楷体" panose="02010600040101010101" charset="-122"/>
                    <a:ea typeface="华文楷体" panose="02010600040101010101" charset="-122"/>
                  </a:endParaRPr>
                </a:p>
              </p:txBody>
            </p:sp>
            <p:sp>
              <p:nvSpPr>
                <p:cNvPr id="82" name="文本框 81"/>
                <p:cNvSpPr txBox="1"/>
                <p:nvPr>
                  <p:custDataLst>
                    <p:tags r:id="rId28"/>
                  </p:custDataLst>
                </p:nvPr>
              </p:nvSpPr>
              <p:spPr>
                <a:xfrm>
                  <a:off x="4513" y="8903"/>
                  <a:ext cx="1464" cy="628"/>
                </a:xfrm>
                <a:prstGeom prst="rect">
                  <a:avLst/>
                </a:prstGeom>
                <a:noFill/>
              </p:spPr>
              <p:txBody>
                <a:bodyPr wrap="square">
                  <a:spAutoFit/>
                </a:bodyPr>
                <a:p>
                  <a:pPr algn="ctr">
                    <a:buClrTx/>
                    <a:buSzTx/>
                    <a:buNone/>
                  </a:pPr>
                  <a:r>
                    <a:rPr lang="zh-CN" altLang="en-US" sz="2000" dirty="0">
                      <a:solidFill>
                        <a:schemeClr val="tx1"/>
                      </a:solidFill>
                      <a:latin typeface="华文楷体" panose="02010600040101010101" charset="-122"/>
                      <a:ea typeface="华文楷体" panose="02010600040101010101" charset="-122"/>
                    </a:rPr>
                    <a:t>产生</a:t>
                  </a:r>
                  <a:endParaRPr lang="zh-CN" altLang="en-US" sz="2000" dirty="0">
                    <a:solidFill>
                      <a:schemeClr val="tx1"/>
                    </a:solidFill>
                    <a:latin typeface="华文楷体" panose="02010600040101010101" charset="-122"/>
                    <a:ea typeface="华文楷体" panose="02010600040101010101" charset="-122"/>
                  </a:endParaRPr>
                </a:p>
              </p:txBody>
            </p:sp>
          </p:grpSp>
        </p:grpSp>
      </p:grpSp>
      <p:grpSp>
        <p:nvGrpSpPr>
          <p:cNvPr id="87" name="组合 86"/>
          <p:cNvGrpSpPr/>
          <p:nvPr/>
        </p:nvGrpSpPr>
        <p:grpSpPr>
          <a:xfrm>
            <a:off x="5376545" y="5773420"/>
            <a:ext cx="2004060" cy="476885"/>
            <a:chOff x="8581" y="4230"/>
            <a:chExt cx="3156" cy="751"/>
          </a:xfrm>
        </p:grpSpPr>
        <p:sp>
          <p:nvSpPr>
            <p:cNvPr id="85" name="矩形: 圆角 4"/>
            <p:cNvSpPr/>
            <p:nvPr/>
          </p:nvSpPr>
          <p:spPr>
            <a:xfrm>
              <a:off x="8627" y="4230"/>
              <a:ext cx="3055" cy="742"/>
            </a:xfrm>
            <a:prstGeom prst="roundRect">
              <a:avLst/>
            </a:prstGeom>
            <a:solidFill>
              <a:srgbClr val="0062B0"/>
            </a:solidFill>
            <a:ln>
              <a:noFill/>
            </a:ln>
            <a:effectLst>
              <a:outerShdw blurRad="50800" dist="38100" dir="2700000" sx="99000" sy="99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6" name="文本框 85"/>
            <p:cNvSpPr txBox="1"/>
            <p:nvPr>
              <p:custDataLst>
                <p:tags r:id="rId29"/>
              </p:custDataLst>
            </p:nvPr>
          </p:nvSpPr>
          <p:spPr>
            <a:xfrm>
              <a:off x="8581" y="4257"/>
              <a:ext cx="3157" cy="725"/>
            </a:xfrm>
            <a:prstGeom prst="rect">
              <a:avLst/>
            </a:prstGeom>
            <a:noFill/>
          </p:spPr>
          <p:txBody>
            <a:bodyPr wrap="square">
              <a:spAutoFit/>
            </a:bodyPr>
            <a:p>
              <a:pPr algn="ctr">
                <a:buClrTx/>
                <a:buSzTx/>
                <a:buNone/>
              </a:pPr>
              <a:r>
                <a:rPr lang="zh-CN" altLang="en-US" sz="2400" dirty="0">
                  <a:solidFill>
                    <a:schemeClr val="bg1"/>
                  </a:solidFill>
                  <a:latin typeface="华文楷体" panose="02010600040101010101" charset="-122"/>
                  <a:ea typeface="华文楷体" panose="02010600040101010101" charset="-122"/>
                </a:rPr>
                <a:t>碳足迹</a:t>
              </a:r>
              <a:endParaRPr lang="zh-CN" altLang="en-US" sz="2400" dirty="0">
                <a:solidFill>
                  <a:schemeClr val="bg1"/>
                </a:solidFill>
                <a:latin typeface="华文楷体" panose="02010600040101010101" charset="-122"/>
                <a:ea typeface="华文楷体" panose="02010600040101010101" charset="-122"/>
              </a:endParaRPr>
            </a:p>
          </p:txBody>
        </p:sp>
      </p:grpSp>
      <p:grpSp>
        <p:nvGrpSpPr>
          <p:cNvPr id="88" name="组合 87"/>
          <p:cNvGrpSpPr/>
          <p:nvPr/>
        </p:nvGrpSpPr>
        <p:grpSpPr>
          <a:xfrm>
            <a:off x="5347335" y="2681605"/>
            <a:ext cx="2004695" cy="477520"/>
            <a:chOff x="8581" y="4230"/>
            <a:chExt cx="3157" cy="752"/>
          </a:xfrm>
        </p:grpSpPr>
        <p:sp>
          <p:nvSpPr>
            <p:cNvPr id="89" name="矩形: 圆角 4"/>
            <p:cNvSpPr/>
            <p:nvPr/>
          </p:nvSpPr>
          <p:spPr>
            <a:xfrm>
              <a:off x="8627" y="4230"/>
              <a:ext cx="3055" cy="742"/>
            </a:xfrm>
            <a:prstGeom prst="roundRect">
              <a:avLst/>
            </a:prstGeom>
            <a:solidFill>
              <a:srgbClr val="0062B0"/>
            </a:solidFill>
            <a:ln>
              <a:noFill/>
            </a:ln>
            <a:effectLst>
              <a:outerShdw blurRad="50800" dist="38100" dir="2700000" sx="99000" sy="99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0" name="文本框 89"/>
            <p:cNvSpPr txBox="1"/>
            <p:nvPr>
              <p:custDataLst>
                <p:tags r:id="rId30"/>
              </p:custDataLst>
            </p:nvPr>
          </p:nvSpPr>
          <p:spPr>
            <a:xfrm>
              <a:off x="8581" y="4257"/>
              <a:ext cx="3157" cy="725"/>
            </a:xfrm>
            <a:prstGeom prst="rect">
              <a:avLst/>
            </a:prstGeom>
            <a:noFill/>
          </p:spPr>
          <p:txBody>
            <a:bodyPr wrap="square">
              <a:spAutoFit/>
            </a:bodyPr>
            <a:p>
              <a:pPr algn="ctr">
                <a:buClrTx/>
                <a:buSzTx/>
                <a:buNone/>
              </a:pPr>
              <a:r>
                <a:rPr lang="zh-CN" altLang="en-US" sz="2400" dirty="0">
                  <a:solidFill>
                    <a:schemeClr val="bg1"/>
                  </a:solidFill>
                  <a:latin typeface="华文楷体" panose="02010600040101010101" charset="-122"/>
                  <a:ea typeface="华文楷体" panose="02010600040101010101" charset="-122"/>
                </a:rPr>
                <a:t>林地</a:t>
              </a:r>
              <a:endParaRPr lang="zh-CN" altLang="en-US" sz="2400" dirty="0">
                <a:solidFill>
                  <a:schemeClr val="bg1"/>
                </a:solidFill>
                <a:latin typeface="华文楷体" panose="02010600040101010101" charset="-122"/>
                <a:ea typeface="华文楷体" panose="02010600040101010101" charset="-122"/>
              </a:endParaRPr>
            </a:p>
          </p:txBody>
        </p:sp>
      </p:grpSp>
      <p:grpSp>
        <p:nvGrpSpPr>
          <p:cNvPr id="91" name="组合 90"/>
          <p:cNvGrpSpPr/>
          <p:nvPr/>
        </p:nvGrpSpPr>
        <p:grpSpPr>
          <a:xfrm>
            <a:off x="5347335" y="3233420"/>
            <a:ext cx="2004695" cy="477520"/>
            <a:chOff x="8581" y="4230"/>
            <a:chExt cx="3157" cy="752"/>
          </a:xfrm>
        </p:grpSpPr>
        <p:sp>
          <p:nvSpPr>
            <p:cNvPr id="92" name="矩形: 圆角 4"/>
            <p:cNvSpPr/>
            <p:nvPr/>
          </p:nvSpPr>
          <p:spPr>
            <a:xfrm>
              <a:off x="8627" y="4230"/>
              <a:ext cx="3055" cy="742"/>
            </a:xfrm>
            <a:prstGeom prst="roundRect">
              <a:avLst/>
            </a:prstGeom>
            <a:solidFill>
              <a:srgbClr val="0062B0"/>
            </a:solidFill>
            <a:ln>
              <a:noFill/>
            </a:ln>
            <a:effectLst>
              <a:outerShdw blurRad="50800" dist="38100" dir="2700000" sx="99000" sy="99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3" name="文本框 92"/>
            <p:cNvSpPr txBox="1"/>
            <p:nvPr>
              <p:custDataLst>
                <p:tags r:id="rId31"/>
              </p:custDataLst>
            </p:nvPr>
          </p:nvSpPr>
          <p:spPr>
            <a:xfrm>
              <a:off x="8581" y="4257"/>
              <a:ext cx="3157" cy="725"/>
            </a:xfrm>
            <a:prstGeom prst="rect">
              <a:avLst/>
            </a:prstGeom>
            <a:noFill/>
          </p:spPr>
          <p:txBody>
            <a:bodyPr wrap="square">
              <a:spAutoFit/>
            </a:bodyPr>
            <a:p>
              <a:pPr algn="ctr">
                <a:buClrTx/>
                <a:buSzTx/>
                <a:buNone/>
              </a:pPr>
              <a:r>
                <a:rPr lang="zh-CN" altLang="en-US" sz="2400" dirty="0">
                  <a:solidFill>
                    <a:schemeClr val="bg1"/>
                  </a:solidFill>
                  <a:latin typeface="华文楷体" panose="02010600040101010101" charset="-122"/>
                  <a:ea typeface="华文楷体" panose="02010600040101010101" charset="-122"/>
                </a:rPr>
                <a:t>草地</a:t>
              </a:r>
              <a:endParaRPr lang="zh-CN" altLang="en-US" sz="2400" dirty="0">
                <a:solidFill>
                  <a:schemeClr val="bg1"/>
                </a:solidFill>
                <a:latin typeface="华文楷体" panose="02010600040101010101" charset="-122"/>
                <a:ea typeface="华文楷体" panose="02010600040101010101" charset="-122"/>
              </a:endParaRPr>
            </a:p>
          </p:txBody>
        </p:sp>
      </p:grpSp>
      <p:grpSp>
        <p:nvGrpSpPr>
          <p:cNvPr id="94" name="组合 93"/>
          <p:cNvGrpSpPr/>
          <p:nvPr/>
        </p:nvGrpSpPr>
        <p:grpSpPr>
          <a:xfrm>
            <a:off x="5347335" y="3785235"/>
            <a:ext cx="2004695" cy="477520"/>
            <a:chOff x="8581" y="4230"/>
            <a:chExt cx="3157" cy="752"/>
          </a:xfrm>
        </p:grpSpPr>
        <p:sp>
          <p:nvSpPr>
            <p:cNvPr id="95" name="矩形: 圆角 4"/>
            <p:cNvSpPr/>
            <p:nvPr/>
          </p:nvSpPr>
          <p:spPr>
            <a:xfrm>
              <a:off x="8627" y="4230"/>
              <a:ext cx="3055" cy="742"/>
            </a:xfrm>
            <a:prstGeom prst="roundRect">
              <a:avLst/>
            </a:prstGeom>
            <a:solidFill>
              <a:srgbClr val="0062B0"/>
            </a:solidFill>
            <a:ln>
              <a:noFill/>
            </a:ln>
            <a:effectLst>
              <a:outerShdw blurRad="50800" dist="38100" dir="2700000" sx="99000" sy="99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6" name="文本框 95"/>
            <p:cNvSpPr txBox="1"/>
            <p:nvPr>
              <p:custDataLst>
                <p:tags r:id="rId32"/>
              </p:custDataLst>
            </p:nvPr>
          </p:nvSpPr>
          <p:spPr>
            <a:xfrm>
              <a:off x="8581" y="4257"/>
              <a:ext cx="3157" cy="725"/>
            </a:xfrm>
            <a:prstGeom prst="rect">
              <a:avLst/>
            </a:prstGeom>
            <a:noFill/>
          </p:spPr>
          <p:txBody>
            <a:bodyPr wrap="square">
              <a:spAutoFit/>
            </a:bodyPr>
            <a:p>
              <a:pPr algn="ctr">
                <a:buClrTx/>
                <a:buSzTx/>
                <a:buNone/>
              </a:pPr>
              <a:r>
                <a:rPr lang="zh-CN" altLang="en-US" sz="2400" dirty="0">
                  <a:solidFill>
                    <a:schemeClr val="bg1"/>
                  </a:solidFill>
                  <a:latin typeface="华文楷体" panose="02010600040101010101" charset="-122"/>
                  <a:ea typeface="华文楷体" panose="02010600040101010101" charset="-122"/>
                </a:rPr>
                <a:t>耕地</a:t>
              </a:r>
              <a:endParaRPr lang="zh-CN" altLang="en-US" sz="2400" dirty="0">
                <a:solidFill>
                  <a:schemeClr val="bg1"/>
                </a:solidFill>
                <a:latin typeface="华文楷体" panose="02010600040101010101" charset="-122"/>
                <a:ea typeface="华文楷体" panose="02010600040101010101" charset="-122"/>
              </a:endParaRPr>
            </a:p>
          </p:txBody>
        </p:sp>
      </p:grpSp>
      <p:grpSp>
        <p:nvGrpSpPr>
          <p:cNvPr id="97" name="组合 96"/>
          <p:cNvGrpSpPr/>
          <p:nvPr/>
        </p:nvGrpSpPr>
        <p:grpSpPr>
          <a:xfrm>
            <a:off x="5347335" y="4337050"/>
            <a:ext cx="2004695" cy="477520"/>
            <a:chOff x="8581" y="4230"/>
            <a:chExt cx="3157" cy="752"/>
          </a:xfrm>
        </p:grpSpPr>
        <p:sp>
          <p:nvSpPr>
            <p:cNvPr id="98" name="矩形: 圆角 4"/>
            <p:cNvSpPr/>
            <p:nvPr/>
          </p:nvSpPr>
          <p:spPr>
            <a:xfrm>
              <a:off x="8627" y="4230"/>
              <a:ext cx="3055" cy="742"/>
            </a:xfrm>
            <a:prstGeom prst="roundRect">
              <a:avLst/>
            </a:prstGeom>
            <a:solidFill>
              <a:srgbClr val="0062B0"/>
            </a:solidFill>
            <a:ln>
              <a:noFill/>
            </a:ln>
            <a:effectLst>
              <a:outerShdw blurRad="50800" dist="38100" dir="2700000" sx="99000" sy="99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9" name="文本框 98"/>
            <p:cNvSpPr txBox="1"/>
            <p:nvPr>
              <p:custDataLst>
                <p:tags r:id="rId33"/>
              </p:custDataLst>
            </p:nvPr>
          </p:nvSpPr>
          <p:spPr>
            <a:xfrm>
              <a:off x="8581" y="4257"/>
              <a:ext cx="3157" cy="725"/>
            </a:xfrm>
            <a:prstGeom prst="rect">
              <a:avLst/>
            </a:prstGeom>
            <a:noFill/>
          </p:spPr>
          <p:txBody>
            <a:bodyPr wrap="square">
              <a:spAutoFit/>
            </a:bodyPr>
            <a:p>
              <a:pPr algn="ctr">
                <a:buClrTx/>
                <a:buSzTx/>
                <a:buNone/>
              </a:pPr>
              <a:r>
                <a:rPr lang="zh-CN" altLang="en-US" sz="2400" dirty="0">
                  <a:solidFill>
                    <a:schemeClr val="bg1"/>
                  </a:solidFill>
                  <a:latin typeface="华文楷体" panose="02010600040101010101" charset="-122"/>
                  <a:ea typeface="华文楷体" panose="02010600040101010101" charset="-122"/>
                </a:rPr>
                <a:t>建设用地</a:t>
              </a:r>
              <a:endParaRPr lang="zh-CN" altLang="en-US" sz="2400" dirty="0">
                <a:solidFill>
                  <a:schemeClr val="bg1"/>
                </a:solidFill>
                <a:latin typeface="华文楷体" panose="02010600040101010101" charset="-122"/>
                <a:ea typeface="华文楷体" panose="02010600040101010101" charset="-122"/>
              </a:endParaRPr>
            </a:p>
          </p:txBody>
        </p:sp>
      </p:grpSp>
      <p:grpSp>
        <p:nvGrpSpPr>
          <p:cNvPr id="100" name="组合 99"/>
          <p:cNvGrpSpPr/>
          <p:nvPr/>
        </p:nvGrpSpPr>
        <p:grpSpPr>
          <a:xfrm>
            <a:off x="5347335" y="4888865"/>
            <a:ext cx="2004695" cy="477520"/>
            <a:chOff x="8581" y="4230"/>
            <a:chExt cx="3157" cy="752"/>
          </a:xfrm>
        </p:grpSpPr>
        <p:sp>
          <p:nvSpPr>
            <p:cNvPr id="101" name="矩形: 圆角 4"/>
            <p:cNvSpPr/>
            <p:nvPr/>
          </p:nvSpPr>
          <p:spPr>
            <a:xfrm>
              <a:off x="8627" y="4230"/>
              <a:ext cx="3055" cy="742"/>
            </a:xfrm>
            <a:prstGeom prst="roundRect">
              <a:avLst/>
            </a:prstGeom>
            <a:solidFill>
              <a:srgbClr val="0062B0"/>
            </a:solidFill>
            <a:ln>
              <a:noFill/>
            </a:ln>
            <a:effectLst>
              <a:outerShdw blurRad="50800" dist="38100" dir="2700000" sx="99000" sy="99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 name="文本框 101"/>
            <p:cNvSpPr txBox="1"/>
            <p:nvPr>
              <p:custDataLst>
                <p:tags r:id="rId34"/>
              </p:custDataLst>
            </p:nvPr>
          </p:nvSpPr>
          <p:spPr>
            <a:xfrm>
              <a:off x="8581" y="4257"/>
              <a:ext cx="3157" cy="725"/>
            </a:xfrm>
            <a:prstGeom prst="rect">
              <a:avLst/>
            </a:prstGeom>
            <a:noFill/>
          </p:spPr>
          <p:txBody>
            <a:bodyPr wrap="square">
              <a:spAutoFit/>
            </a:bodyPr>
            <a:p>
              <a:pPr algn="ctr">
                <a:buClrTx/>
                <a:buSzTx/>
                <a:buNone/>
              </a:pPr>
              <a:r>
                <a:rPr lang="zh-CN" altLang="en-US" sz="2400" dirty="0">
                  <a:solidFill>
                    <a:schemeClr val="bg1"/>
                  </a:solidFill>
                  <a:latin typeface="华文楷体" panose="02010600040101010101" charset="-122"/>
                  <a:ea typeface="华文楷体" panose="02010600040101010101" charset="-122"/>
                </a:rPr>
                <a:t>渔业用地</a:t>
              </a:r>
              <a:endParaRPr lang="zh-CN" altLang="en-US" sz="2400" dirty="0">
                <a:solidFill>
                  <a:schemeClr val="bg1"/>
                </a:solidFill>
                <a:latin typeface="华文楷体" panose="02010600040101010101" charset="-122"/>
                <a:ea typeface="华文楷体" panose="02010600040101010101" charset="-122"/>
              </a:endParaRPr>
            </a:p>
          </p:txBody>
        </p:sp>
      </p:grpSp>
      <p:pic>
        <p:nvPicPr>
          <p:cNvPr id="10" name="图片 9"/>
          <p:cNvPicPr>
            <a:picLocks noChangeAspect="1"/>
          </p:cNvPicPr>
          <p:nvPr>
            <p:custDataLst>
              <p:tags r:id="rId35"/>
            </p:custDataLst>
          </p:nvPr>
        </p:nvPicPr>
        <p:blipFill>
          <a:blip r:embed="rId36"/>
          <a:srcRect b="5619"/>
          <a:stretch>
            <a:fillRect/>
          </a:stretch>
        </p:blipFill>
        <p:spPr>
          <a:xfrm>
            <a:off x="2567305" y="2496185"/>
            <a:ext cx="6429375" cy="38468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ppt_x"/>
                                          </p:val>
                                        </p:tav>
                                        <p:tav tm="100000">
                                          <p:val>
                                            <p:strVal val="#ppt_x"/>
                                          </p:val>
                                        </p:tav>
                                      </p:tavLst>
                                    </p:anim>
                                    <p:anim calcmode="lin" valueType="num">
                                      <p:cBhvr additive="base">
                                        <p:cTn id="14" dur="500" fill="hold"/>
                                        <p:tgtEl>
                                          <p:spTgt spid="47"/>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left)">
                                      <p:cBhvr>
                                        <p:cTn id="18" dur="500"/>
                                        <p:tgtEl>
                                          <p:spTgt spid="55"/>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left)">
                                      <p:cBhvr>
                                        <p:cTn id="22" dur="500"/>
                                        <p:tgtEl>
                                          <p:spTgt spid="60"/>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left)">
                                      <p:cBhvr>
                                        <p:cTn id="26" dur="500"/>
                                        <p:tgtEl>
                                          <p:spTgt spid="65"/>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wipe(left)">
                                      <p:cBhvr>
                                        <p:cTn id="30" dur="500"/>
                                        <p:tgtEl>
                                          <p:spTgt spid="68"/>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xit" presetSubtype="4" fill="hold" nodeType="clickEffect">
                                  <p:stCondLst>
                                    <p:cond delay="0"/>
                                  </p:stCondLst>
                                  <p:childTnLst>
                                    <p:anim calcmode="lin" valueType="num">
                                      <p:cBhvr additive="base">
                                        <p:cTn id="34" dur="500"/>
                                        <p:tgtEl>
                                          <p:spTgt spid="68"/>
                                        </p:tgtEl>
                                        <p:attrNameLst>
                                          <p:attrName>ppt_y</p:attrName>
                                        </p:attrNameLst>
                                      </p:cBhvr>
                                      <p:tavLst>
                                        <p:tav tm="0">
                                          <p:val>
                                            <p:strVal val="#ppt_y"/>
                                          </p:val>
                                        </p:tav>
                                        <p:tav tm="100000">
                                          <p:val>
                                            <p:strVal val="#ppt_y+#ppt_h*1.125000"/>
                                          </p:val>
                                        </p:tav>
                                      </p:tavLst>
                                    </p:anim>
                                    <p:animEffect transition="out" filter="wipe(down)">
                                      <p:cBhvr>
                                        <p:cTn id="35" dur="500"/>
                                        <p:tgtEl>
                                          <p:spTgt spid="68"/>
                                        </p:tgtEl>
                                      </p:cBhvr>
                                    </p:animEffect>
                                    <p:set>
                                      <p:cBhvr>
                                        <p:cTn id="36" dur="1" fill="hold">
                                          <p:stCondLst>
                                            <p:cond delay="499"/>
                                          </p:stCondLst>
                                        </p:cTn>
                                        <p:tgtEl>
                                          <p:spTgt spid="68"/>
                                        </p:tgtEl>
                                        <p:attrNameLst>
                                          <p:attrName>style.visibility</p:attrName>
                                        </p:attrNameLst>
                                      </p:cBhvr>
                                      <p:to>
                                        <p:strVal val="hidden"/>
                                      </p:to>
                                    </p:set>
                                  </p:childTnLst>
                                </p:cTn>
                              </p:par>
                              <p:par>
                                <p:cTn id="37" presetID="12" presetClass="exit" presetSubtype="4" fill="hold" nodeType="withEffect">
                                  <p:stCondLst>
                                    <p:cond delay="0"/>
                                  </p:stCondLst>
                                  <p:childTnLst>
                                    <p:anim calcmode="lin" valueType="num">
                                      <p:cBhvr additive="base">
                                        <p:cTn id="38" dur="500"/>
                                        <p:tgtEl>
                                          <p:spTgt spid="65"/>
                                        </p:tgtEl>
                                        <p:attrNameLst>
                                          <p:attrName>ppt_y</p:attrName>
                                        </p:attrNameLst>
                                      </p:cBhvr>
                                      <p:tavLst>
                                        <p:tav tm="0">
                                          <p:val>
                                            <p:strVal val="#ppt_y"/>
                                          </p:val>
                                        </p:tav>
                                        <p:tav tm="100000">
                                          <p:val>
                                            <p:strVal val="#ppt_y+#ppt_h*1.125000"/>
                                          </p:val>
                                        </p:tav>
                                      </p:tavLst>
                                    </p:anim>
                                    <p:animEffect transition="out" filter="wipe(down)">
                                      <p:cBhvr>
                                        <p:cTn id="39" dur="500"/>
                                        <p:tgtEl>
                                          <p:spTgt spid="65"/>
                                        </p:tgtEl>
                                      </p:cBhvr>
                                    </p:animEffect>
                                    <p:set>
                                      <p:cBhvr>
                                        <p:cTn id="40" dur="1" fill="hold">
                                          <p:stCondLst>
                                            <p:cond delay="499"/>
                                          </p:stCondLst>
                                        </p:cTn>
                                        <p:tgtEl>
                                          <p:spTgt spid="65"/>
                                        </p:tgtEl>
                                        <p:attrNameLst>
                                          <p:attrName>style.visibility</p:attrName>
                                        </p:attrNameLst>
                                      </p:cBhvr>
                                      <p:to>
                                        <p:strVal val="hidden"/>
                                      </p:to>
                                    </p:set>
                                  </p:childTnLst>
                                </p:cTn>
                              </p:par>
                              <p:par>
                                <p:cTn id="41" presetID="12" presetClass="exit" presetSubtype="4" fill="hold" nodeType="withEffect">
                                  <p:stCondLst>
                                    <p:cond delay="0"/>
                                  </p:stCondLst>
                                  <p:childTnLst>
                                    <p:anim calcmode="lin" valueType="num">
                                      <p:cBhvr additive="base">
                                        <p:cTn id="42" dur="500"/>
                                        <p:tgtEl>
                                          <p:spTgt spid="60"/>
                                        </p:tgtEl>
                                        <p:attrNameLst>
                                          <p:attrName>ppt_y</p:attrName>
                                        </p:attrNameLst>
                                      </p:cBhvr>
                                      <p:tavLst>
                                        <p:tav tm="0">
                                          <p:val>
                                            <p:strVal val="#ppt_y"/>
                                          </p:val>
                                        </p:tav>
                                        <p:tav tm="100000">
                                          <p:val>
                                            <p:strVal val="#ppt_y+#ppt_h*1.125000"/>
                                          </p:val>
                                        </p:tav>
                                      </p:tavLst>
                                    </p:anim>
                                    <p:animEffect transition="out" filter="wipe(down)">
                                      <p:cBhvr>
                                        <p:cTn id="43" dur="500"/>
                                        <p:tgtEl>
                                          <p:spTgt spid="60"/>
                                        </p:tgtEl>
                                      </p:cBhvr>
                                    </p:animEffect>
                                    <p:set>
                                      <p:cBhvr>
                                        <p:cTn id="44" dur="1" fill="hold">
                                          <p:stCondLst>
                                            <p:cond delay="499"/>
                                          </p:stCondLst>
                                        </p:cTn>
                                        <p:tgtEl>
                                          <p:spTgt spid="60"/>
                                        </p:tgtEl>
                                        <p:attrNameLst>
                                          <p:attrName>style.visibility</p:attrName>
                                        </p:attrNameLst>
                                      </p:cBhvr>
                                      <p:to>
                                        <p:strVal val="hidden"/>
                                      </p:to>
                                    </p:set>
                                  </p:childTnLst>
                                </p:cTn>
                              </p:par>
                              <p:par>
                                <p:cTn id="45" presetID="12" presetClass="exit" presetSubtype="4" fill="hold" nodeType="withEffect">
                                  <p:stCondLst>
                                    <p:cond delay="0"/>
                                  </p:stCondLst>
                                  <p:childTnLst>
                                    <p:anim calcmode="lin" valueType="num">
                                      <p:cBhvr additive="base">
                                        <p:cTn id="46" dur="500"/>
                                        <p:tgtEl>
                                          <p:spTgt spid="55"/>
                                        </p:tgtEl>
                                        <p:attrNameLst>
                                          <p:attrName>ppt_y</p:attrName>
                                        </p:attrNameLst>
                                      </p:cBhvr>
                                      <p:tavLst>
                                        <p:tav tm="0">
                                          <p:val>
                                            <p:strVal val="#ppt_y"/>
                                          </p:val>
                                        </p:tav>
                                        <p:tav tm="100000">
                                          <p:val>
                                            <p:strVal val="#ppt_y+#ppt_h*1.125000"/>
                                          </p:val>
                                        </p:tav>
                                      </p:tavLst>
                                    </p:anim>
                                    <p:animEffect transition="out" filter="wipe(down)">
                                      <p:cBhvr>
                                        <p:cTn id="47" dur="500"/>
                                        <p:tgtEl>
                                          <p:spTgt spid="55"/>
                                        </p:tgtEl>
                                      </p:cBhvr>
                                    </p:animEffect>
                                    <p:set>
                                      <p:cBhvr>
                                        <p:cTn id="48" dur="1" fill="hold">
                                          <p:stCondLst>
                                            <p:cond delay="499"/>
                                          </p:stCondLst>
                                        </p:cTn>
                                        <p:tgtEl>
                                          <p:spTgt spid="55"/>
                                        </p:tgtEl>
                                        <p:attrNameLst>
                                          <p:attrName>style.visibility</p:attrName>
                                        </p:attrNameLst>
                                      </p:cBhvr>
                                      <p:to>
                                        <p:strVal val="hidden"/>
                                      </p:to>
                                    </p:set>
                                  </p:childTnLst>
                                </p:cTn>
                              </p:par>
                            </p:childTnLst>
                          </p:cTn>
                        </p:par>
                        <p:par>
                          <p:cTn id="49" fill="hold">
                            <p:stCondLst>
                              <p:cond delay="500"/>
                            </p:stCondLst>
                            <p:childTnLst>
                              <p:par>
                                <p:cTn id="50" presetID="2" presetClass="entr" presetSubtype="4" fill="hold" nodeType="afterEffect">
                                  <p:stCondLst>
                                    <p:cond delay="0"/>
                                  </p:stCondLst>
                                  <p:childTnLst>
                                    <p:set>
                                      <p:cBhvr>
                                        <p:cTn id="51" dur="1" fill="hold">
                                          <p:stCondLst>
                                            <p:cond delay="0"/>
                                          </p:stCondLst>
                                        </p:cTn>
                                        <p:tgtEl>
                                          <p:spTgt spid="84"/>
                                        </p:tgtEl>
                                        <p:attrNameLst>
                                          <p:attrName>style.visibility</p:attrName>
                                        </p:attrNameLst>
                                      </p:cBhvr>
                                      <p:to>
                                        <p:strVal val="visible"/>
                                      </p:to>
                                    </p:set>
                                    <p:anim calcmode="lin" valueType="num">
                                      <p:cBhvr additive="base">
                                        <p:cTn id="52" dur="500" fill="hold"/>
                                        <p:tgtEl>
                                          <p:spTgt spid="84"/>
                                        </p:tgtEl>
                                        <p:attrNameLst>
                                          <p:attrName>ppt_x</p:attrName>
                                        </p:attrNameLst>
                                      </p:cBhvr>
                                      <p:tavLst>
                                        <p:tav tm="0">
                                          <p:val>
                                            <p:strVal val="#ppt_x"/>
                                          </p:val>
                                        </p:tav>
                                        <p:tav tm="100000">
                                          <p:val>
                                            <p:strVal val="#ppt_x"/>
                                          </p:val>
                                        </p:tav>
                                      </p:tavLst>
                                    </p:anim>
                                    <p:anim calcmode="lin" valueType="num">
                                      <p:cBhvr additive="base">
                                        <p:cTn id="53"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7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87"/>
                                        </p:tgtEl>
                                        <p:attrNameLst>
                                          <p:attrName>style.visibility</p:attrName>
                                        </p:attrNameLst>
                                      </p:cBhvr>
                                      <p:to>
                                        <p:strVal val="visible"/>
                                      </p:to>
                                    </p:set>
                                    <p:anim calcmode="lin" valueType="num">
                                      <p:cBhvr additive="base">
                                        <p:cTn id="62" dur="500" fill="hold"/>
                                        <p:tgtEl>
                                          <p:spTgt spid="87"/>
                                        </p:tgtEl>
                                        <p:attrNameLst>
                                          <p:attrName>ppt_x</p:attrName>
                                        </p:attrNameLst>
                                      </p:cBhvr>
                                      <p:tavLst>
                                        <p:tav tm="0">
                                          <p:val>
                                            <p:strVal val="1+#ppt_w/2"/>
                                          </p:val>
                                        </p:tav>
                                        <p:tav tm="100000">
                                          <p:val>
                                            <p:strVal val="#ppt_x"/>
                                          </p:val>
                                        </p:tav>
                                      </p:tavLst>
                                    </p:anim>
                                    <p:anim calcmode="lin" valueType="num">
                                      <p:cBhvr additive="base">
                                        <p:cTn id="63" dur="500" fill="hold"/>
                                        <p:tgtEl>
                                          <p:spTgt spid="87"/>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2" fill="hold" nodeType="afterEffect">
                                  <p:stCondLst>
                                    <p:cond delay="0"/>
                                  </p:stCondLst>
                                  <p:childTnLst>
                                    <p:set>
                                      <p:cBhvr>
                                        <p:cTn id="66" dur="1" fill="hold">
                                          <p:stCondLst>
                                            <p:cond delay="0"/>
                                          </p:stCondLst>
                                        </p:cTn>
                                        <p:tgtEl>
                                          <p:spTgt spid="88"/>
                                        </p:tgtEl>
                                        <p:attrNameLst>
                                          <p:attrName>style.visibility</p:attrName>
                                        </p:attrNameLst>
                                      </p:cBhvr>
                                      <p:to>
                                        <p:strVal val="visible"/>
                                      </p:to>
                                    </p:set>
                                    <p:anim calcmode="lin" valueType="num">
                                      <p:cBhvr additive="base">
                                        <p:cTn id="67" dur="500" fill="hold"/>
                                        <p:tgtEl>
                                          <p:spTgt spid="88"/>
                                        </p:tgtEl>
                                        <p:attrNameLst>
                                          <p:attrName>ppt_x</p:attrName>
                                        </p:attrNameLst>
                                      </p:cBhvr>
                                      <p:tavLst>
                                        <p:tav tm="0">
                                          <p:val>
                                            <p:strVal val="1+#ppt_w/2"/>
                                          </p:val>
                                        </p:tav>
                                        <p:tav tm="100000">
                                          <p:val>
                                            <p:strVal val="#ppt_x"/>
                                          </p:val>
                                        </p:tav>
                                      </p:tavLst>
                                    </p:anim>
                                    <p:anim calcmode="lin" valueType="num">
                                      <p:cBhvr additive="base">
                                        <p:cTn id="68" dur="500" fill="hold"/>
                                        <p:tgtEl>
                                          <p:spTgt spid="8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2" fill="hold" nodeType="afterEffect">
                                  <p:stCondLst>
                                    <p:cond delay="0"/>
                                  </p:stCondLst>
                                  <p:childTnLst>
                                    <p:set>
                                      <p:cBhvr>
                                        <p:cTn id="71" dur="1" fill="hold">
                                          <p:stCondLst>
                                            <p:cond delay="0"/>
                                          </p:stCondLst>
                                        </p:cTn>
                                        <p:tgtEl>
                                          <p:spTgt spid="91"/>
                                        </p:tgtEl>
                                        <p:attrNameLst>
                                          <p:attrName>style.visibility</p:attrName>
                                        </p:attrNameLst>
                                      </p:cBhvr>
                                      <p:to>
                                        <p:strVal val="visible"/>
                                      </p:to>
                                    </p:set>
                                    <p:anim calcmode="lin" valueType="num">
                                      <p:cBhvr additive="base">
                                        <p:cTn id="72" dur="500" fill="hold"/>
                                        <p:tgtEl>
                                          <p:spTgt spid="91"/>
                                        </p:tgtEl>
                                        <p:attrNameLst>
                                          <p:attrName>ppt_x</p:attrName>
                                        </p:attrNameLst>
                                      </p:cBhvr>
                                      <p:tavLst>
                                        <p:tav tm="0">
                                          <p:val>
                                            <p:strVal val="1+#ppt_w/2"/>
                                          </p:val>
                                        </p:tav>
                                        <p:tav tm="100000">
                                          <p:val>
                                            <p:strVal val="#ppt_x"/>
                                          </p:val>
                                        </p:tav>
                                      </p:tavLst>
                                    </p:anim>
                                    <p:anim calcmode="lin" valueType="num">
                                      <p:cBhvr additive="base">
                                        <p:cTn id="73" dur="500" fill="hold"/>
                                        <p:tgtEl>
                                          <p:spTgt spid="91"/>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2" fill="hold" nodeType="afterEffect">
                                  <p:stCondLst>
                                    <p:cond delay="0"/>
                                  </p:stCondLst>
                                  <p:childTnLst>
                                    <p:set>
                                      <p:cBhvr>
                                        <p:cTn id="76" dur="1" fill="hold">
                                          <p:stCondLst>
                                            <p:cond delay="0"/>
                                          </p:stCondLst>
                                        </p:cTn>
                                        <p:tgtEl>
                                          <p:spTgt spid="94"/>
                                        </p:tgtEl>
                                        <p:attrNameLst>
                                          <p:attrName>style.visibility</p:attrName>
                                        </p:attrNameLst>
                                      </p:cBhvr>
                                      <p:to>
                                        <p:strVal val="visible"/>
                                      </p:to>
                                    </p:set>
                                    <p:anim calcmode="lin" valueType="num">
                                      <p:cBhvr additive="base">
                                        <p:cTn id="77" dur="500" fill="hold"/>
                                        <p:tgtEl>
                                          <p:spTgt spid="94"/>
                                        </p:tgtEl>
                                        <p:attrNameLst>
                                          <p:attrName>ppt_x</p:attrName>
                                        </p:attrNameLst>
                                      </p:cBhvr>
                                      <p:tavLst>
                                        <p:tav tm="0">
                                          <p:val>
                                            <p:strVal val="1+#ppt_w/2"/>
                                          </p:val>
                                        </p:tav>
                                        <p:tav tm="100000">
                                          <p:val>
                                            <p:strVal val="#ppt_x"/>
                                          </p:val>
                                        </p:tav>
                                      </p:tavLst>
                                    </p:anim>
                                    <p:anim calcmode="lin" valueType="num">
                                      <p:cBhvr additive="base">
                                        <p:cTn id="78" dur="500" fill="hold"/>
                                        <p:tgtEl>
                                          <p:spTgt spid="94"/>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2" fill="hold" nodeType="afterEffect">
                                  <p:stCondLst>
                                    <p:cond delay="0"/>
                                  </p:stCondLst>
                                  <p:childTnLst>
                                    <p:set>
                                      <p:cBhvr>
                                        <p:cTn id="81" dur="1" fill="hold">
                                          <p:stCondLst>
                                            <p:cond delay="0"/>
                                          </p:stCondLst>
                                        </p:cTn>
                                        <p:tgtEl>
                                          <p:spTgt spid="97"/>
                                        </p:tgtEl>
                                        <p:attrNameLst>
                                          <p:attrName>style.visibility</p:attrName>
                                        </p:attrNameLst>
                                      </p:cBhvr>
                                      <p:to>
                                        <p:strVal val="visible"/>
                                      </p:to>
                                    </p:set>
                                    <p:anim calcmode="lin" valueType="num">
                                      <p:cBhvr additive="base">
                                        <p:cTn id="82" dur="500" fill="hold"/>
                                        <p:tgtEl>
                                          <p:spTgt spid="97"/>
                                        </p:tgtEl>
                                        <p:attrNameLst>
                                          <p:attrName>ppt_x</p:attrName>
                                        </p:attrNameLst>
                                      </p:cBhvr>
                                      <p:tavLst>
                                        <p:tav tm="0">
                                          <p:val>
                                            <p:strVal val="1+#ppt_w/2"/>
                                          </p:val>
                                        </p:tav>
                                        <p:tav tm="100000">
                                          <p:val>
                                            <p:strVal val="#ppt_x"/>
                                          </p:val>
                                        </p:tav>
                                      </p:tavLst>
                                    </p:anim>
                                    <p:anim calcmode="lin" valueType="num">
                                      <p:cBhvr additive="base">
                                        <p:cTn id="83" dur="500" fill="hold"/>
                                        <p:tgtEl>
                                          <p:spTgt spid="97"/>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2" fill="hold" nodeType="afterEffect">
                                  <p:stCondLst>
                                    <p:cond delay="0"/>
                                  </p:stCondLst>
                                  <p:childTnLst>
                                    <p:set>
                                      <p:cBhvr>
                                        <p:cTn id="86" dur="1" fill="hold">
                                          <p:stCondLst>
                                            <p:cond delay="0"/>
                                          </p:stCondLst>
                                        </p:cTn>
                                        <p:tgtEl>
                                          <p:spTgt spid="100"/>
                                        </p:tgtEl>
                                        <p:attrNameLst>
                                          <p:attrName>style.visibility</p:attrName>
                                        </p:attrNameLst>
                                      </p:cBhvr>
                                      <p:to>
                                        <p:strVal val="visible"/>
                                      </p:to>
                                    </p:set>
                                    <p:anim calcmode="lin" valueType="num">
                                      <p:cBhvr additive="base">
                                        <p:cTn id="87" dur="500" fill="hold"/>
                                        <p:tgtEl>
                                          <p:spTgt spid="100"/>
                                        </p:tgtEl>
                                        <p:attrNameLst>
                                          <p:attrName>ppt_x</p:attrName>
                                        </p:attrNameLst>
                                      </p:cBhvr>
                                      <p:tavLst>
                                        <p:tav tm="0">
                                          <p:val>
                                            <p:strVal val="1+#ppt_w/2"/>
                                          </p:val>
                                        </p:tav>
                                        <p:tav tm="100000">
                                          <p:val>
                                            <p:strVal val="#ppt_x"/>
                                          </p:val>
                                        </p:tav>
                                      </p:tavLst>
                                    </p:anim>
                                    <p:anim calcmode="lin" valueType="num">
                                      <p:cBhvr additive="base">
                                        <p:cTn id="88" dur="5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2" presetClass="exit" presetSubtype="4" fill="hold" nodeType="clickEffect">
                                  <p:stCondLst>
                                    <p:cond delay="0"/>
                                  </p:stCondLst>
                                  <p:childTnLst>
                                    <p:anim calcmode="lin" valueType="num">
                                      <p:cBhvr additive="base">
                                        <p:cTn id="92" dur="500"/>
                                        <p:tgtEl>
                                          <p:spTgt spid="100"/>
                                        </p:tgtEl>
                                        <p:attrNameLst>
                                          <p:attrName>ppt_y</p:attrName>
                                        </p:attrNameLst>
                                      </p:cBhvr>
                                      <p:tavLst>
                                        <p:tav tm="0">
                                          <p:val>
                                            <p:strVal val="#ppt_y"/>
                                          </p:val>
                                        </p:tav>
                                        <p:tav tm="100000">
                                          <p:val>
                                            <p:strVal val="#ppt_y+#ppt_h*1.125000"/>
                                          </p:val>
                                        </p:tav>
                                      </p:tavLst>
                                    </p:anim>
                                    <p:animEffect transition="out" filter="wipe(down)">
                                      <p:cBhvr>
                                        <p:cTn id="93" dur="500"/>
                                        <p:tgtEl>
                                          <p:spTgt spid="100"/>
                                        </p:tgtEl>
                                      </p:cBhvr>
                                    </p:animEffect>
                                    <p:set>
                                      <p:cBhvr>
                                        <p:cTn id="94" dur="1" fill="hold">
                                          <p:stCondLst>
                                            <p:cond delay="499"/>
                                          </p:stCondLst>
                                        </p:cTn>
                                        <p:tgtEl>
                                          <p:spTgt spid="100"/>
                                        </p:tgtEl>
                                        <p:attrNameLst>
                                          <p:attrName>style.visibility</p:attrName>
                                        </p:attrNameLst>
                                      </p:cBhvr>
                                      <p:to>
                                        <p:strVal val="hidden"/>
                                      </p:to>
                                    </p:set>
                                  </p:childTnLst>
                                </p:cTn>
                              </p:par>
                              <p:par>
                                <p:cTn id="95" presetID="12" presetClass="exit" presetSubtype="4" fill="hold" nodeType="withEffect">
                                  <p:stCondLst>
                                    <p:cond delay="0"/>
                                  </p:stCondLst>
                                  <p:childTnLst>
                                    <p:anim calcmode="lin" valueType="num">
                                      <p:cBhvr additive="base">
                                        <p:cTn id="96" dur="500"/>
                                        <p:tgtEl>
                                          <p:spTgt spid="97"/>
                                        </p:tgtEl>
                                        <p:attrNameLst>
                                          <p:attrName>ppt_y</p:attrName>
                                        </p:attrNameLst>
                                      </p:cBhvr>
                                      <p:tavLst>
                                        <p:tav tm="0">
                                          <p:val>
                                            <p:strVal val="#ppt_y"/>
                                          </p:val>
                                        </p:tav>
                                        <p:tav tm="100000">
                                          <p:val>
                                            <p:strVal val="#ppt_y+#ppt_h*1.125000"/>
                                          </p:val>
                                        </p:tav>
                                      </p:tavLst>
                                    </p:anim>
                                    <p:animEffect transition="out" filter="wipe(down)">
                                      <p:cBhvr>
                                        <p:cTn id="97" dur="500"/>
                                        <p:tgtEl>
                                          <p:spTgt spid="97"/>
                                        </p:tgtEl>
                                      </p:cBhvr>
                                    </p:animEffect>
                                    <p:set>
                                      <p:cBhvr>
                                        <p:cTn id="98" dur="1" fill="hold">
                                          <p:stCondLst>
                                            <p:cond delay="499"/>
                                          </p:stCondLst>
                                        </p:cTn>
                                        <p:tgtEl>
                                          <p:spTgt spid="97"/>
                                        </p:tgtEl>
                                        <p:attrNameLst>
                                          <p:attrName>style.visibility</p:attrName>
                                        </p:attrNameLst>
                                      </p:cBhvr>
                                      <p:to>
                                        <p:strVal val="hidden"/>
                                      </p:to>
                                    </p:set>
                                  </p:childTnLst>
                                </p:cTn>
                              </p:par>
                              <p:par>
                                <p:cTn id="99" presetID="12" presetClass="exit" presetSubtype="4" fill="hold" nodeType="withEffect">
                                  <p:stCondLst>
                                    <p:cond delay="0"/>
                                  </p:stCondLst>
                                  <p:childTnLst>
                                    <p:anim calcmode="lin" valueType="num">
                                      <p:cBhvr additive="base">
                                        <p:cTn id="100" dur="500"/>
                                        <p:tgtEl>
                                          <p:spTgt spid="94"/>
                                        </p:tgtEl>
                                        <p:attrNameLst>
                                          <p:attrName>ppt_y</p:attrName>
                                        </p:attrNameLst>
                                      </p:cBhvr>
                                      <p:tavLst>
                                        <p:tav tm="0">
                                          <p:val>
                                            <p:strVal val="#ppt_y"/>
                                          </p:val>
                                        </p:tav>
                                        <p:tav tm="100000">
                                          <p:val>
                                            <p:strVal val="#ppt_y+#ppt_h*1.125000"/>
                                          </p:val>
                                        </p:tav>
                                      </p:tavLst>
                                    </p:anim>
                                    <p:animEffect transition="out" filter="wipe(down)">
                                      <p:cBhvr>
                                        <p:cTn id="101" dur="500"/>
                                        <p:tgtEl>
                                          <p:spTgt spid="94"/>
                                        </p:tgtEl>
                                      </p:cBhvr>
                                    </p:animEffect>
                                    <p:set>
                                      <p:cBhvr>
                                        <p:cTn id="102" dur="1" fill="hold">
                                          <p:stCondLst>
                                            <p:cond delay="499"/>
                                          </p:stCondLst>
                                        </p:cTn>
                                        <p:tgtEl>
                                          <p:spTgt spid="94"/>
                                        </p:tgtEl>
                                        <p:attrNameLst>
                                          <p:attrName>style.visibility</p:attrName>
                                        </p:attrNameLst>
                                      </p:cBhvr>
                                      <p:to>
                                        <p:strVal val="hidden"/>
                                      </p:to>
                                    </p:set>
                                  </p:childTnLst>
                                </p:cTn>
                              </p:par>
                              <p:par>
                                <p:cTn id="103" presetID="12" presetClass="exit" presetSubtype="4" fill="hold" nodeType="withEffect">
                                  <p:stCondLst>
                                    <p:cond delay="0"/>
                                  </p:stCondLst>
                                  <p:childTnLst>
                                    <p:anim calcmode="lin" valueType="num">
                                      <p:cBhvr additive="base">
                                        <p:cTn id="104" dur="500"/>
                                        <p:tgtEl>
                                          <p:spTgt spid="91"/>
                                        </p:tgtEl>
                                        <p:attrNameLst>
                                          <p:attrName>ppt_y</p:attrName>
                                        </p:attrNameLst>
                                      </p:cBhvr>
                                      <p:tavLst>
                                        <p:tav tm="0">
                                          <p:val>
                                            <p:strVal val="#ppt_y"/>
                                          </p:val>
                                        </p:tav>
                                        <p:tav tm="100000">
                                          <p:val>
                                            <p:strVal val="#ppt_y+#ppt_h*1.125000"/>
                                          </p:val>
                                        </p:tav>
                                      </p:tavLst>
                                    </p:anim>
                                    <p:animEffect transition="out" filter="wipe(down)">
                                      <p:cBhvr>
                                        <p:cTn id="105" dur="500"/>
                                        <p:tgtEl>
                                          <p:spTgt spid="91"/>
                                        </p:tgtEl>
                                      </p:cBhvr>
                                    </p:animEffect>
                                    <p:set>
                                      <p:cBhvr>
                                        <p:cTn id="106" dur="1" fill="hold">
                                          <p:stCondLst>
                                            <p:cond delay="499"/>
                                          </p:stCondLst>
                                        </p:cTn>
                                        <p:tgtEl>
                                          <p:spTgt spid="91"/>
                                        </p:tgtEl>
                                        <p:attrNameLst>
                                          <p:attrName>style.visibility</p:attrName>
                                        </p:attrNameLst>
                                      </p:cBhvr>
                                      <p:to>
                                        <p:strVal val="hidden"/>
                                      </p:to>
                                    </p:set>
                                  </p:childTnLst>
                                </p:cTn>
                              </p:par>
                              <p:par>
                                <p:cTn id="107" presetID="12" presetClass="exit" presetSubtype="4" fill="hold" nodeType="withEffect">
                                  <p:stCondLst>
                                    <p:cond delay="0"/>
                                  </p:stCondLst>
                                  <p:childTnLst>
                                    <p:anim calcmode="lin" valueType="num">
                                      <p:cBhvr additive="base">
                                        <p:cTn id="108" dur="500"/>
                                        <p:tgtEl>
                                          <p:spTgt spid="88"/>
                                        </p:tgtEl>
                                        <p:attrNameLst>
                                          <p:attrName>ppt_y</p:attrName>
                                        </p:attrNameLst>
                                      </p:cBhvr>
                                      <p:tavLst>
                                        <p:tav tm="0">
                                          <p:val>
                                            <p:strVal val="#ppt_y"/>
                                          </p:val>
                                        </p:tav>
                                        <p:tav tm="100000">
                                          <p:val>
                                            <p:strVal val="#ppt_y+#ppt_h*1.125000"/>
                                          </p:val>
                                        </p:tav>
                                      </p:tavLst>
                                    </p:anim>
                                    <p:animEffect transition="out" filter="wipe(down)">
                                      <p:cBhvr>
                                        <p:cTn id="109" dur="500"/>
                                        <p:tgtEl>
                                          <p:spTgt spid="88"/>
                                        </p:tgtEl>
                                      </p:cBhvr>
                                    </p:animEffect>
                                    <p:set>
                                      <p:cBhvr>
                                        <p:cTn id="110" dur="1" fill="hold">
                                          <p:stCondLst>
                                            <p:cond delay="499"/>
                                          </p:stCondLst>
                                        </p:cTn>
                                        <p:tgtEl>
                                          <p:spTgt spid="88"/>
                                        </p:tgtEl>
                                        <p:attrNameLst>
                                          <p:attrName>style.visibility</p:attrName>
                                        </p:attrNameLst>
                                      </p:cBhvr>
                                      <p:to>
                                        <p:strVal val="hidden"/>
                                      </p:to>
                                    </p:set>
                                  </p:childTnLst>
                                </p:cTn>
                              </p:par>
                              <p:par>
                                <p:cTn id="111" presetID="12" presetClass="exit" presetSubtype="4" fill="hold" nodeType="withEffect">
                                  <p:stCondLst>
                                    <p:cond delay="0"/>
                                  </p:stCondLst>
                                  <p:childTnLst>
                                    <p:anim calcmode="lin" valueType="num">
                                      <p:cBhvr additive="base">
                                        <p:cTn id="112" dur="500"/>
                                        <p:tgtEl>
                                          <p:spTgt spid="87"/>
                                        </p:tgtEl>
                                        <p:attrNameLst>
                                          <p:attrName>ppt_y</p:attrName>
                                        </p:attrNameLst>
                                      </p:cBhvr>
                                      <p:tavLst>
                                        <p:tav tm="0">
                                          <p:val>
                                            <p:strVal val="#ppt_y"/>
                                          </p:val>
                                        </p:tav>
                                        <p:tav tm="100000">
                                          <p:val>
                                            <p:strVal val="#ppt_y+#ppt_h*1.125000"/>
                                          </p:val>
                                        </p:tav>
                                      </p:tavLst>
                                    </p:anim>
                                    <p:animEffect transition="out" filter="wipe(down)">
                                      <p:cBhvr>
                                        <p:cTn id="113" dur="500"/>
                                        <p:tgtEl>
                                          <p:spTgt spid="87"/>
                                        </p:tgtEl>
                                      </p:cBhvr>
                                    </p:animEffect>
                                    <p:set>
                                      <p:cBhvr>
                                        <p:cTn id="114" dur="1" fill="hold">
                                          <p:stCondLst>
                                            <p:cond delay="499"/>
                                          </p:stCondLst>
                                        </p:cTn>
                                        <p:tgtEl>
                                          <p:spTgt spid="87"/>
                                        </p:tgtEl>
                                        <p:attrNameLst>
                                          <p:attrName>style.visibility</p:attrName>
                                        </p:attrNameLst>
                                      </p:cBhvr>
                                      <p:to>
                                        <p:strVal val="hidden"/>
                                      </p:to>
                                    </p:set>
                                  </p:childTnLst>
                                </p:cTn>
                              </p:par>
                              <p:par>
                                <p:cTn id="115" presetID="12" presetClass="exit" presetSubtype="4" fill="hold" nodeType="withEffect">
                                  <p:stCondLst>
                                    <p:cond delay="0"/>
                                  </p:stCondLst>
                                  <p:childTnLst>
                                    <p:anim calcmode="lin" valueType="num">
                                      <p:cBhvr additive="base">
                                        <p:cTn id="116" dur="500"/>
                                        <p:tgtEl>
                                          <p:spTgt spid="84"/>
                                        </p:tgtEl>
                                        <p:attrNameLst>
                                          <p:attrName>ppt_y</p:attrName>
                                        </p:attrNameLst>
                                      </p:cBhvr>
                                      <p:tavLst>
                                        <p:tav tm="0">
                                          <p:val>
                                            <p:strVal val="#ppt_y"/>
                                          </p:val>
                                        </p:tav>
                                        <p:tav tm="100000">
                                          <p:val>
                                            <p:strVal val="#ppt_y+#ppt_h*1.125000"/>
                                          </p:val>
                                        </p:tav>
                                      </p:tavLst>
                                    </p:anim>
                                    <p:animEffect transition="out" filter="wipe(down)">
                                      <p:cBhvr>
                                        <p:cTn id="117" dur="500"/>
                                        <p:tgtEl>
                                          <p:spTgt spid="84"/>
                                        </p:tgtEl>
                                      </p:cBhvr>
                                    </p:animEffect>
                                    <p:set>
                                      <p:cBhvr>
                                        <p:cTn id="118" dur="1" fill="hold">
                                          <p:stCondLst>
                                            <p:cond delay="499"/>
                                          </p:stCondLst>
                                        </p:cTn>
                                        <p:tgtEl>
                                          <p:spTgt spid="84"/>
                                        </p:tgtEl>
                                        <p:attrNameLst>
                                          <p:attrName>style.visibility</p:attrName>
                                        </p:attrNameLst>
                                      </p:cBhvr>
                                      <p:to>
                                        <p:strVal val="hidden"/>
                                      </p:to>
                                    </p:set>
                                  </p:childTnLst>
                                </p:cTn>
                              </p:par>
                              <p:par>
                                <p:cTn id="119" presetID="12" presetClass="exit" presetSubtype="4" fill="hold" grpId="1" nodeType="withEffect">
                                  <p:stCondLst>
                                    <p:cond delay="0"/>
                                  </p:stCondLst>
                                  <p:childTnLst>
                                    <p:anim calcmode="lin" valueType="num">
                                      <p:cBhvr additive="base">
                                        <p:cTn id="120" dur="500"/>
                                        <p:tgtEl>
                                          <p:spTgt spid="71"/>
                                        </p:tgtEl>
                                        <p:attrNameLst>
                                          <p:attrName>ppt_y</p:attrName>
                                        </p:attrNameLst>
                                      </p:cBhvr>
                                      <p:tavLst>
                                        <p:tav tm="0">
                                          <p:val>
                                            <p:strVal val="#ppt_y"/>
                                          </p:val>
                                        </p:tav>
                                        <p:tav tm="100000">
                                          <p:val>
                                            <p:strVal val="#ppt_y+#ppt_h*1.125000"/>
                                          </p:val>
                                        </p:tav>
                                      </p:tavLst>
                                    </p:anim>
                                    <p:animEffect transition="out" filter="wipe(down)">
                                      <p:cBhvr>
                                        <p:cTn id="121" dur="500"/>
                                        <p:tgtEl>
                                          <p:spTgt spid="71"/>
                                        </p:tgtEl>
                                      </p:cBhvr>
                                    </p:animEffect>
                                    <p:set>
                                      <p:cBhvr>
                                        <p:cTn id="122" dur="1" fill="hold">
                                          <p:stCondLst>
                                            <p:cond delay="499"/>
                                          </p:stCondLst>
                                        </p:cTn>
                                        <p:tgtEl>
                                          <p:spTgt spid="71"/>
                                        </p:tgtEl>
                                        <p:attrNameLst>
                                          <p:attrName>style.visibility</p:attrName>
                                        </p:attrNameLst>
                                      </p:cBhvr>
                                      <p:to>
                                        <p:strVal val="hidden"/>
                                      </p:to>
                                    </p:set>
                                  </p:childTnLst>
                                </p:cTn>
                              </p:par>
                              <p:par>
                                <p:cTn id="123" presetID="12" presetClass="exit" presetSubtype="4" fill="hold" nodeType="withEffect">
                                  <p:stCondLst>
                                    <p:cond delay="0"/>
                                  </p:stCondLst>
                                  <p:childTnLst>
                                    <p:anim calcmode="lin" valueType="num">
                                      <p:cBhvr additive="base">
                                        <p:cTn id="124" dur="500"/>
                                        <p:tgtEl>
                                          <p:spTgt spid="47"/>
                                        </p:tgtEl>
                                        <p:attrNameLst>
                                          <p:attrName>ppt_y</p:attrName>
                                        </p:attrNameLst>
                                      </p:cBhvr>
                                      <p:tavLst>
                                        <p:tav tm="0">
                                          <p:val>
                                            <p:strVal val="#ppt_y"/>
                                          </p:val>
                                        </p:tav>
                                        <p:tav tm="100000">
                                          <p:val>
                                            <p:strVal val="#ppt_y+#ppt_h*1.125000"/>
                                          </p:val>
                                        </p:tav>
                                      </p:tavLst>
                                    </p:anim>
                                    <p:animEffect transition="out" filter="wipe(down)">
                                      <p:cBhvr>
                                        <p:cTn id="125" dur="500"/>
                                        <p:tgtEl>
                                          <p:spTgt spid="47"/>
                                        </p:tgtEl>
                                      </p:cBhvr>
                                    </p:animEffect>
                                    <p:set>
                                      <p:cBhvr>
                                        <p:cTn id="126" dur="1" fill="hold">
                                          <p:stCondLst>
                                            <p:cond delay="499"/>
                                          </p:stCondLst>
                                        </p:cTn>
                                        <p:tgtEl>
                                          <p:spTgt spid="47"/>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1" fill="hold" nodeType="clickEffect">
                                  <p:stCondLst>
                                    <p:cond delay="0"/>
                                  </p:stCondLst>
                                  <p:childTnLst>
                                    <p:set>
                                      <p:cBhvr>
                                        <p:cTn id="130" dur="1" fill="hold">
                                          <p:stCondLst>
                                            <p:cond delay="0"/>
                                          </p:stCondLst>
                                        </p:cTn>
                                        <p:tgtEl>
                                          <p:spTgt spid="10"/>
                                        </p:tgtEl>
                                        <p:attrNameLst>
                                          <p:attrName>style.visibility</p:attrName>
                                        </p:attrNameLst>
                                      </p:cBhvr>
                                      <p:to>
                                        <p:strVal val="visible"/>
                                      </p:to>
                                    </p:set>
                                    <p:animEffect transition="in" filter="wipe(up)">
                                      <p:cBhvr>
                                        <p:cTn id="1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71" grpId="0" bldLvl="0" animBg="1"/>
      <p:bldP spid="71" grpId="1"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128989" y="472535"/>
            <a:ext cx="2042473" cy="521970"/>
          </a:xfrm>
          <a:prstGeom prst="rect">
            <a:avLst/>
          </a:prstGeom>
          <a:noFill/>
        </p:spPr>
        <p:txBody>
          <a:bodyPr wrap="square" rtlCol="0">
            <a:spAutoFit/>
          </a:bodyPr>
          <a:p>
            <a:pPr algn="ctr" defTabSz="914400">
              <a:defRPr/>
            </a:pPr>
            <a:r>
              <a:rPr lang="zh-CN" altLang="en-US" sz="2800" u="sng" kern="0" dirty="0">
                <a:solidFill>
                  <a:srgbClr val="283855"/>
                </a:solidFill>
                <a:latin typeface="思源黑体 CN Bold" panose="020B0800000000000000" pitchFamily="34" charset="-122"/>
                <a:ea typeface="思源黑体 CN Bold" panose="020B0800000000000000" pitchFamily="34" charset="-122"/>
              </a:rPr>
              <a:t>探索新知</a:t>
            </a:r>
            <a:endParaRPr lang="zh-CN" altLang="en-US" sz="2800" u="sng" kern="0" dirty="0">
              <a:solidFill>
                <a:srgbClr val="283855"/>
              </a:solidFill>
              <a:latin typeface="思源黑体 CN Bold" panose="020B0800000000000000" pitchFamily="34" charset="-122"/>
              <a:ea typeface="思源黑体 CN Bold" panose="020B0800000000000000" pitchFamily="34" charset="-122"/>
            </a:endParaRPr>
          </a:p>
        </p:txBody>
      </p:sp>
      <p:sp>
        <p:nvSpPr>
          <p:cNvPr id="3" name="ïṧļîḓè"/>
          <p:cNvSpPr/>
          <p:nvPr/>
        </p:nvSpPr>
        <p:spPr>
          <a:xfrm>
            <a:off x="586504" y="433828"/>
            <a:ext cx="701612" cy="600634"/>
          </a:xfrm>
          <a:prstGeom prst="parallelogram">
            <a:avLst/>
          </a:prstGeom>
          <a:solidFill>
            <a:srgbClr val="28385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a:r>
              <a:rPr lang="en-US" altLang="zh-CN" b="1" dirty="0"/>
              <a:t>02</a:t>
            </a:r>
            <a:endParaRPr lang="zh-CN" altLang="en-US" b="1" dirty="0"/>
          </a:p>
        </p:txBody>
      </p:sp>
      <p:sp>
        <p:nvSpPr>
          <p:cNvPr id="7" name="椭圆 6"/>
          <p:cNvSpPr/>
          <p:nvPr>
            <p:custDataLst>
              <p:tags r:id="rId1"/>
            </p:custDataLst>
          </p:nvPr>
        </p:nvSpPr>
        <p:spPr>
          <a:xfrm>
            <a:off x="1053772" y="1285019"/>
            <a:ext cx="544787" cy="544787"/>
          </a:xfrm>
          <a:prstGeom prst="ellipse">
            <a:avLst/>
          </a:prstGeom>
          <a:solidFill>
            <a:srgbClr val="006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solidFill>
                  <a:schemeClr val="bg1"/>
                </a:solidFill>
                <a:latin typeface="思源黑体 CN Regular" panose="020B0500000000000000" pitchFamily="34" charset="-122"/>
                <a:ea typeface="思源黑体 CN Regular" panose="020B0500000000000000" pitchFamily="34" charset="-122"/>
              </a:rPr>
              <a:t>2</a:t>
            </a:r>
            <a:endParaRPr lang="en-US" altLang="zh-CN" dirty="0">
              <a:solidFill>
                <a:schemeClr val="bg1"/>
              </a:solidFill>
              <a:latin typeface="思源黑体 CN Regular" panose="020B0500000000000000" pitchFamily="34" charset="-122"/>
              <a:ea typeface="思源黑体 CN Regular" panose="020B0500000000000000" pitchFamily="34" charset="-122"/>
            </a:endParaRPr>
          </a:p>
        </p:txBody>
      </p:sp>
      <p:sp>
        <p:nvSpPr>
          <p:cNvPr id="8" name="文本框 7"/>
          <p:cNvSpPr txBox="1"/>
          <p:nvPr>
            <p:custDataLst>
              <p:tags r:id="rId2"/>
            </p:custDataLst>
          </p:nvPr>
        </p:nvSpPr>
        <p:spPr>
          <a:xfrm>
            <a:off x="1769745" y="1368425"/>
            <a:ext cx="4753610" cy="460375"/>
          </a:xfrm>
          <a:prstGeom prst="rect">
            <a:avLst/>
          </a:prstGeom>
          <a:noFill/>
        </p:spPr>
        <p:txBody>
          <a:bodyPr wrap="square">
            <a:spAutoFit/>
          </a:bodyPr>
          <a:p>
            <a:r>
              <a:rPr lang="zh-CN" altLang="en-US" sz="2400" dirty="0">
                <a:latin typeface="华文楷体" panose="02010600040101010101" charset="-122"/>
                <a:ea typeface="华文楷体" panose="02010600040101010101" charset="-122"/>
              </a:rPr>
              <a:t>任务二：全球性生态环境问题</a:t>
            </a:r>
            <a:endParaRPr lang="zh-CN" altLang="en-US" sz="2400" dirty="0">
              <a:latin typeface="华文楷体" panose="02010600040101010101" charset="-122"/>
              <a:ea typeface="华文楷体" panose="02010600040101010101" charset="-122"/>
            </a:endParaRPr>
          </a:p>
        </p:txBody>
      </p:sp>
      <p:sp>
        <p:nvSpPr>
          <p:cNvPr id="10" name="矩形: 圆角 5"/>
          <p:cNvSpPr/>
          <p:nvPr/>
        </p:nvSpPr>
        <p:spPr>
          <a:xfrm>
            <a:off x="1598295" y="2120900"/>
            <a:ext cx="4054475" cy="1089025"/>
          </a:xfrm>
          <a:prstGeom prst="roundRect">
            <a:avLst/>
          </a:prstGeom>
          <a:solidFill>
            <a:srgbClr val="0062B0"/>
          </a:solidFill>
          <a:ln>
            <a:noFill/>
          </a:ln>
          <a:effectLst>
            <a:outerShdw blurRad="50800" dist="38100" dir="2700000" sx="99000" sy="99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1735270" y="2311925"/>
            <a:ext cx="3827708" cy="706755"/>
          </a:xfrm>
          <a:prstGeom prst="rect">
            <a:avLst/>
          </a:prstGeom>
          <a:noFill/>
        </p:spPr>
        <p:txBody>
          <a:bodyPr wrap="square">
            <a:spAutoFit/>
          </a:bodyPr>
          <a:p>
            <a:r>
              <a:rPr lang="zh-CN" altLang="en-US" sz="2000" dirty="0">
                <a:solidFill>
                  <a:schemeClr val="bg1"/>
                </a:solidFill>
                <a:latin typeface="华文楷体" panose="02010600040101010101" charset="-122"/>
                <a:ea typeface="华文楷体" panose="02010600040101010101" charset="-122"/>
              </a:rPr>
              <a:t>我们呼吸时吸入氧气、呼出二氧化碳，它们会只在身边吗？</a:t>
            </a:r>
            <a:endParaRPr lang="zh-CN" altLang="en-US" sz="2000" dirty="0">
              <a:solidFill>
                <a:schemeClr val="bg1"/>
              </a:solidFill>
              <a:latin typeface="华文楷体" panose="02010600040101010101" charset="-122"/>
              <a:ea typeface="华文楷体" panose="02010600040101010101" charset="-122"/>
            </a:endParaRPr>
          </a:p>
        </p:txBody>
      </p:sp>
      <p:pic>
        <p:nvPicPr>
          <p:cNvPr id="2" name="https://photo-static-api.fotomore.com/creative/vcg/400/version23/VCG41174623175.jpg?uid=386&amp;timestamp=1731559133&amp;sign=e3f919e7f4a730261321d77cb1e074ec" descr="3D没有红色骰子"/>
          <p:cNvPicPr>
            <a:picLocks noChangeAspect="1"/>
          </p:cNvPicPr>
          <p:nvPr/>
        </p:nvPicPr>
        <p:blipFill>
          <a:blip r:embed="rId3"/>
          <a:stretch>
            <a:fillRect/>
          </a:stretch>
        </p:blipFill>
        <p:spPr>
          <a:xfrm>
            <a:off x="6134735" y="1752600"/>
            <a:ext cx="3017520" cy="1824990"/>
          </a:xfrm>
          <a:prstGeom prst="rect">
            <a:avLst/>
          </a:prstGeom>
        </p:spPr>
      </p:pic>
      <p:pic>
        <p:nvPicPr>
          <p:cNvPr id="5" name="不会">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9494520" y="-619125"/>
            <a:ext cx="619125" cy="619125"/>
          </a:xfrm>
          <a:prstGeom prst="rect">
            <a:avLst/>
          </a:prstGeom>
        </p:spPr>
      </p:pic>
      <p:sp>
        <p:nvSpPr>
          <p:cNvPr id="13" name="文本框 12"/>
          <p:cNvSpPr txBox="1"/>
          <p:nvPr/>
        </p:nvSpPr>
        <p:spPr>
          <a:xfrm>
            <a:off x="3404235" y="3813810"/>
            <a:ext cx="5383530" cy="1568450"/>
          </a:xfrm>
          <a:prstGeom prst="rect">
            <a:avLst/>
          </a:prstGeom>
          <a:noFill/>
        </p:spPr>
        <p:txBody>
          <a:bodyPr wrap="square" rtlCol="0">
            <a:spAutoFit/>
          </a:bodyPr>
          <a:p>
            <a:pPr algn="ctr" defTabSz="914400">
              <a:defRPr/>
            </a:pPr>
            <a:r>
              <a:rPr lang="zh-CN" altLang="en-US" sz="4800" kern="0" dirty="0">
                <a:solidFill>
                  <a:srgbClr val="FF0000"/>
                </a:solidFill>
                <a:latin typeface="思源黑体 CN Bold" panose="020B0800000000000000" pitchFamily="34" charset="-122"/>
                <a:ea typeface="思源黑体 CN Bold" panose="020B0800000000000000" pitchFamily="34" charset="-122"/>
              </a:rPr>
              <a:t>生态环境问题</a:t>
            </a:r>
            <a:endParaRPr lang="zh-CN" altLang="en-US" sz="4800" kern="0" dirty="0">
              <a:solidFill>
                <a:srgbClr val="FF0000"/>
              </a:solidFill>
              <a:latin typeface="思源黑体 CN Bold" panose="020B0800000000000000" pitchFamily="34" charset="-122"/>
              <a:ea typeface="思源黑体 CN Bold" panose="020B0800000000000000" pitchFamily="34" charset="-122"/>
            </a:endParaRPr>
          </a:p>
          <a:p>
            <a:pPr algn="ctr" defTabSz="914400">
              <a:defRPr/>
            </a:pPr>
            <a:r>
              <a:rPr lang="zh-CN" altLang="en-US" sz="4800" kern="0" dirty="0">
                <a:solidFill>
                  <a:srgbClr val="FF0000"/>
                </a:solidFill>
                <a:latin typeface="思源黑体 CN Bold" panose="020B0800000000000000" pitchFamily="34" charset="-122"/>
                <a:ea typeface="思源黑体 CN Bold" panose="020B0800000000000000" pitchFamily="34" charset="-122"/>
              </a:rPr>
              <a:t>是全球性的</a:t>
            </a:r>
            <a:endParaRPr lang="zh-CN" altLang="en-US" sz="4800" kern="0" dirty="0">
              <a:solidFill>
                <a:srgbClr val="FF0000"/>
              </a:solidFill>
              <a:latin typeface="思源黑体 CN Bold" panose="020B0800000000000000" pitchFamily="34" charset="-122"/>
              <a:ea typeface="思源黑体 CN Bold" panose="020B08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80">
                                          <p:stCondLst>
                                            <p:cond delay="0"/>
                                          </p:stCondLst>
                                        </p:cTn>
                                        <p:tgtEl>
                                          <p:spTgt spid="2"/>
                                        </p:tgtEl>
                                      </p:cBhvr>
                                    </p:animEffect>
                                    <p:anim calcmode="lin" valueType="num">
                                      <p:cBhvr>
                                        <p:cTn id="3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7" dur="26">
                                          <p:stCondLst>
                                            <p:cond delay="650"/>
                                          </p:stCondLst>
                                        </p:cTn>
                                        <p:tgtEl>
                                          <p:spTgt spid="2"/>
                                        </p:tgtEl>
                                      </p:cBhvr>
                                      <p:to x="100000" y="60000"/>
                                    </p:animScale>
                                    <p:animScale>
                                      <p:cBhvr>
                                        <p:cTn id="38" dur="166" decel="50000">
                                          <p:stCondLst>
                                            <p:cond delay="676"/>
                                          </p:stCondLst>
                                        </p:cTn>
                                        <p:tgtEl>
                                          <p:spTgt spid="2"/>
                                        </p:tgtEl>
                                      </p:cBhvr>
                                      <p:to x="100000" y="100000"/>
                                    </p:animScale>
                                    <p:animScale>
                                      <p:cBhvr>
                                        <p:cTn id="39" dur="26">
                                          <p:stCondLst>
                                            <p:cond delay="1312"/>
                                          </p:stCondLst>
                                        </p:cTn>
                                        <p:tgtEl>
                                          <p:spTgt spid="2"/>
                                        </p:tgtEl>
                                      </p:cBhvr>
                                      <p:to x="100000" y="80000"/>
                                    </p:animScale>
                                    <p:animScale>
                                      <p:cBhvr>
                                        <p:cTn id="40" dur="166" decel="50000">
                                          <p:stCondLst>
                                            <p:cond delay="1338"/>
                                          </p:stCondLst>
                                        </p:cTn>
                                        <p:tgtEl>
                                          <p:spTgt spid="2"/>
                                        </p:tgtEl>
                                      </p:cBhvr>
                                      <p:to x="100000" y="100000"/>
                                    </p:animScale>
                                    <p:animScale>
                                      <p:cBhvr>
                                        <p:cTn id="41" dur="26">
                                          <p:stCondLst>
                                            <p:cond delay="1642"/>
                                          </p:stCondLst>
                                        </p:cTn>
                                        <p:tgtEl>
                                          <p:spTgt spid="2"/>
                                        </p:tgtEl>
                                      </p:cBhvr>
                                      <p:to x="100000" y="90000"/>
                                    </p:animScale>
                                    <p:animScale>
                                      <p:cBhvr>
                                        <p:cTn id="42" dur="166" decel="50000">
                                          <p:stCondLst>
                                            <p:cond delay="1668"/>
                                          </p:stCondLst>
                                        </p:cTn>
                                        <p:tgtEl>
                                          <p:spTgt spid="2"/>
                                        </p:tgtEl>
                                      </p:cBhvr>
                                      <p:to x="100000" y="100000"/>
                                    </p:animScale>
                                    <p:animScale>
                                      <p:cBhvr>
                                        <p:cTn id="43" dur="26">
                                          <p:stCondLst>
                                            <p:cond delay="1808"/>
                                          </p:stCondLst>
                                        </p:cTn>
                                        <p:tgtEl>
                                          <p:spTgt spid="2"/>
                                        </p:tgtEl>
                                      </p:cBhvr>
                                      <p:to x="100000" y="95000"/>
                                    </p:animScale>
                                    <p:animScale>
                                      <p:cBhvr>
                                        <p:cTn id="44" dur="166" decel="50000">
                                          <p:stCondLst>
                                            <p:cond delay="1834"/>
                                          </p:stCondLst>
                                        </p:cTn>
                                        <p:tgtEl>
                                          <p:spTgt spid="2"/>
                                        </p:tgtEl>
                                      </p:cBhvr>
                                      <p:to x="100000" y="100000"/>
                                    </p:animScale>
                                  </p:childTnLst>
                                </p:cTn>
                              </p:par>
                            </p:childTnLst>
                          </p:cTn>
                        </p:par>
                        <p:par>
                          <p:cTn id="45" fill="hold">
                            <p:stCondLst>
                              <p:cond delay="2000"/>
                            </p:stCondLst>
                            <p:childTnLst>
                              <p:par>
                                <p:cTn id="46" presetID="1" presetClass="mediacall" presetSubtype="0" fill="hold" nodeType="afterEffect">
                                  <p:stCondLst>
                                    <p:cond delay="0"/>
                                  </p:stCondLst>
                                  <p:childTnLst>
                                    <p:cmd type="call" cmd="playFrom(0.0)">
                                      <p:cBhvr additive="base">
                                        <p:cTn id="47" dur="626" fill="hold"/>
                                        <p:tgtEl>
                                          <p:spTgt spid="5"/>
                                        </p:tgtEl>
                                      </p:cBhvr>
                                    </p:cmd>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1">
                  <p:stCondLst>
                    <p:cond delay="indefinite"/>
                  </p:stCondLst>
                  <p:endCondLst>
                    <p:cond evt="onStopAudio">
                      <p:tgtEl>
                        <p:sldTgt/>
                      </p:tgtEl>
                    </p:cond>
                  </p:endCondLst>
                </p:cTn>
                <p:tgtEl>
                  <p:spTgt spid="5"/>
                </p:tgtEl>
              </p:cMediaNode>
            </p:audio>
          </p:childTnLst>
        </p:cTn>
      </p:par>
    </p:tnLst>
    <p:bldLst>
      <p:bldP spid="7" grpId="0" bldLvl="0" animBg="1"/>
      <p:bldP spid="8" grpId="0"/>
      <p:bldP spid="10" grpId="0" bldLvl="0" animBg="1"/>
      <p:bldP spid="18"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128989" y="472535"/>
            <a:ext cx="2042473" cy="521970"/>
          </a:xfrm>
          <a:prstGeom prst="rect">
            <a:avLst/>
          </a:prstGeom>
          <a:noFill/>
        </p:spPr>
        <p:txBody>
          <a:bodyPr wrap="square" rtlCol="0">
            <a:spAutoFit/>
          </a:bodyPr>
          <a:p>
            <a:pPr algn="ctr" defTabSz="914400">
              <a:defRPr/>
            </a:pPr>
            <a:r>
              <a:rPr lang="zh-CN" altLang="en-US" sz="2800" u="sng" kern="0" dirty="0">
                <a:solidFill>
                  <a:srgbClr val="283855"/>
                </a:solidFill>
                <a:latin typeface="思源黑体 CN Bold" panose="020B0800000000000000" pitchFamily="34" charset="-122"/>
                <a:ea typeface="思源黑体 CN Bold" panose="020B0800000000000000" pitchFamily="34" charset="-122"/>
              </a:rPr>
              <a:t>探索新知</a:t>
            </a:r>
            <a:endParaRPr lang="zh-CN" altLang="en-US" sz="2800" u="sng" kern="0" dirty="0">
              <a:solidFill>
                <a:srgbClr val="283855"/>
              </a:solidFill>
              <a:latin typeface="思源黑体 CN Bold" panose="020B0800000000000000" pitchFamily="34" charset="-122"/>
              <a:ea typeface="思源黑体 CN Bold" panose="020B0800000000000000" pitchFamily="34" charset="-122"/>
            </a:endParaRPr>
          </a:p>
        </p:txBody>
      </p:sp>
      <p:sp>
        <p:nvSpPr>
          <p:cNvPr id="3" name="ïṧļîḓè"/>
          <p:cNvSpPr/>
          <p:nvPr/>
        </p:nvSpPr>
        <p:spPr>
          <a:xfrm>
            <a:off x="586504" y="433828"/>
            <a:ext cx="701612" cy="600634"/>
          </a:xfrm>
          <a:prstGeom prst="parallelogram">
            <a:avLst/>
          </a:prstGeom>
          <a:solidFill>
            <a:srgbClr val="28385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a:r>
              <a:rPr lang="en-US" altLang="zh-CN" b="1" dirty="0"/>
              <a:t>02</a:t>
            </a:r>
            <a:endParaRPr lang="zh-CN" altLang="en-US" b="1" dirty="0"/>
          </a:p>
        </p:txBody>
      </p:sp>
      <p:sp>
        <p:nvSpPr>
          <p:cNvPr id="8" name="文本框 7"/>
          <p:cNvSpPr txBox="1"/>
          <p:nvPr>
            <p:custDataLst>
              <p:tags r:id="rId1"/>
            </p:custDataLst>
          </p:nvPr>
        </p:nvSpPr>
        <p:spPr>
          <a:xfrm>
            <a:off x="1353820" y="1123315"/>
            <a:ext cx="4753610" cy="460375"/>
          </a:xfrm>
          <a:prstGeom prst="rect">
            <a:avLst/>
          </a:prstGeom>
          <a:noFill/>
        </p:spPr>
        <p:txBody>
          <a:bodyPr wrap="square">
            <a:spAutoFit/>
          </a:bodyPr>
          <a:p>
            <a:r>
              <a:rPr lang="zh-CN" altLang="en-US" sz="2400" dirty="0">
                <a:latin typeface="华文楷体" panose="02010600040101010101" charset="-122"/>
                <a:ea typeface="华文楷体" panose="02010600040101010101" charset="-122"/>
              </a:rPr>
              <a:t>全球性生态环境的六大问题</a:t>
            </a:r>
            <a:endParaRPr lang="zh-CN" altLang="en-US" sz="2400" dirty="0">
              <a:latin typeface="华文楷体" panose="02010600040101010101" charset="-122"/>
              <a:ea typeface="华文楷体" panose="02010600040101010101" charset="-122"/>
            </a:endParaRPr>
          </a:p>
        </p:txBody>
      </p:sp>
      <p:grpSp>
        <p:nvGrpSpPr>
          <p:cNvPr id="15" name="组合 14"/>
          <p:cNvGrpSpPr/>
          <p:nvPr/>
        </p:nvGrpSpPr>
        <p:grpSpPr>
          <a:xfrm>
            <a:off x="1322705" y="1829435"/>
            <a:ext cx="2875280" cy="2042795"/>
            <a:chOff x="2083" y="2881"/>
            <a:chExt cx="4528" cy="3217"/>
          </a:xfrm>
        </p:grpSpPr>
        <p:sp>
          <p:nvSpPr>
            <p:cNvPr id="9" name="矩形: 圆角 5"/>
            <p:cNvSpPr/>
            <p:nvPr/>
          </p:nvSpPr>
          <p:spPr>
            <a:xfrm>
              <a:off x="2257" y="2881"/>
              <a:ext cx="4354" cy="3217"/>
            </a:xfrm>
            <a:prstGeom prst="roundRect">
              <a:avLst>
                <a:gd name="adj" fmla="val 7802"/>
              </a:avLst>
            </a:prstGeom>
            <a:solidFill>
              <a:srgbClr val="0062B0"/>
            </a:solidFill>
            <a:ln>
              <a:noFill/>
            </a:ln>
            <a:effectLst>
              <a:outerShdw blurRad="50800" dist="38100" dir="2700000" sx="99000" sy="99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2729" y="5470"/>
              <a:ext cx="3645" cy="628"/>
            </a:xfrm>
            <a:prstGeom prst="rect">
              <a:avLst/>
            </a:prstGeom>
            <a:noFill/>
          </p:spPr>
          <p:txBody>
            <a:bodyPr wrap="square">
              <a:spAutoFit/>
            </a:bodyPr>
            <a:p>
              <a:r>
                <a:rPr lang="zh-CN" altLang="en-US" sz="2000" dirty="0">
                  <a:solidFill>
                    <a:schemeClr val="bg1"/>
                  </a:solidFill>
                  <a:latin typeface="华文楷体" panose="02010600040101010101" charset="-122"/>
                  <a:ea typeface="华文楷体" panose="02010600040101010101" charset="-122"/>
                </a:rPr>
                <a:t>全球气候变化问题</a:t>
              </a:r>
              <a:endParaRPr lang="zh-CN" altLang="en-US" sz="2000" dirty="0">
                <a:solidFill>
                  <a:schemeClr val="bg1"/>
                </a:solidFill>
                <a:latin typeface="华文楷体" panose="02010600040101010101" charset="-122"/>
                <a:ea typeface="华文楷体" panose="02010600040101010101" charset="-122"/>
              </a:endParaRPr>
            </a:p>
          </p:txBody>
        </p:sp>
        <p:sp>
          <p:nvSpPr>
            <p:cNvPr id="12" name="椭圆 11"/>
            <p:cNvSpPr/>
            <p:nvPr>
              <p:custDataLst>
                <p:tags r:id="rId2"/>
              </p:custDataLst>
            </p:nvPr>
          </p:nvSpPr>
          <p:spPr>
            <a:xfrm>
              <a:off x="2083" y="5471"/>
              <a:ext cx="601" cy="6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solidFill>
                    <a:schemeClr val="bg1"/>
                  </a:solidFill>
                  <a:latin typeface="思源黑体 CN Regular" panose="020B0500000000000000" pitchFamily="34" charset="-122"/>
                  <a:ea typeface="思源黑体 CN Regular" panose="020B0500000000000000" pitchFamily="34" charset="-122"/>
                </a:rPr>
                <a:t>1</a:t>
              </a:r>
              <a:endParaRPr lang="en-US" altLang="zh-CN" dirty="0">
                <a:solidFill>
                  <a:schemeClr val="bg1"/>
                </a:solidFill>
                <a:latin typeface="思源黑体 CN Regular" panose="020B0500000000000000" pitchFamily="34" charset="-122"/>
                <a:ea typeface="思源黑体 CN Regular" panose="020B0500000000000000" pitchFamily="34" charset="-122"/>
              </a:endParaRPr>
            </a:p>
          </p:txBody>
        </p:sp>
      </p:grpSp>
      <p:pic>
        <p:nvPicPr>
          <p:cNvPr id="14" name="图片 13"/>
          <p:cNvPicPr/>
          <p:nvPr/>
        </p:nvPicPr>
        <p:blipFill>
          <a:blip r:embed="rId3"/>
          <a:stretch>
            <a:fillRect/>
          </a:stretch>
        </p:blipFill>
        <p:spPr>
          <a:xfrm>
            <a:off x="1604645" y="1948180"/>
            <a:ext cx="2448000" cy="1548000"/>
          </a:xfrm>
          <a:prstGeom prst="rect">
            <a:avLst/>
          </a:prstGeom>
        </p:spPr>
      </p:pic>
      <p:pic>
        <p:nvPicPr>
          <p:cNvPr id="16" name="图片 15"/>
          <p:cNvPicPr/>
          <p:nvPr/>
        </p:nvPicPr>
        <p:blipFill>
          <a:blip r:embed="rId4"/>
          <a:stretch>
            <a:fillRect/>
          </a:stretch>
        </p:blipFill>
        <p:spPr>
          <a:xfrm>
            <a:off x="1604645" y="1934210"/>
            <a:ext cx="2448000" cy="1548000"/>
          </a:xfrm>
          <a:prstGeom prst="rect">
            <a:avLst/>
          </a:prstGeom>
        </p:spPr>
      </p:pic>
      <p:pic>
        <p:nvPicPr>
          <p:cNvPr id="17" name="图片 16"/>
          <p:cNvPicPr/>
          <p:nvPr/>
        </p:nvPicPr>
        <p:blipFill>
          <a:blip r:embed="rId5"/>
          <a:stretch>
            <a:fillRect/>
          </a:stretch>
        </p:blipFill>
        <p:spPr>
          <a:xfrm>
            <a:off x="1604645" y="1947928"/>
            <a:ext cx="2448000" cy="1548000"/>
          </a:xfrm>
          <a:prstGeom prst="rect">
            <a:avLst/>
          </a:prstGeom>
        </p:spPr>
      </p:pic>
      <p:grpSp>
        <p:nvGrpSpPr>
          <p:cNvPr id="19" name="Q3"/>
          <p:cNvGrpSpPr/>
          <p:nvPr/>
        </p:nvGrpSpPr>
        <p:grpSpPr>
          <a:xfrm>
            <a:off x="8067115" y="1819910"/>
            <a:ext cx="2875280" cy="2042795"/>
            <a:chOff x="2083" y="2881"/>
            <a:chExt cx="4528" cy="3217"/>
          </a:xfrm>
        </p:grpSpPr>
        <p:sp>
          <p:nvSpPr>
            <p:cNvPr id="20" name="矩形: 圆角 5"/>
            <p:cNvSpPr/>
            <p:nvPr/>
          </p:nvSpPr>
          <p:spPr>
            <a:xfrm>
              <a:off x="2257" y="2881"/>
              <a:ext cx="4354" cy="3217"/>
            </a:xfrm>
            <a:prstGeom prst="roundRect">
              <a:avLst>
                <a:gd name="adj" fmla="val 7802"/>
              </a:avLst>
            </a:prstGeom>
            <a:solidFill>
              <a:srgbClr val="0062B0"/>
            </a:solidFill>
            <a:ln>
              <a:noFill/>
            </a:ln>
            <a:effectLst>
              <a:outerShdw blurRad="50800" dist="38100" dir="2700000" sx="99000" sy="99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2795" y="5470"/>
              <a:ext cx="3645" cy="628"/>
            </a:xfrm>
            <a:prstGeom prst="rect">
              <a:avLst/>
            </a:prstGeom>
            <a:noFill/>
          </p:spPr>
          <p:txBody>
            <a:bodyPr wrap="square">
              <a:spAutoFit/>
            </a:bodyPr>
            <a:p>
              <a:r>
                <a:rPr lang="zh-CN" altLang="en-US" sz="2000" dirty="0">
                  <a:solidFill>
                    <a:schemeClr val="bg1"/>
                  </a:solidFill>
                  <a:latin typeface="华文楷体" panose="02010600040101010101" charset="-122"/>
                  <a:ea typeface="华文楷体" panose="02010600040101010101" charset="-122"/>
                </a:rPr>
                <a:t>臭氧层破坏问题</a:t>
              </a:r>
              <a:endParaRPr lang="zh-CN" altLang="en-US" sz="2000" dirty="0">
                <a:solidFill>
                  <a:schemeClr val="bg1"/>
                </a:solidFill>
                <a:latin typeface="华文楷体" panose="02010600040101010101" charset="-122"/>
                <a:ea typeface="华文楷体" panose="02010600040101010101" charset="-122"/>
              </a:endParaRPr>
            </a:p>
          </p:txBody>
        </p:sp>
        <p:sp>
          <p:nvSpPr>
            <p:cNvPr id="22" name="椭圆 21"/>
            <p:cNvSpPr/>
            <p:nvPr>
              <p:custDataLst>
                <p:tags r:id="rId6"/>
              </p:custDataLst>
            </p:nvPr>
          </p:nvSpPr>
          <p:spPr>
            <a:xfrm>
              <a:off x="2083" y="5471"/>
              <a:ext cx="601" cy="6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solidFill>
                    <a:schemeClr val="bg1"/>
                  </a:solidFill>
                  <a:latin typeface="思源黑体 CN Regular" panose="020B0500000000000000" pitchFamily="34" charset="-122"/>
                  <a:ea typeface="思源黑体 CN Regular" panose="020B0500000000000000" pitchFamily="34" charset="-122"/>
                </a:rPr>
                <a:t>3</a:t>
              </a:r>
              <a:endParaRPr lang="en-US" altLang="zh-CN" dirty="0">
                <a:solidFill>
                  <a:schemeClr val="bg1"/>
                </a:solidFill>
                <a:latin typeface="思源黑体 CN Regular" panose="020B0500000000000000" pitchFamily="34" charset="-122"/>
                <a:ea typeface="思源黑体 CN Regular" panose="020B0500000000000000" pitchFamily="34" charset="-122"/>
              </a:endParaRPr>
            </a:p>
          </p:txBody>
        </p:sp>
      </p:grpSp>
      <p:grpSp>
        <p:nvGrpSpPr>
          <p:cNvPr id="24" name="Q2"/>
          <p:cNvGrpSpPr/>
          <p:nvPr/>
        </p:nvGrpSpPr>
        <p:grpSpPr>
          <a:xfrm>
            <a:off x="4622240" y="1819910"/>
            <a:ext cx="2875280" cy="2042795"/>
            <a:chOff x="2083" y="2881"/>
            <a:chExt cx="4528" cy="3217"/>
          </a:xfrm>
        </p:grpSpPr>
        <p:sp>
          <p:nvSpPr>
            <p:cNvPr id="25" name="矩形: 圆角 5"/>
            <p:cNvSpPr/>
            <p:nvPr/>
          </p:nvSpPr>
          <p:spPr>
            <a:xfrm>
              <a:off x="2257" y="2881"/>
              <a:ext cx="4354" cy="3217"/>
            </a:xfrm>
            <a:prstGeom prst="roundRect">
              <a:avLst>
                <a:gd name="adj" fmla="val 7802"/>
              </a:avLst>
            </a:prstGeom>
            <a:noFill/>
            <a:ln>
              <a:solidFill>
                <a:schemeClr val="accent1">
                  <a:lumMod val="75000"/>
                </a:schemeClr>
              </a:solidFill>
            </a:ln>
            <a:effectLst>
              <a:outerShdw blurRad="50800" dist="38100" dir="2700000" sx="99000" sy="99000" algn="tl" rotWithShape="0">
                <a:schemeClr val="bg1">
                  <a:lumMod val="65000"/>
                  <a:alpha val="40000"/>
                </a:schemeClr>
              </a:outerShdw>
            </a:effectLst>
            <a:extLst>
              <a:ext uri="{909E8E84-426E-40DD-AFC4-6F175D3DCCD1}">
                <a14:hiddenFill xmlns:a14="http://schemas.microsoft.com/office/drawing/2010/main">
                  <a:solidFill>
                    <a:srgbClr val="0062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a:off x="2729" y="5470"/>
              <a:ext cx="3645" cy="628"/>
            </a:xfrm>
            <a:prstGeom prst="rect">
              <a:avLst/>
            </a:prstGeom>
            <a:noFill/>
          </p:spPr>
          <p:txBody>
            <a:bodyPr wrap="square">
              <a:spAutoFit/>
            </a:bodyPr>
            <a:p>
              <a:r>
                <a:rPr lang="zh-CN" altLang="en-US" sz="2000" dirty="0">
                  <a:solidFill>
                    <a:schemeClr val="tx1"/>
                  </a:solidFill>
                  <a:latin typeface="华文楷体" panose="02010600040101010101" charset="-122"/>
                  <a:ea typeface="华文楷体" panose="02010600040101010101" charset="-122"/>
                </a:rPr>
                <a:t>水资源短缺问题</a:t>
              </a:r>
              <a:endParaRPr lang="zh-CN" altLang="en-US" sz="2000" dirty="0">
                <a:solidFill>
                  <a:schemeClr val="tx1"/>
                </a:solidFill>
                <a:latin typeface="华文楷体" panose="02010600040101010101" charset="-122"/>
                <a:ea typeface="华文楷体" panose="02010600040101010101" charset="-122"/>
              </a:endParaRPr>
            </a:p>
          </p:txBody>
        </p:sp>
        <p:sp>
          <p:nvSpPr>
            <p:cNvPr id="27" name="椭圆 26"/>
            <p:cNvSpPr/>
            <p:nvPr>
              <p:custDataLst>
                <p:tags r:id="rId7"/>
              </p:custDataLst>
            </p:nvPr>
          </p:nvSpPr>
          <p:spPr>
            <a:xfrm>
              <a:off x="2083" y="5471"/>
              <a:ext cx="601" cy="6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solidFill>
                    <a:schemeClr val="bg1"/>
                  </a:solidFill>
                  <a:latin typeface="思源黑体 CN Regular" panose="020B0500000000000000" pitchFamily="34" charset="-122"/>
                  <a:ea typeface="思源黑体 CN Regular" panose="020B0500000000000000" pitchFamily="34" charset="-122"/>
                </a:rPr>
                <a:t>2</a:t>
              </a:r>
              <a:endParaRPr lang="en-US" altLang="zh-CN" dirty="0">
                <a:solidFill>
                  <a:schemeClr val="bg1"/>
                </a:solidFill>
                <a:latin typeface="思源黑体 CN Regular" panose="020B0500000000000000" pitchFamily="34" charset="-122"/>
                <a:ea typeface="思源黑体 CN Regular" panose="020B0500000000000000" pitchFamily="34" charset="-122"/>
              </a:endParaRPr>
            </a:p>
          </p:txBody>
        </p:sp>
      </p:grpSp>
      <p:grpSp>
        <p:nvGrpSpPr>
          <p:cNvPr id="28" name="Q4"/>
          <p:cNvGrpSpPr/>
          <p:nvPr/>
        </p:nvGrpSpPr>
        <p:grpSpPr>
          <a:xfrm>
            <a:off x="1366520" y="4178935"/>
            <a:ext cx="2875280" cy="2042795"/>
            <a:chOff x="2083" y="2881"/>
            <a:chExt cx="4528" cy="3217"/>
          </a:xfrm>
        </p:grpSpPr>
        <p:sp>
          <p:nvSpPr>
            <p:cNvPr id="29" name="矩形: 圆角 5"/>
            <p:cNvSpPr/>
            <p:nvPr/>
          </p:nvSpPr>
          <p:spPr>
            <a:xfrm>
              <a:off x="2257" y="2881"/>
              <a:ext cx="4354" cy="3217"/>
            </a:xfrm>
            <a:prstGeom prst="roundRect">
              <a:avLst>
                <a:gd name="adj" fmla="val 7802"/>
              </a:avLst>
            </a:prstGeom>
            <a:solidFill>
              <a:srgbClr val="0062B0"/>
            </a:solidFill>
            <a:ln>
              <a:noFill/>
            </a:ln>
            <a:effectLst>
              <a:outerShdw blurRad="50800" dist="38100" dir="2700000" sx="99000" sy="99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2729" y="5470"/>
              <a:ext cx="3645" cy="628"/>
            </a:xfrm>
            <a:prstGeom prst="rect">
              <a:avLst/>
            </a:prstGeom>
            <a:noFill/>
          </p:spPr>
          <p:txBody>
            <a:bodyPr wrap="square">
              <a:spAutoFit/>
            </a:bodyPr>
            <a:p>
              <a:r>
                <a:rPr lang="zh-CN" altLang="en-US" sz="2000" dirty="0">
                  <a:solidFill>
                    <a:schemeClr val="bg1"/>
                  </a:solidFill>
                  <a:latin typeface="华文楷体" panose="02010600040101010101" charset="-122"/>
                  <a:ea typeface="华文楷体" panose="02010600040101010101" charset="-122"/>
                </a:rPr>
                <a:t>土地荒漠化问题</a:t>
              </a:r>
              <a:endParaRPr lang="zh-CN" altLang="en-US" sz="2000" dirty="0">
                <a:solidFill>
                  <a:schemeClr val="bg1"/>
                </a:solidFill>
                <a:latin typeface="华文楷体" panose="02010600040101010101" charset="-122"/>
                <a:ea typeface="华文楷体" panose="02010600040101010101" charset="-122"/>
              </a:endParaRPr>
            </a:p>
          </p:txBody>
        </p:sp>
        <p:sp>
          <p:nvSpPr>
            <p:cNvPr id="31" name="椭圆 30"/>
            <p:cNvSpPr/>
            <p:nvPr>
              <p:custDataLst>
                <p:tags r:id="rId8"/>
              </p:custDataLst>
            </p:nvPr>
          </p:nvSpPr>
          <p:spPr>
            <a:xfrm>
              <a:off x="2083" y="5471"/>
              <a:ext cx="601" cy="6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solidFill>
                    <a:schemeClr val="bg1"/>
                  </a:solidFill>
                  <a:latin typeface="思源黑体 CN Regular" panose="020B0500000000000000" pitchFamily="34" charset="-122"/>
                  <a:ea typeface="思源黑体 CN Regular" panose="020B0500000000000000" pitchFamily="34" charset="-122"/>
                </a:rPr>
                <a:t>4</a:t>
              </a:r>
              <a:endParaRPr lang="en-US" altLang="zh-CN" dirty="0">
                <a:solidFill>
                  <a:schemeClr val="bg1"/>
                </a:solidFill>
                <a:latin typeface="思源黑体 CN Regular" panose="020B0500000000000000" pitchFamily="34" charset="-122"/>
                <a:ea typeface="思源黑体 CN Regular" panose="020B0500000000000000" pitchFamily="34" charset="-122"/>
              </a:endParaRPr>
            </a:p>
          </p:txBody>
        </p:sp>
      </p:grpSp>
      <p:grpSp>
        <p:nvGrpSpPr>
          <p:cNvPr id="32" name="Q6"/>
          <p:cNvGrpSpPr/>
          <p:nvPr/>
        </p:nvGrpSpPr>
        <p:grpSpPr>
          <a:xfrm>
            <a:off x="8110930" y="4169410"/>
            <a:ext cx="2875280" cy="2042795"/>
            <a:chOff x="2083" y="2881"/>
            <a:chExt cx="4528" cy="3217"/>
          </a:xfrm>
        </p:grpSpPr>
        <p:sp>
          <p:nvSpPr>
            <p:cNvPr id="33" name="矩形: 圆角 5"/>
            <p:cNvSpPr/>
            <p:nvPr/>
          </p:nvSpPr>
          <p:spPr>
            <a:xfrm>
              <a:off x="2257" y="2881"/>
              <a:ext cx="4354" cy="3217"/>
            </a:xfrm>
            <a:prstGeom prst="roundRect">
              <a:avLst>
                <a:gd name="adj" fmla="val 7802"/>
              </a:avLst>
            </a:prstGeom>
            <a:solidFill>
              <a:srgbClr val="0062B0"/>
            </a:solidFill>
            <a:ln>
              <a:noFill/>
            </a:ln>
            <a:effectLst>
              <a:outerShdw blurRad="50800" dist="38100" dir="2700000" sx="99000" sy="99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文本框 33"/>
            <p:cNvSpPr txBox="1"/>
            <p:nvPr/>
          </p:nvSpPr>
          <p:spPr>
            <a:xfrm>
              <a:off x="2729" y="5470"/>
              <a:ext cx="3645" cy="628"/>
            </a:xfrm>
            <a:prstGeom prst="rect">
              <a:avLst/>
            </a:prstGeom>
            <a:noFill/>
          </p:spPr>
          <p:txBody>
            <a:bodyPr wrap="square">
              <a:spAutoFit/>
            </a:bodyPr>
            <a:p>
              <a:r>
                <a:rPr lang="zh-CN" altLang="en-US" sz="2000" dirty="0">
                  <a:solidFill>
                    <a:schemeClr val="bg1"/>
                  </a:solidFill>
                  <a:latin typeface="华文楷体" panose="02010600040101010101" charset="-122"/>
                  <a:ea typeface="华文楷体" panose="02010600040101010101" charset="-122"/>
                </a:rPr>
                <a:t>环境污染问题</a:t>
              </a:r>
              <a:endParaRPr lang="zh-CN" altLang="en-US" sz="2000" dirty="0">
                <a:solidFill>
                  <a:schemeClr val="bg1"/>
                </a:solidFill>
                <a:latin typeface="华文楷体" panose="02010600040101010101" charset="-122"/>
                <a:ea typeface="华文楷体" panose="02010600040101010101" charset="-122"/>
              </a:endParaRPr>
            </a:p>
          </p:txBody>
        </p:sp>
        <p:sp>
          <p:nvSpPr>
            <p:cNvPr id="35" name="椭圆 34"/>
            <p:cNvSpPr/>
            <p:nvPr>
              <p:custDataLst>
                <p:tags r:id="rId9"/>
              </p:custDataLst>
            </p:nvPr>
          </p:nvSpPr>
          <p:spPr>
            <a:xfrm>
              <a:off x="2083" y="5471"/>
              <a:ext cx="601" cy="6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solidFill>
                    <a:schemeClr val="bg1"/>
                  </a:solidFill>
                  <a:latin typeface="思源黑体 CN Regular" panose="020B0500000000000000" pitchFamily="34" charset="-122"/>
                  <a:ea typeface="思源黑体 CN Regular" panose="020B0500000000000000" pitchFamily="34" charset="-122"/>
                </a:rPr>
                <a:t>6</a:t>
              </a:r>
              <a:endParaRPr lang="en-US" altLang="zh-CN" dirty="0">
                <a:solidFill>
                  <a:schemeClr val="bg1"/>
                </a:solidFill>
                <a:latin typeface="思源黑体 CN Regular" panose="020B0500000000000000" pitchFamily="34" charset="-122"/>
                <a:ea typeface="思源黑体 CN Regular" panose="020B0500000000000000" pitchFamily="34" charset="-122"/>
              </a:endParaRPr>
            </a:p>
          </p:txBody>
        </p:sp>
      </p:grpSp>
      <p:grpSp>
        <p:nvGrpSpPr>
          <p:cNvPr id="36" name="Q5"/>
          <p:cNvGrpSpPr/>
          <p:nvPr/>
        </p:nvGrpSpPr>
        <p:grpSpPr>
          <a:xfrm>
            <a:off x="4666055" y="4169410"/>
            <a:ext cx="3050540" cy="2042795"/>
            <a:chOff x="2083" y="2881"/>
            <a:chExt cx="4804" cy="3217"/>
          </a:xfrm>
        </p:grpSpPr>
        <p:sp>
          <p:nvSpPr>
            <p:cNvPr id="37" name="矩形: 圆角 5"/>
            <p:cNvSpPr/>
            <p:nvPr/>
          </p:nvSpPr>
          <p:spPr>
            <a:xfrm>
              <a:off x="2257" y="2881"/>
              <a:ext cx="4354" cy="3217"/>
            </a:xfrm>
            <a:prstGeom prst="roundRect">
              <a:avLst>
                <a:gd name="adj" fmla="val 7802"/>
              </a:avLst>
            </a:prstGeom>
            <a:noFill/>
            <a:ln>
              <a:solidFill>
                <a:schemeClr val="accent1">
                  <a:lumMod val="75000"/>
                </a:schemeClr>
              </a:solidFill>
            </a:ln>
            <a:effectLst>
              <a:outerShdw blurRad="50800" dist="38100" dir="2700000" sx="99000" sy="99000" algn="tl" rotWithShape="0">
                <a:schemeClr val="bg1">
                  <a:lumMod val="65000"/>
                  <a:alpha val="40000"/>
                </a:schemeClr>
              </a:outerShdw>
            </a:effectLst>
            <a:extLst>
              <a:ext uri="{909E8E84-426E-40DD-AFC4-6F175D3DCCD1}">
                <a14:hiddenFill xmlns:a14="http://schemas.microsoft.com/office/drawing/2010/main">
                  <a:solidFill>
                    <a:srgbClr val="0062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文本框 37"/>
            <p:cNvSpPr txBox="1"/>
            <p:nvPr/>
          </p:nvSpPr>
          <p:spPr>
            <a:xfrm>
              <a:off x="2729" y="5470"/>
              <a:ext cx="4158" cy="628"/>
            </a:xfrm>
            <a:prstGeom prst="rect">
              <a:avLst/>
            </a:prstGeom>
            <a:noFill/>
          </p:spPr>
          <p:txBody>
            <a:bodyPr wrap="square">
              <a:spAutoFit/>
            </a:bodyPr>
            <a:p>
              <a:r>
                <a:rPr lang="zh-CN" altLang="en-US" sz="2000" dirty="0">
                  <a:solidFill>
                    <a:schemeClr val="tx1"/>
                  </a:solidFill>
                  <a:latin typeface="华文楷体" panose="02010600040101010101" charset="-122"/>
                  <a:ea typeface="华文楷体" panose="02010600040101010101" charset="-122"/>
                </a:rPr>
                <a:t>生物多样性丧失问题</a:t>
              </a:r>
              <a:endParaRPr lang="zh-CN" altLang="en-US" sz="2000" dirty="0">
                <a:solidFill>
                  <a:schemeClr val="tx1"/>
                </a:solidFill>
                <a:latin typeface="华文楷体" panose="02010600040101010101" charset="-122"/>
                <a:ea typeface="华文楷体" panose="02010600040101010101" charset="-122"/>
              </a:endParaRPr>
            </a:p>
          </p:txBody>
        </p:sp>
        <p:sp>
          <p:nvSpPr>
            <p:cNvPr id="39" name="椭圆 38"/>
            <p:cNvSpPr/>
            <p:nvPr>
              <p:custDataLst>
                <p:tags r:id="rId10"/>
              </p:custDataLst>
            </p:nvPr>
          </p:nvSpPr>
          <p:spPr>
            <a:xfrm>
              <a:off x="2083" y="5471"/>
              <a:ext cx="601" cy="6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solidFill>
                    <a:schemeClr val="bg1"/>
                  </a:solidFill>
                  <a:latin typeface="思源黑体 CN Regular" panose="020B0500000000000000" pitchFamily="34" charset="-122"/>
                  <a:ea typeface="思源黑体 CN Regular" panose="020B0500000000000000" pitchFamily="34" charset="-122"/>
                </a:rPr>
                <a:t>5</a:t>
              </a:r>
              <a:endParaRPr lang="en-US" altLang="zh-CN" dirty="0">
                <a:solidFill>
                  <a:schemeClr val="bg1"/>
                </a:solidFill>
                <a:latin typeface="思源黑体 CN Regular" panose="020B0500000000000000" pitchFamily="34" charset="-122"/>
                <a:ea typeface="思源黑体 CN Regular" panose="020B0500000000000000" pitchFamily="34" charset="-122"/>
              </a:endParaRPr>
            </a:p>
          </p:txBody>
        </p:sp>
      </p:grpSp>
      <p:pic>
        <p:nvPicPr>
          <p:cNvPr id="45" name="图片 44" descr="2-3"/>
          <p:cNvPicPr/>
          <p:nvPr/>
        </p:nvPicPr>
        <p:blipFill>
          <a:blip r:embed="rId11"/>
          <a:stretch>
            <a:fillRect/>
          </a:stretch>
        </p:blipFill>
        <p:spPr>
          <a:xfrm>
            <a:off x="4926330" y="1948180"/>
            <a:ext cx="2448000" cy="1548000"/>
          </a:xfrm>
          <a:prstGeom prst="rect">
            <a:avLst/>
          </a:prstGeom>
        </p:spPr>
      </p:pic>
      <p:pic>
        <p:nvPicPr>
          <p:cNvPr id="44" name="图片 43" descr="2-2"/>
          <p:cNvPicPr/>
          <p:nvPr/>
        </p:nvPicPr>
        <p:blipFill>
          <a:blip r:embed="rId12"/>
          <a:stretch>
            <a:fillRect/>
          </a:stretch>
        </p:blipFill>
        <p:spPr>
          <a:xfrm>
            <a:off x="4921250" y="1948180"/>
            <a:ext cx="2448000" cy="1548000"/>
          </a:xfrm>
          <a:prstGeom prst="rect">
            <a:avLst/>
          </a:prstGeom>
        </p:spPr>
      </p:pic>
      <p:pic>
        <p:nvPicPr>
          <p:cNvPr id="46" name="图片 45" descr="F:/简直/11月/高中生物/3-1.png3-1"/>
          <p:cNvPicPr/>
          <p:nvPr/>
        </p:nvPicPr>
        <p:blipFill>
          <a:blip r:embed="rId13"/>
          <a:srcRect t="5125" b="5125"/>
          <a:stretch>
            <a:fillRect/>
          </a:stretch>
        </p:blipFill>
        <p:spPr>
          <a:xfrm>
            <a:off x="8355330" y="1948180"/>
            <a:ext cx="2448000" cy="1548000"/>
          </a:xfrm>
          <a:prstGeom prst="rect">
            <a:avLst/>
          </a:prstGeom>
        </p:spPr>
      </p:pic>
      <p:pic>
        <p:nvPicPr>
          <p:cNvPr id="47" name="图片 46" descr="F:/简直/11月/高中生物/6-1.png6-1"/>
          <p:cNvPicPr/>
          <p:nvPr/>
        </p:nvPicPr>
        <p:blipFill>
          <a:blip r:embed="rId14"/>
          <a:srcRect t="2751" b="2751"/>
          <a:stretch>
            <a:fillRect/>
          </a:stretch>
        </p:blipFill>
        <p:spPr>
          <a:xfrm>
            <a:off x="8410575" y="4290695"/>
            <a:ext cx="2448000" cy="1548000"/>
          </a:xfrm>
          <a:prstGeom prst="rect">
            <a:avLst/>
          </a:prstGeom>
        </p:spPr>
      </p:pic>
      <p:pic>
        <p:nvPicPr>
          <p:cNvPr id="48" name="图片 47" descr="F:/简直/11月/高中生物/4-1.png4-1"/>
          <p:cNvPicPr/>
          <p:nvPr/>
        </p:nvPicPr>
        <p:blipFill>
          <a:blip r:embed="rId15"/>
          <a:srcRect l="2724" r="2724"/>
          <a:stretch>
            <a:fillRect/>
          </a:stretch>
        </p:blipFill>
        <p:spPr>
          <a:xfrm>
            <a:off x="1616075" y="4320540"/>
            <a:ext cx="2448000" cy="1548000"/>
          </a:xfrm>
          <a:prstGeom prst="rect">
            <a:avLst/>
          </a:prstGeom>
        </p:spPr>
      </p:pic>
      <p:pic>
        <p:nvPicPr>
          <p:cNvPr id="49" name="图片 48" descr="F:/简直/11月/高中生物/5-1.png5-1"/>
          <p:cNvPicPr/>
          <p:nvPr/>
        </p:nvPicPr>
        <p:blipFill>
          <a:blip r:embed="rId16"/>
          <a:srcRect l="3544" r="3544"/>
          <a:stretch>
            <a:fillRect/>
          </a:stretch>
        </p:blipFill>
        <p:spPr>
          <a:xfrm>
            <a:off x="4952365" y="4320540"/>
            <a:ext cx="2448000" cy="1548000"/>
          </a:xfrm>
          <a:prstGeom prst="rect">
            <a:avLst/>
          </a:prstGeom>
        </p:spPr>
      </p:pic>
      <p:pic>
        <p:nvPicPr>
          <p:cNvPr id="50" name="图片 49" descr="F:/简直/11月/高中生物/3-22.png3-22"/>
          <p:cNvPicPr/>
          <p:nvPr/>
        </p:nvPicPr>
        <p:blipFill>
          <a:blip r:embed="rId17"/>
          <a:srcRect l="5000" r="5000"/>
          <a:stretch>
            <a:fillRect/>
          </a:stretch>
        </p:blipFill>
        <p:spPr>
          <a:xfrm>
            <a:off x="8362950" y="1948180"/>
            <a:ext cx="2448000" cy="1548000"/>
          </a:xfrm>
          <a:prstGeom prst="rect">
            <a:avLst/>
          </a:prstGeom>
        </p:spPr>
      </p:pic>
      <p:pic>
        <p:nvPicPr>
          <p:cNvPr id="51" name="图片 50" descr="F:/简直/11月/高中生物/5-2.png5-2"/>
          <p:cNvPicPr/>
          <p:nvPr/>
        </p:nvPicPr>
        <p:blipFill>
          <a:blip r:embed="rId18"/>
          <a:srcRect l="1719" r="1719"/>
          <a:stretch>
            <a:fillRect/>
          </a:stretch>
        </p:blipFill>
        <p:spPr>
          <a:xfrm>
            <a:off x="4952365" y="4307840"/>
            <a:ext cx="2448000" cy="1548000"/>
          </a:xfrm>
          <a:prstGeom prst="rect">
            <a:avLst/>
          </a:prstGeom>
        </p:spPr>
      </p:pic>
      <p:pic>
        <p:nvPicPr>
          <p:cNvPr id="52" name="图片 51" descr="F:/简直/11月/高中生物/6-2.png6-2"/>
          <p:cNvPicPr/>
          <p:nvPr/>
        </p:nvPicPr>
        <p:blipFill>
          <a:blip r:embed="rId19"/>
          <a:srcRect t="1636" b="1636"/>
          <a:stretch>
            <a:fillRect/>
          </a:stretch>
        </p:blipFill>
        <p:spPr>
          <a:xfrm>
            <a:off x="8394065" y="4307840"/>
            <a:ext cx="2448000" cy="1548000"/>
          </a:xfrm>
          <a:prstGeom prst="rect">
            <a:avLst/>
          </a:prstGeom>
        </p:spPr>
      </p:pic>
      <p:pic>
        <p:nvPicPr>
          <p:cNvPr id="53" name="图片 52" descr="F:/简直/11月/高中生物/4-22.png4-22"/>
          <p:cNvPicPr/>
          <p:nvPr/>
        </p:nvPicPr>
        <p:blipFill>
          <a:blip r:embed="rId20"/>
          <a:srcRect t="2725" b="2725"/>
          <a:stretch>
            <a:fillRect/>
          </a:stretch>
        </p:blipFill>
        <p:spPr>
          <a:xfrm>
            <a:off x="1619250" y="4320540"/>
            <a:ext cx="2448000" cy="1548000"/>
          </a:xfrm>
          <a:prstGeom prst="rect">
            <a:avLst/>
          </a:prstGeom>
        </p:spPr>
      </p:pic>
      <p:pic>
        <p:nvPicPr>
          <p:cNvPr id="43" name="图片 42" descr="2-1"/>
          <p:cNvPicPr/>
          <p:nvPr/>
        </p:nvPicPr>
        <p:blipFill>
          <a:blip r:embed="rId21"/>
          <a:stretch>
            <a:fillRect/>
          </a:stretch>
        </p:blipFill>
        <p:spPr>
          <a:xfrm>
            <a:off x="4878705" y="1941195"/>
            <a:ext cx="2448000" cy="1548000"/>
          </a:xfrm>
          <a:prstGeom prst="rect">
            <a:avLst/>
          </a:prstGeom>
        </p:spPr>
      </p:pic>
      <p:pic>
        <p:nvPicPr>
          <p:cNvPr id="54" name="图片 53" descr="F:/简直/11月/高中生物/3-2.png3-2"/>
          <p:cNvPicPr/>
          <p:nvPr/>
        </p:nvPicPr>
        <p:blipFill>
          <a:blip r:embed="rId22"/>
          <a:srcRect l="1493" r="1493"/>
          <a:stretch>
            <a:fillRect/>
          </a:stretch>
        </p:blipFill>
        <p:spPr>
          <a:xfrm>
            <a:off x="8358505" y="1928495"/>
            <a:ext cx="2448000" cy="1548000"/>
          </a:xfrm>
          <a:prstGeom prst="rect">
            <a:avLst/>
          </a:prstGeom>
        </p:spPr>
      </p:pic>
      <p:pic>
        <p:nvPicPr>
          <p:cNvPr id="55" name="图片 54" descr="F:/简直/11月/高中生物/5-3.png5-3"/>
          <p:cNvPicPr/>
          <p:nvPr/>
        </p:nvPicPr>
        <p:blipFill>
          <a:blip r:embed="rId23"/>
          <a:srcRect l="2867" r="2867"/>
          <a:stretch>
            <a:fillRect/>
          </a:stretch>
        </p:blipFill>
        <p:spPr>
          <a:xfrm>
            <a:off x="4952365" y="4320540"/>
            <a:ext cx="2448000" cy="1548000"/>
          </a:xfrm>
          <a:prstGeom prst="rect">
            <a:avLst/>
          </a:prstGeom>
        </p:spPr>
      </p:pic>
      <p:pic>
        <p:nvPicPr>
          <p:cNvPr id="56" name="图片 55" descr="F:/简直/11月/高中生物/6-3.png6-3"/>
          <p:cNvPicPr/>
          <p:nvPr/>
        </p:nvPicPr>
        <p:blipFill>
          <a:blip r:embed="rId24"/>
          <a:srcRect t="4178" b="4178"/>
          <a:stretch>
            <a:fillRect/>
          </a:stretch>
        </p:blipFill>
        <p:spPr>
          <a:xfrm>
            <a:off x="8406765" y="4307840"/>
            <a:ext cx="2448000" cy="1548000"/>
          </a:xfrm>
          <a:prstGeom prst="rect">
            <a:avLst/>
          </a:prstGeom>
        </p:spPr>
      </p:pic>
      <p:pic>
        <p:nvPicPr>
          <p:cNvPr id="57" name="图片 56" descr="F:/简直/11月/高中生物/4-2.png4-2"/>
          <p:cNvPicPr/>
          <p:nvPr/>
        </p:nvPicPr>
        <p:blipFill>
          <a:blip r:embed="rId25"/>
          <a:srcRect t="2193" b="2193"/>
          <a:stretch>
            <a:fillRect/>
          </a:stretch>
        </p:blipFill>
        <p:spPr>
          <a:xfrm>
            <a:off x="1637665" y="4307840"/>
            <a:ext cx="2448000" cy="154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1" presetClass="entr" presetSubtype="1" fill="hold" nodeType="afterEffect">
                                  <p:stCondLst>
                                    <p:cond delay="0"/>
                                  </p:stCondLst>
                                  <p:childTnLst>
                                    <p:set>
                                      <p:cBhvr>
                                        <p:cTn id="18" dur="500" fill="hold">
                                          <p:stCondLst>
                                            <p:cond delay="0"/>
                                          </p:stCondLst>
                                        </p:cTn>
                                        <p:tgtEl>
                                          <p:spTgt spid="14"/>
                                        </p:tgtEl>
                                        <p:attrNameLst>
                                          <p:attrName>style.visibility</p:attrName>
                                        </p:attrNameLst>
                                      </p:cBhvr>
                                      <p:to>
                                        <p:strVal val="visible"/>
                                      </p:to>
                                    </p:set>
                                    <p:animEffect transition="in" filter="wheel(1)">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500" fill="hold">
                                          <p:stCondLst>
                                            <p:cond delay="0"/>
                                          </p:stCondLst>
                                        </p:cTn>
                                        <p:tgtEl>
                                          <p:spTgt spid="17"/>
                                        </p:tgtEl>
                                        <p:attrNameLst>
                                          <p:attrName>style.visibility</p:attrName>
                                        </p:attrNameLst>
                                      </p:cBhvr>
                                      <p:to>
                                        <p:strVal val="visible"/>
                                      </p:to>
                                    </p:set>
                                    <p:animEffect transition="in" filter="diamond(i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1" presetClass="entr" presetSubtype="1" fill="hold" nodeType="afterEffect">
                                  <p:stCondLst>
                                    <p:cond delay="0"/>
                                  </p:stCondLst>
                                  <p:childTnLst>
                                    <p:set>
                                      <p:cBhvr>
                                        <p:cTn id="38" dur="500" fill="hold">
                                          <p:stCondLst>
                                            <p:cond delay="0"/>
                                          </p:stCondLst>
                                        </p:cTn>
                                        <p:tgtEl>
                                          <p:spTgt spid="45"/>
                                        </p:tgtEl>
                                        <p:attrNameLst>
                                          <p:attrName>style.visibility</p:attrName>
                                        </p:attrNameLst>
                                      </p:cBhvr>
                                      <p:to>
                                        <p:strVal val="visible"/>
                                      </p:to>
                                    </p:set>
                                    <p:animEffect transition="in" filter="wheel(1)">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down)">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nodeType="clickEffect">
                                  <p:stCondLst>
                                    <p:cond delay="0"/>
                                  </p:stCondLst>
                                  <p:childTnLst>
                                    <p:set>
                                      <p:cBhvr>
                                        <p:cTn id="48" dur="500" fill="hold">
                                          <p:stCondLst>
                                            <p:cond delay="0"/>
                                          </p:stCondLst>
                                        </p:cTn>
                                        <p:tgtEl>
                                          <p:spTgt spid="43"/>
                                        </p:tgtEl>
                                        <p:attrNameLst>
                                          <p:attrName>style.visibility</p:attrName>
                                        </p:attrNameLst>
                                      </p:cBhvr>
                                      <p:to>
                                        <p:strVal val="visible"/>
                                      </p:to>
                                    </p:set>
                                    <p:animEffect transition="in" filter="diamond(in)">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par>
                          <p:cTn id="56" fill="hold">
                            <p:stCondLst>
                              <p:cond delay="500"/>
                            </p:stCondLst>
                            <p:childTnLst>
                              <p:par>
                                <p:cTn id="57" presetID="21" presetClass="entr" presetSubtype="1" fill="hold" nodeType="afterEffect">
                                  <p:stCondLst>
                                    <p:cond delay="0"/>
                                  </p:stCondLst>
                                  <p:childTnLst>
                                    <p:set>
                                      <p:cBhvr>
                                        <p:cTn id="58" dur="500" fill="hold">
                                          <p:stCondLst>
                                            <p:cond delay="0"/>
                                          </p:stCondLst>
                                        </p:cTn>
                                        <p:tgtEl>
                                          <p:spTgt spid="46"/>
                                        </p:tgtEl>
                                        <p:attrNameLst>
                                          <p:attrName>style.visibility</p:attrName>
                                        </p:attrNameLst>
                                      </p:cBhvr>
                                      <p:to>
                                        <p:strVal val="visible"/>
                                      </p:to>
                                    </p:set>
                                    <p:animEffect transition="in" filter="wheel(1)">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down)">
                                      <p:cBhvr>
                                        <p:cTn id="64" dur="500"/>
                                        <p:tgtEl>
                                          <p:spTgt spid="50"/>
                                        </p:tgtEl>
                                      </p:cBhvr>
                                    </p:animEffect>
                                  </p:childTnLst>
                                </p:cTn>
                              </p:par>
                            </p:childTnLst>
                          </p:cTn>
                        </p:par>
                      </p:childTnLst>
                    </p:cTn>
                  </p:par>
                  <p:par>
                    <p:cTn id="65" fill="hold">
                      <p:stCondLst>
                        <p:cond delay="indefinite"/>
                      </p:stCondLst>
                      <p:childTnLst>
                        <p:par>
                          <p:cTn id="66" fill="hold">
                            <p:stCondLst>
                              <p:cond delay="0"/>
                            </p:stCondLst>
                            <p:childTnLst>
                              <p:par>
                                <p:cTn id="67" presetID="8" presetClass="entr" presetSubtype="16" fill="hold" nodeType="clickEffect">
                                  <p:stCondLst>
                                    <p:cond delay="0"/>
                                  </p:stCondLst>
                                  <p:childTnLst>
                                    <p:set>
                                      <p:cBhvr>
                                        <p:cTn id="68" dur="500" fill="hold">
                                          <p:stCondLst>
                                            <p:cond delay="0"/>
                                          </p:stCondLst>
                                        </p:cTn>
                                        <p:tgtEl>
                                          <p:spTgt spid="54"/>
                                        </p:tgtEl>
                                        <p:attrNameLst>
                                          <p:attrName>style.visibility</p:attrName>
                                        </p:attrNameLst>
                                      </p:cBhvr>
                                      <p:to>
                                        <p:strVal val="visible"/>
                                      </p:to>
                                    </p:set>
                                    <p:animEffect transition="in" filter="diamond(in)">
                                      <p:cBhvr>
                                        <p:cTn id="69" dur="500"/>
                                        <p:tgtEl>
                                          <p:spTgt spid="5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additive="base">
                                        <p:cTn id="74" dur="500" fill="hold"/>
                                        <p:tgtEl>
                                          <p:spTgt spid="28"/>
                                        </p:tgtEl>
                                        <p:attrNameLst>
                                          <p:attrName>ppt_x</p:attrName>
                                        </p:attrNameLst>
                                      </p:cBhvr>
                                      <p:tavLst>
                                        <p:tav tm="0">
                                          <p:val>
                                            <p:strVal val="#ppt_x"/>
                                          </p:val>
                                        </p:tav>
                                        <p:tav tm="100000">
                                          <p:val>
                                            <p:strVal val="#ppt_x"/>
                                          </p:val>
                                        </p:tav>
                                      </p:tavLst>
                                    </p:anim>
                                    <p:anim calcmode="lin" valueType="num">
                                      <p:cBhvr additive="base">
                                        <p:cTn id="75" dur="500" fill="hold"/>
                                        <p:tgtEl>
                                          <p:spTgt spid="28"/>
                                        </p:tgtEl>
                                        <p:attrNameLst>
                                          <p:attrName>ppt_y</p:attrName>
                                        </p:attrNameLst>
                                      </p:cBhvr>
                                      <p:tavLst>
                                        <p:tav tm="0">
                                          <p:val>
                                            <p:strVal val="1+#ppt_h/2"/>
                                          </p:val>
                                        </p:tav>
                                        <p:tav tm="100000">
                                          <p:val>
                                            <p:strVal val="#ppt_y"/>
                                          </p:val>
                                        </p:tav>
                                      </p:tavLst>
                                    </p:anim>
                                  </p:childTnLst>
                                </p:cTn>
                              </p:par>
                            </p:childTnLst>
                          </p:cTn>
                        </p:par>
                        <p:par>
                          <p:cTn id="76" fill="hold">
                            <p:stCondLst>
                              <p:cond delay="500"/>
                            </p:stCondLst>
                            <p:childTnLst>
                              <p:par>
                                <p:cTn id="77" presetID="21" presetClass="entr" presetSubtype="1" fill="hold" nodeType="afterEffect">
                                  <p:stCondLst>
                                    <p:cond delay="0"/>
                                  </p:stCondLst>
                                  <p:childTnLst>
                                    <p:set>
                                      <p:cBhvr>
                                        <p:cTn id="78" dur="500" fill="hold">
                                          <p:stCondLst>
                                            <p:cond delay="0"/>
                                          </p:stCondLst>
                                        </p:cTn>
                                        <p:tgtEl>
                                          <p:spTgt spid="48"/>
                                        </p:tgtEl>
                                        <p:attrNameLst>
                                          <p:attrName>style.visibility</p:attrName>
                                        </p:attrNameLst>
                                      </p:cBhvr>
                                      <p:to>
                                        <p:strVal val="visible"/>
                                      </p:to>
                                    </p:set>
                                    <p:animEffect transition="in" filter="wheel(1)">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wipe(down)">
                                      <p:cBhvr>
                                        <p:cTn id="84" dur="500"/>
                                        <p:tgtEl>
                                          <p:spTgt spid="53"/>
                                        </p:tgtEl>
                                      </p:cBhvr>
                                    </p:animEffect>
                                  </p:childTnLst>
                                </p:cTn>
                              </p:par>
                            </p:childTnLst>
                          </p:cTn>
                        </p:par>
                      </p:childTnLst>
                    </p:cTn>
                  </p:par>
                  <p:par>
                    <p:cTn id="85" fill="hold">
                      <p:stCondLst>
                        <p:cond delay="indefinite"/>
                      </p:stCondLst>
                      <p:childTnLst>
                        <p:par>
                          <p:cTn id="86" fill="hold">
                            <p:stCondLst>
                              <p:cond delay="0"/>
                            </p:stCondLst>
                            <p:childTnLst>
                              <p:par>
                                <p:cTn id="87" presetID="8" presetClass="entr" presetSubtype="16" fill="hold" nodeType="clickEffect">
                                  <p:stCondLst>
                                    <p:cond delay="0"/>
                                  </p:stCondLst>
                                  <p:childTnLst>
                                    <p:set>
                                      <p:cBhvr>
                                        <p:cTn id="88" dur="500" fill="hold">
                                          <p:stCondLst>
                                            <p:cond delay="0"/>
                                          </p:stCondLst>
                                        </p:cTn>
                                        <p:tgtEl>
                                          <p:spTgt spid="57"/>
                                        </p:tgtEl>
                                        <p:attrNameLst>
                                          <p:attrName>style.visibility</p:attrName>
                                        </p:attrNameLst>
                                      </p:cBhvr>
                                      <p:to>
                                        <p:strVal val="visible"/>
                                      </p:to>
                                    </p:set>
                                    <p:animEffect transition="in" filter="diamond(in)">
                                      <p:cBhvr>
                                        <p:cTn id="89" dur="500"/>
                                        <p:tgtEl>
                                          <p:spTgt spid="57"/>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 calcmode="lin" valueType="num">
                                      <p:cBhvr additive="base">
                                        <p:cTn id="94" dur="500" fill="hold"/>
                                        <p:tgtEl>
                                          <p:spTgt spid="36"/>
                                        </p:tgtEl>
                                        <p:attrNameLst>
                                          <p:attrName>ppt_x</p:attrName>
                                        </p:attrNameLst>
                                      </p:cBhvr>
                                      <p:tavLst>
                                        <p:tav tm="0">
                                          <p:val>
                                            <p:strVal val="#ppt_x"/>
                                          </p:val>
                                        </p:tav>
                                        <p:tav tm="100000">
                                          <p:val>
                                            <p:strVal val="#ppt_x"/>
                                          </p:val>
                                        </p:tav>
                                      </p:tavLst>
                                    </p:anim>
                                    <p:anim calcmode="lin" valueType="num">
                                      <p:cBhvr additive="base">
                                        <p:cTn id="95" dur="500" fill="hold"/>
                                        <p:tgtEl>
                                          <p:spTgt spid="36"/>
                                        </p:tgtEl>
                                        <p:attrNameLst>
                                          <p:attrName>ppt_y</p:attrName>
                                        </p:attrNameLst>
                                      </p:cBhvr>
                                      <p:tavLst>
                                        <p:tav tm="0">
                                          <p:val>
                                            <p:strVal val="1+#ppt_h/2"/>
                                          </p:val>
                                        </p:tav>
                                        <p:tav tm="100000">
                                          <p:val>
                                            <p:strVal val="#ppt_y"/>
                                          </p:val>
                                        </p:tav>
                                      </p:tavLst>
                                    </p:anim>
                                  </p:childTnLst>
                                </p:cTn>
                              </p:par>
                            </p:childTnLst>
                          </p:cTn>
                        </p:par>
                        <p:par>
                          <p:cTn id="96" fill="hold">
                            <p:stCondLst>
                              <p:cond delay="500"/>
                            </p:stCondLst>
                            <p:childTnLst>
                              <p:par>
                                <p:cTn id="97" presetID="21" presetClass="entr" presetSubtype="1" fill="hold" nodeType="afterEffect">
                                  <p:stCondLst>
                                    <p:cond delay="0"/>
                                  </p:stCondLst>
                                  <p:childTnLst>
                                    <p:set>
                                      <p:cBhvr>
                                        <p:cTn id="98" dur="500" fill="hold">
                                          <p:stCondLst>
                                            <p:cond delay="0"/>
                                          </p:stCondLst>
                                        </p:cTn>
                                        <p:tgtEl>
                                          <p:spTgt spid="49"/>
                                        </p:tgtEl>
                                        <p:attrNameLst>
                                          <p:attrName>style.visibility</p:attrName>
                                        </p:attrNameLst>
                                      </p:cBhvr>
                                      <p:to>
                                        <p:strVal val="visible"/>
                                      </p:to>
                                    </p:set>
                                    <p:animEffect transition="in" filter="wheel(1)">
                                      <p:cBhvr>
                                        <p:cTn id="99" dur="500"/>
                                        <p:tgtEl>
                                          <p:spTgt spid="49"/>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51"/>
                                        </p:tgtEl>
                                        <p:attrNameLst>
                                          <p:attrName>style.visibility</p:attrName>
                                        </p:attrNameLst>
                                      </p:cBhvr>
                                      <p:to>
                                        <p:strVal val="visible"/>
                                      </p:to>
                                    </p:set>
                                    <p:animEffect transition="in" filter="wipe(down)">
                                      <p:cBhvr>
                                        <p:cTn id="104" dur="500"/>
                                        <p:tgtEl>
                                          <p:spTgt spid="51"/>
                                        </p:tgtEl>
                                      </p:cBhvr>
                                    </p:animEffect>
                                  </p:childTnLst>
                                </p:cTn>
                              </p:par>
                            </p:childTnLst>
                          </p:cTn>
                        </p:par>
                      </p:childTnLst>
                    </p:cTn>
                  </p:par>
                  <p:par>
                    <p:cTn id="105" fill="hold">
                      <p:stCondLst>
                        <p:cond delay="indefinite"/>
                      </p:stCondLst>
                      <p:childTnLst>
                        <p:par>
                          <p:cTn id="106" fill="hold">
                            <p:stCondLst>
                              <p:cond delay="0"/>
                            </p:stCondLst>
                            <p:childTnLst>
                              <p:par>
                                <p:cTn id="107" presetID="8" presetClass="entr" presetSubtype="16" fill="hold" nodeType="clickEffect">
                                  <p:stCondLst>
                                    <p:cond delay="0"/>
                                  </p:stCondLst>
                                  <p:childTnLst>
                                    <p:set>
                                      <p:cBhvr>
                                        <p:cTn id="108" dur="500" fill="hold">
                                          <p:stCondLst>
                                            <p:cond delay="0"/>
                                          </p:stCondLst>
                                        </p:cTn>
                                        <p:tgtEl>
                                          <p:spTgt spid="55"/>
                                        </p:tgtEl>
                                        <p:attrNameLst>
                                          <p:attrName>style.visibility</p:attrName>
                                        </p:attrNameLst>
                                      </p:cBhvr>
                                      <p:to>
                                        <p:strVal val="visible"/>
                                      </p:to>
                                    </p:set>
                                    <p:animEffect transition="in" filter="diamond(in)">
                                      <p:cBhvr>
                                        <p:cTn id="109" dur="500"/>
                                        <p:tgtEl>
                                          <p:spTgt spid="55"/>
                                        </p:tgtEl>
                                      </p:cBhvr>
                                    </p:animEffect>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nodeType="clickEffect">
                                  <p:stCondLst>
                                    <p:cond delay="0"/>
                                  </p:stCondLst>
                                  <p:childTnLst>
                                    <p:set>
                                      <p:cBhvr>
                                        <p:cTn id="113" dur="1" fill="hold">
                                          <p:stCondLst>
                                            <p:cond delay="0"/>
                                          </p:stCondLst>
                                        </p:cTn>
                                        <p:tgtEl>
                                          <p:spTgt spid="32"/>
                                        </p:tgtEl>
                                        <p:attrNameLst>
                                          <p:attrName>style.visibility</p:attrName>
                                        </p:attrNameLst>
                                      </p:cBhvr>
                                      <p:to>
                                        <p:strVal val="visible"/>
                                      </p:to>
                                    </p:set>
                                    <p:anim calcmode="lin" valueType="num">
                                      <p:cBhvr additive="base">
                                        <p:cTn id="114" dur="500" fill="hold"/>
                                        <p:tgtEl>
                                          <p:spTgt spid="32"/>
                                        </p:tgtEl>
                                        <p:attrNameLst>
                                          <p:attrName>ppt_x</p:attrName>
                                        </p:attrNameLst>
                                      </p:cBhvr>
                                      <p:tavLst>
                                        <p:tav tm="0">
                                          <p:val>
                                            <p:strVal val="#ppt_x"/>
                                          </p:val>
                                        </p:tav>
                                        <p:tav tm="100000">
                                          <p:val>
                                            <p:strVal val="#ppt_x"/>
                                          </p:val>
                                        </p:tav>
                                      </p:tavLst>
                                    </p:anim>
                                    <p:anim calcmode="lin" valueType="num">
                                      <p:cBhvr additive="base">
                                        <p:cTn id="115" dur="500" fill="hold"/>
                                        <p:tgtEl>
                                          <p:spTgt spid="32"/>
                                        </p:tgtEl>
                                        <p:attrNameLst>
                                          <p:attrName>ppt_y</p:attrName>
                                        </p:attrNameLst>
                                      </p:cBhvr>
                                      <p:tavLst>
                                        <p:tav tm="0">
                                          <p:val>
                                            <p:strVal val="1+#ppt_h/2"/>
                                          </p:val>
                                        </p:tav>
                                        <p:tav tm="100000">
                                          <p:val>
                                            <p:strVal val="#ppt_y"/>
                                          </p:val>
                                        </p:tav>
                                      </p:tavLst>
                                    </p:anim>
                                  </p:childTnLst>
                                </p:cTn>
                              </p:par>
                            </p:childTnLst>
                          </p:cTn>
                        </p:par>
                        <p:par>
                          <p:cTn id="116" fill="hold">
                            <p:stCondLst>
                              <p:cond delay="500"/>
                            </p:stCondLst>
                            <p:childTnLst>
                              <p:par>
                                <p:cTn id="117" presetID="21" presetClass="entr" presetSubtype="1" fill="hold" nodeType="afterEffect">
                                  <p:stCondLst>
                                    <p:cond delay="0"/>
                                  </p:stCondLst>
                                  <p:childTnLst>
                                    <p:set>
                                      <p:cBhvr>
                                        <p:cTn id="118" dur="500" fill="hold">
                                          <p:stCondLst>
                                            <p:cond delay="0"/>
                                          </p:stCondLst>
                                        </p:cTn>
                                        <p:tgtEl>
                                          <p:spTgt spid="47"/>
                                        </p:tgtEl>
                                        <p:attrNameLst>
                                          <p:attrName>style.visibility</p:attrName>
                                        </p:attrNameLst>
                                      </p:cBhvr>
                                      <p:to>
                                        <p:strVal val="visible"/>
                                      </p:to>
                                    </p:set>
                                    <p:animEffect transition="in" filter="wheel(1)">
                                      <p:cBhvr>
                                        <p:cTn id="119" dur="500"/>
                                        <p:tgtEl>
                                          <p:spTgt spid="47"/>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52"/>
                                        </p:tgtEl>
                                        <p:attrNameLst>
                                          <p:attrName>style.visibility</p:attrName>
                                        </p:attrNameLst>
                                      </p:cBhvr>
                                      <p:to>
                                        <p:strVal val="visible"/>
                                      </p:to>
                                    </p:set>
                                    <p:animEffect transition="in" filter="wipe(down)">
                                      <p:cBhvr>
                                        <p:cTn id="124" dur="500"/>
                                        <p:tgtEl>
                                          <p:spTgt spid="52"/>
                                        </p:tgtEl>
                                      </p:cBhvr>
                                    </p:animEffect>
                                  </p:childTnLst>
                                </p:cTn>
                              </p:par>
                            </p:childTnLst>
                          </p:cTn>
                        </p:par>
                      </p:childTnLst>
                    </p:cTn>
                  </p:par>
                  <p:par>
                    <p:cTn id="125" fill="hold">
                      <p:stCondLst>
                        <p:cond delay="indefinite"/>
                      </p:stCondLst>
                      <p:childTnLst>
                        <p:par>
                          <p:cTn id="126" fill="hold">
                            <p:stCondLst>
                              <p:cond delay="0"/>
                            </p:stCondLst>
                            <p:childTnLst>
                              <p:par>
                                <p:cTn id="127" presetID="8" presetClass="entr" presetSubtype="16" fill="hold" nodeType="clickEffect">
                                  <p:stCondLst>
                                    <p:cond delay="0"/>
                                  </p:stCondLst>
                                  <p:childTnLst>
                                    <p:set>
                                      <p:cBhvr>
                                        <p:cTn id="128" dur="500" fill="hold">
                                          <p:stCondLst>
                                            <p:cond delay="0"/>
                                          </p:stCondLst>
                                        </p:cTn>
                                        <p:tgtEl>
                                          <p:spTgt spid="56"/>
                                        </p:tgtEl>
                                        <p:attrNameLst>
                                          <p:attrName>style.visibility</p:attrName>
                                        </p:attrNameLst>
                                      </p:cBhvr>
                                      <p:to>
                                        <p:strVal val="visible"/>
                                      </p:to>
                                    </p:set>
                                    <p:animEffect transition="in" filter="diamond(in)">
                                      <p:cBhvr>
                                        <p:cTn id="12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128989" y="472535"/>
            <a:ext cx="2042473" cy="521970"/>
          </a:xfrm>
          <a:prstGeom prst="rect">
            <a:avLst/>
          </a:prstGeom>
          <a:noFill/>
        </p:spPr>
        <p:txBody>
          <a:bodyPr wrap="square" rtlCol="0">
            <a:spAutoFit/>
          </a:bodyPr>
          <a:p>
            <a:pPr algn="ctr" defTabSz="914400">
              <a:defRPr/>
            </a:pPr>
            <a:r>
              <a:rPr lang="zh-CN" altLang="en-US" sz="2800" u="sng" kern="0" dirty="0">
                <a:solidFill>
                  <a:srgbClr val="283855"/>
                </a:solidFill>
                <a:latin typeface="思源黑体 CN Bold" panose="020B0800000000000000" pitchFamily="34" charset="-122"/>
                <a:ea typeface="思源黑体 CN Bold" panose="020B0800000000000000" pitchFamily="34" charset="-122"/>
              </a:rPr>
              <a:t>探索新知</a:t>
            </a:r>
            <a:endParaRPr lang="zh-CN" altLang="en-US" sz="2800" u="sng" kern="0" dirty="0">
              <a:solidFill>
                <a:srgbClr val="283855"/>
              </a:solidFill>
              <a:latin typeface="思源黑体 CN Bold" panose="020B0800000000000000" pitchFamily="34" charset="-122"/>
              <a:ea typeface="思源黑体 CN Bold" panose="020B0800000000000000" pitchFamily="34" charset="-122"/>
            </a:endParaRPr>
          </a:p>
        </p:txBody>
      </p:sp>
      <p:sp>
        <p:nvSpPr>
          <p:cNvPr id="3" name="ïṧļîḓè"/>
          <p:cNvSpPr/>
          <p:nvPr/>
        </p:nvSpPr>
        <p:spPr>
          <a:xfrm>
            <a:off x="586504" y="433828"/>
            <a:ext cx="701612" cy="600634"/>
          </a:xfrm>
          <a:prstGeom prst="parallelogram">
            <a:avLst/>
          </a:prstGeom>
          <a:solidFill>
            <a:srgbClr val="28385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a:r>
              <a:rPr lang="en-US" altLang="zh-CN" b="1" dirty="0"/>
              <a:t>02</a:t>
            </a:r>
            <a:endParaRPr lang="zh-CN" altLang="en-US" b="1" dirty="0"/>
          </a:p>
        </p:txBody>
      </p:sp>
      <p:sp>
        <p:nvSpPr>
          <p:cNvPr id="9" name="矩形: 圆角 2"/>
          <p:cNvSpPr/>
          <p:nvPr>
            <p:custDataLst>
              <p:tags r:id="rId1"/>
            </p:custDataLst>
          </p:nvPr>
        </p:nvSpPr>
        <p:spPr>
          <a:xfrm>
            <a:off x="1129030" y="1322070"/>
            <a:ext cx="10153650" cy="1537970"/>
          </a:xfrm>
          <a:prstGeom prst="roundRect">
            <a:avLst/>
          </a:prstGeom>
          <a:solidFill>
            <a:srgbClr val="0062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rgbClr val="917828"/>
              </a:solidFill>
              <a:latin typeface="思源黑体 CN Regular" panose="020B0500000000000000" pitchFamily="34" charset="-122"/>
              <a:ea typeface="思源黑体 CN Regular" panose="020B0500000000000000" pitchFamily="34" charset="-122"/>
            </a:endParaRPr>
          </a:p>
        </p:txBody>
      </p:sp>
      <p:sp>
        <p:nvSpPr>
          <p:cNvPr id="11" name="矩形: 圆角 4"/>
          <p:cNvSpPr/>
          <p:nvPr>
            <p:custDataLst>
              <p:tags r:id="rId2"/>
            </p:custDataLst>
          </p:nvPr>
        </p:nvSpPr>
        <p:spPr>
          <a:xfrm>
            <a:off x="4494530" y="3325495"/>
            <a:ext cx="6788150" cy="3036570"/>
          </a:xfrm>
          <a:prstGeom prst="roundRect">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solidFill>
                <a:srgbClr val="917828"/>
              </a:solidFill>
              <a:latin typeface="思源黑体 CN Regular" panose="020B0500000000000000" pitchFamily="34" charset="-122"/>
              <a:ea typeface="思源黑体 CN Regular" panose="020B0500000000000000" pitchFamily="34" charset="-122"/>
            </a:endParaRPr>
          </a:p>
        </p:txBody>
      </p:sp>
      <p:sp>
        <p:nvSpPr>
          <p:cNvPr id="12" name="文本框 11"/>
          <p:cNvSpPr txBox="1"/>
          <p:nvPr>
            <p:custDataLst>
              <p:tags r:id="rId3"/>
            </p:custDataLst>
          </p:nvPr>
        </p:nvSpPr>
        <p:spPr>
          <a:xfrm>
            <a:off x="2143309" y="1974614"/>
            <a:ext cx="7527131" cy="706755"/>
          </a:xfrm>
          <a:prstGeom prst="rect">
            <a:avLst/>
          </a:prstGeom>
          <a:noFill/>
        </p:spPr>
        <p:txBody>
          <a:bodyPr wrap="square">
            <a:spAutoFit/>
          </a:bodyPr>
          <a:p>
            <a:r>
              <a:rPr lang="zh-CN" altLang="en-US" sz="2000" dirty="0">
                <a:solidFill>
                  <a:schemeClr val="bg1"/>
                </a:solidFill>
                <a:latin typeface="华文楷体" panose="02010600040101010101" charset="-122"/>
                <a:ea typeface="华文楷体" panose="02010600040101010101" charset="-122"/>
              </a:rPr>
              <a:t>面对这些问题，我们能采取什么措施？我们每个人能做些什么？各小组讨论一下，稍后每个小组选一名代表进行发言。</a:t>
            </a:r>
            <a:endParaRPr lang="zh-CN" altLang="en-US" sz="2000" dirty="0">
              <a:solidFill>
                <a:schemeClr val="bg1"/>
              </a:solidFill>
              <a:latin typeface="华文楷体" panose="02010600040101010101" charset="-122"/>
              <a:ea typeface="华文楷体" panose="02010600040101010101" charset="-122"/>
            </a:endParaRPr>
          </a:p>
        </p:txBody>
      </p:sp>
      <p:sp>
        <p:nvSpPr>
          <p:cNvPr id="15" name="文本框 14"/>
          <p:cNvSpPr txBox="1"/>
          <p:nvPr>
            <p:custDataLst>
              <p:tags r:id="rId4"/>
            </p:custDataLst>
          </p:nvPr>
        </p:nvSpPr>
        <p:spPr>
          <a:xfrm>
            <a:off x="1449705" y="1478915"/>
            <a:ext cx="1635125" cy="628650"/>
          </a:xfrm>
          <a:prstGeom prst="rect">
            <a:avLst/>
          </a:prstGeom>
          <a:noFill/>
        </p:spPr>
        <p:txBody>
          <a:bodyPr wrap="square">
            <a:noAutofit/>
          </a:bodyPr>
          <a:p>
            <a:r>
              <a:rPr lang="zh-CN" altLang="en-US" sz="2800" dirty="0">
                <a:solidFill>
                  <a:schemeClr val="bg1"/>
                </a:solidFill>
                <a:latin typeface="思源黑体 CN Regular" panose="020B0500000000000000" pitchFamily="34" charset="-122"/>
                <a:ea typeface="思源黑体 CN Regular" panose="020B0500000000000000" pitchFamily="34" charset="-122"/>
              </a:rPr>
              <a:t>想一想</a:t>
            </a:r>
            <a:endParaRPr lang="zh-CN" altLang="en-US" sz="2800" dirty="0">
              <a:solidFill>
                <a:schemeClr val="bg1"/>
              </a:solidFill>
              <a:latin typeface="思源黑体 CN Regular" panose="020B0500000000000000" pitchFamily="34" charset="-122"/>
              <a:ea typeface="思源黑体 CN Regular" panose="020B0500000000000000" pitchFamily="34" charset="-122"/>
            </a:endParaRPr>
          </a:p>
        </p:txBody>
      </p:sp>
      <p:pic>
        <p:nvPicPr>
          <p:cNvPr id="16" name="https://photo-static-api.fotomore.com/creative/vcg/400/version23/VCG41165925614.jpg?uid=386&amp;timestamp=1731561102&amp;sign=a25d2396d89943f34d504860381d07ba" descr="问号"/>
          <p:cNvPicPr>
            <a:picLocks noChangeAspect="1"/>
          </p:cNvPicPr>
          <p:nvPr/>
        </p:nvPicPr>
        <p:blipFill>
          <a:blip r:embed="rId5"/>
          <a:srcRect r="52915" b="54167"/>
          <a:stretch>
            <a:fillRect/>
          </a:stretch>
        </p:blipFill>
        <p:spPr>
          <a:xfrm rot="1020000">
            <a:off x="2620645" y="1137920"/>
            <a:ext cx="652145" cy="893445"/>
          </a:xfrm>
          <a:prstGeom prst="rect">
            <a:avLst/>
          </a:prstGeom>
        </p:spPr>
      </p:pic>
      <p:pic>
        <p:nvPicPr>
          <p:cNvPr id="17" name="第一小组男">
            <a:hlinkClick r:id="" action="ppaction://media"/>
          </p:cNvPr>
          <p:cNvPicPr/>
          <p:nvPr>
            <a:audioFile r:link="rId6"/>
            <p:extLst>
              <p:ext uri="{DAA4B4D4-6D71-4841-9C94-3DE7FCFB9230}">
                <p14:media xmlns:p14="http://schemas.microsoft.com/office/powerpoint/2010/main" r:embed="rId7"/>
              </p:ext>
            </p:extLst>
          </p:nvPr>
        </p:nvPicPr>
        <p:blipFill>
          <a:blip r:embed="rId8"/>
          <a:stretch>
            <a:fillRect/>
          </a:stretch>
        </p:blipFill>
        <p:spPr>
          <a:xfrm>
            <a:off x="11268075" y="-906780"/>
            <a:ext cx="619125" cy="619125"/>
          </a:xfrm>
          <a:prstGeom prst="rect">
            <a:avLst/>
          </a:prstGeom>
        </p:spPr>
      </p:pic>
      <p:pic>
        <p:nvPicPr>
          <p:cNvPr id="19" name="图片 18" descr="高中女生"/>
          <p:cNvPicPr>
            <a:picLocks noChangeAspect="1"/>
          </p:cNvPicPr>
          <p:nvPr/>
        </p:nvPicPr>
        <p:blipFill>
          <a:blip r:embed="rId9"/>
          <a:stretch>
            <a:fillRect/>
          </a:stretch>
        </p:blipFill>
        <p:spPr>
          <a:xfrm flipH="1">
            <a:off x="-1442720" y="2530475"/>
            <a:ext cx="7185025" cy="4041775"/>
          </a:xfrm>
          <a:prstGeom prst="rect">
            <a:avLst/>
          </a:prstGeom>
        </p:spPr>
      </p:pic>
      <p:pic>
        <p:nvPicPr>
          <p:cNvPr id="21" name="图片 20" descr="高中男生"/>
          <p:cNvPicPr>
            <a:picLocks noChangeAspect="1"/>
          </p:cNvPicPr>
          <p:nvPr/>
        </p:nvPicPr>
        <p:blipFill>
          <a:blip r:embed="rId10"/>
          <a:stretch>
            <a:fillRect/>
          </a:stretch>
        </p:blipFill>
        <p:spPr>
          <a:xfrm flipH="1">
            <a:off x="-1249045" y="2747645"/>
            <a:ext cx="6798310" cy="3824605"/>
          </a:xfrm>
          <a:prstGeom prst="rect">
            <a:avLst/>
          </a:prstGeom>
        </p:spPr>
      </p:pic>
      <p:sp>
        <p:nvSpPr>
          <p:cNvPr id="20" name="文本框 19"/>
          <p:cNvSpPr txBox="1"/>
          <p:nvPr>
            <p:custDataLst>
              <p:tags r:id="rId11"/>
            </p:custDataLst>
          </p:nvPr>
        </p:nvSpPr>
        <p:spPr>
          <a:xfrm>
            <a:off x="4721225" y="3429000"/>
            <a:ext cx="6169025" cy="1014730"/>
          </a:xfrm>
          <a:prstGeom prst="rect">
            <a:avLst/>
          </a:prstGeom>
          <a:noFill/>
        </p:spPr>
        <p:txBody>
          <a:bodyPr wrap="square">
            <a:spAutoFit/>
          </a:bodyPr>
          <a:p>
            <a:r>
              <a:rPr lang="zh-CN" altLang="en-US" sz="2000" dirty="0">
                <a:solidFill>
                  <a:schemeClr val="tx1"/>
                </a:solidFill>
                <a:latin typeface="华文楷体" panose="02010600040101010101" charset="-122"/>
                <a:ea typeface="华文楷体" panose="02010600040101010101" charset="-122"/>
              </a:rPr>
              <a:t>第一小组代表：我认为可以倡导绿色出行，如多骑自行车或乘公交，减少尾气排放。水资源短缺问题，要随手关水龙头，用洗菜水浇花。</a:t>
            </a:r>
            <a:endParaRPr lang="zh-CN" altLang="en-US" sz="2000" dirty="0">
              <a:solidFill>
                <a:schemeClr val="tx1"/>
              </a:solidFill>
              <a:latin typeface="华文楷体" panose="02010600040101010101" charset="-122"/>
              <a:ea typeface="华文楷体" panose="02010600040101010101" charset="-122"/>
            </a:endParaRPr>
          </a:p>
        </p:txBody>
      </p:sp>
      <p:sp>
        <p:nvSpPr>
          <p:cNvPr id="22" name="文本框 21"/>
          <p:cNvSpPr txBox="1"/>
          <p:nvPr>
            <p:custDataLst>
              <p:tags r:id="rId12"/>
            </p:custDataLst>
          </p:nvPr>
        </p:nvSpPr>
        <p:spPr>
          <a:xfrm>
            <a:off x="4721225" y="4469765"/>
            <a:ext cx="6169025" cy="706755"/>
          </a:xfrm>
          <a:prstGeom prst="rect">
            <a:avLst/>
          </a:prstGeom>
          <a:noFill/>
        </p:spPr>
        <p:txBody>
          <a:bodyPr wrap="square">
            <a:spAutoFit/>
          </a:bodyPr>
          <a:p>
            <a:r>
              <a:rPr lang="zh-CN" altLang="en-US" sz="2000" dirty="0">
                <a:solidFill>
                  <a:schemeClr val="tx1"/>
                </a:solidFill>
                <a:latin typeface="华文楷体" panose="02010600040101010101" charset="-122"/>
                <a:ea typeface="华文楷体" panose="02010600040101010101" charset="-122"/>
              </a:rPr>
              <a:t>第二小组代表：对于臭氧层破坏问题，我们小组认为可以少用含氟冰箱、空调等产品。</a:t>
            </a:r>
            <a:endParaRPr lang="zh-CN" altLang="en-US" sz="2000" dirty="0">
              <a:solidFill>
                <a:schemeClr val="tx1"/>
              </a:solidFill>
              <a:latin typeface="华文楷体" panose="02010600040101010101" charset="-122"/>
              <a:ea typeface="华文楷体" panose="02010600040101010101" charset="-122"/>
            </a:endParaRPr>
          </a:p>
        </p:txBody>
      </p:sp>
      <p:sp>
        <p:nvSpPr>
          <p:cNvPr id="23" name="文本框 22"/>
          <p:cNvSpPr txBox="1"/>
          <p:nvPr>
            <p:custDataLst>
              <p:tags r:id="rId13"/>
            </p:custDataLst>
          </p:nvPr>
        </p:nvSpPr>
        <p:spPr>
          <a:xfrm>
            <a:off x="4721225" y="5177155"/>
            <a:ext cx="6169025" cy="1014730"/>
          </a:xfrm>
          <a:prstGeom prst="rect">
            <a:avLst/>
          </a:prstGeom>
          <a:noFill/>
        </p:spPr>
        <p:txBody>
          <a:bodyPr wrap="square">
            <a:spAutoFit/>
          </a:bodyPr>
          <a:p>
            <a:r>
              <a:rPr lang="zh-CN" altLang="en-US" sz="2000" dirty="0">
                <a:solidFill>
                  <a:schemeClr val="tx1"/>
                </a:solidFill>
                <a:latin typeface="华文楷体" panose="02010600040101010101" charset="-122"/>
                <a:ea typeface="华文楷体" panose="02010600040101010101" charset="-122"/>
              </a:rPr>
              <a:t>第三小组代表：对于生物多样性方面，拒绝购买非法野生动物制品，保护环境。环境污染问题，减少使用一次性塑料制品，做好垃圾分类。</a:t>
            </a:r>
            <a:endParaRPr lang="zh-CN" altLang="en-US" sz="2000" dirty="0">
              <a:solidFill>
                <a:schemeClr val="tx1"/>
              </a:solidFill>
              <a:latin typeface="华文楷体" panose="02010600040101010101" charset="-122"/>
              <a:ea typeface="华文楷体" panose="02010600040101010101" charset="-122"/>
            </a:endParaRPr>
          </a:p>
        </p:txBody>
      </p:sp>
      <p:pic>
        <p:nvPicPr>
          <p:cNvPr id="25" name="第二小组 女">
            <a:hlinkClick r:id="" action="ppaction://media"/>
          </p:cNvPr>
          <p:cNvPicPr/>
          <p:nvPr>
            <a:audioFile r:link="rId14"/>
            <p:extLst>
              <p:ext uri="{DAA4B4D4-6D71-4841-9C94-3DE7FCFB9230}">
                <p14:media xmlns:p14="http://schemas.microsoft.com/office/powerpoint/2010/main" r:embed="rId15"/>
              </p:ext>
            </p:extLst>
          </p:nvPr>
        </p:nvPicPr>
        <p:blipFill>
          <a:blip r:embed="rId8"/>
          <a:stretch>
            <a:fillRect/>
          </a:stretch>
        </p:blipFill>
        <p:spPr>
          <a:xfrm>
            <a:off x="7868920" y="-754380"/>
            <a:ext cx="619125" cy="619125"/>
          </a:xfrm>
          <a:prstGeom prst="rect">
            <a:avLst/>
          </a:prstGeom>
        </p:spPr>
      </p:pic>
      <p:pic>
        <p:nvPicPr>
          <p:cNvPr id="26" name="图片 25" descr="男孩2"/>
          <p:cNvPicPr>
            <a:picLocks noChangeAspect="1"/>
          </p:cNvPicPr>
          <p:nvPr/>
        </p:nvPicPr>
        <p:blipFill>
          <a:blip r:embed="rId16"/>
          <a:stretch>
            <a:fillRect/>
          </a:stretch>
        </p:blipFill>
        <p:spPr>
          <a:xfrm>
            <a:off x="-1174115" y="2790190"/>
            <a:ext cx="6723380" cy="3782060"/>
          </a:xfrm>
          <a:prstGeom prst="rect">
            <a:avLst/>
          </a:prstGeom>
        </p:spPr>
      </p:pic>
      <p:pic>
        <p:nvPicPr>
          <p:cNvPr id="27" name="第三小组男">
            <a:hlinkClick r:id="" action="ppaction://media"/>
          </p:cNvPr>
          <p:cNvPicPr/>
          <p:nvPr>
            <a:audioFile r:link="rId17"/>
            <p:extLst>
              <p:ext uri="{DAA4B4D4-6D71-4841-9C94-3DE7FCFB9230}">
                <p14:media xmlns:p14="http://schemas.microsoft.com/office/powerpoint/2010/main" r:embed="rId18"/>
              </p:ext>
            </p:extLst>
          </p:nvPr>
        </p:nvPicPr>
        <p:blipFill>
          <a:blip r:embed="rId8"/>
          <a:stretch>
            <a:fillRect/>
          </a:stretch>
        </p:blipFill>
        <p:spPr>
          <a:xfrm>
            <a:off x="5895975" y="-75438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 presetClass="entr" presetSubtype="4"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par>
                          <p:cTn id="42" fill="hold">
                            <p:stCondLst>
                              <p:cond delay="1500"/>
                            </p:stCondLst>
                            <p:childTnLst>
                              <p:par>
                                <p:cTn id="43" presetID="1" presetClass="mediacall" presetSubtype="0" fill="hold" nodeType="afterEffect">
                                  <p:stCondLst>
                                    <p:cond delay="0"/>
                                  </p:stCondLst>
                                  <p:childTnLst>
                                    <p:cmd type="call" cmd="playFrom(0.0)">
                                      <p:cBhvr additive="base">
                                        <p:cTn id="44" dur="9769" fill="hold"/>
                                        <p:tgtEl>
                                          <p:spTgt spid="17"/>
                                        </p:tgtEl>
                                      </p:cBhvr>
                                    </p:cmd>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2" presetClass="exit" presetSubtype="4" fill="hold" nodeType="clickEffect">
                                  <p:stCondLst>
                                    <p:cond delay="0"/>
                                  </p:stCondLst>
                                  <p:childTnLst>
                                    <p:anim calcmode="lin" valueType="num">
                                      <p:cBhvr additive="base">
                                        <p:cTn id="53" dur="500"/>
                                        <p:tgtEl>
                                          <p:spTgt spid="21"/>
                                        </p:tgtEl>
                                        <p:attrNameLst>
                                          <p:attrName>ppt_y</p:attrName>
                                        </p:attrNameLst>
                                      </p:cBhvr>
                                      <p:tavLst>
                                        <p:tav tm="0">
                                          <p:val>
                                            <p:strVal val="#ppt_y"/>
                                          </p:val>
                                        </p:tav>
                                        <p:tav tm="100000">
                                          <p:val>
                                            <p:strVal val="#ppt_y+#ppt_h*1.125000"/>
                                          </p:val>
                                        </p:tav>
                                      </p:tavLst>
                                    </p:anim>
                                    <p:animEffect transition="out" filter="wipe(down)">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par>
                          <p:cTn id="62" fill="hold">
                            <p:stCondLst>
                              <p:cond delay="500"/>
                            </p:stCondLst>
                            <p:childTnLst>
                              <p:par>
                                <p:cTn id="63" presetID="42" presetClass="entr" presetSubtype="0"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1000"/>
                                        <p:tgtEl>
                                          <p:spTgt spid="22"/>
                                        </p:tgtEl>
                                      </p:cBhvr>
                                    </p:animEffect>
                                    <p:anim calcmode="lin" valueType="num">
                                      <p:cBhvr>
                                        <p:cTn id="66" dur="1000" fill="hold"/>
                                        <p:tgtEl>
                                          <p:spTgt spid="22"/>
                                        </p:tgtEl>
                                        <p:attrNameLst>
                                          <p:attrName>ppt_x</p:attrName>
                                        </p:attrNameLst>
                                      </p:cBhvr>
                                      <p:tavLst>
                                        <p:tav tm="0">
                                          <p:val>
                                            <p:strVal val="#ppt_x"/>
                                          </p:val>
                                        </p:tav>
                                        <p:tav tm="100000">
                                          <p:val>
                                            <p:strVal val="#ppt_x"/>
                                          </p:val>
                                        </p:tav>
                                      </p:tavLst>
                                    </p:anim>
                                    <p:anim calcmode="lin" valueType="num">
                                      <p:cBhvr>
                                        <p:cTn id="67" dur="1000" fill="hold"/>
                                        <p:tgtEl>
                                          <p:spTgt spid="22"/>
                                        </p:tgtEl>
                                        <p:attrNameLst>
                                          <p:attrName>ppt_y</p:attrName>
                                        </p:attrNameLst>
                                      </p:cBhvr>
                                      <p:tavLst>
                                        <p:tav tm="0">
                                          <p:val>
                                            <p:strVal val="#ppt_y+.1"/>
                                          </p:val>
                                        </p:tav>
                                        <p:tav tm="100000">
                                          <p:val>
                                            <p:strVal val="#ppt_y"/>
                                          </p:val>
                                        </p:tav>
                                      </p:tavLst>
                                    </p:anim>
                                  </p:childTnLst>
                                </p:cTn>
                              </p:par>
                              <p:par>
                                <p:cTn id="68" presetID="1" presetClass="mediacall" presetSubtype="0" fill="hold" nodeType="withEffect">
                                  <p:stCondLst>
                                    <p:cond delay="0"/>
                                  </p:stCondLst>
                                  <p:childTnLst>
                                    <p:cmd type="call" cmd="playFrom(0.0)">
                                      <p:cBhvr additive="base">
                                        <p:cTn id="69" dur="7653" fill="hold"/>
                                        <p:tgtEl>
                                          <p:spTgt spid="25"/>
                                        </p:tgtEl>
                                      </p:cBhvr>
                                    </p:cmd>
                                  </p:childTnLst>
                                </p:cTn>
                              </p:par>
                            </p:childTnLst>
                          </p:cTn>
                        </p:par>
                      </p:childTnLst>
                    </p:cTn>
                  </p:par>
                  <p:par>
                    <p:cTn id="70" fill="hold">
                      <p:stCondLst>
                        <p:cond delay="indefinite"/>
                      </p:stCondLst>
                      <p:childTnLst>
                        <p:par>
                          <p:cTn id="71" fill="hold">
                            <p:stCondLst>
                              <p:cond delay="0"/>
                            </p:stCondLst>
                            <p:childTnLst>
                              <p:par>
                                <p:cTn id="72" presetID="12" presetClass="exit" presetSubtype="4" fill="hold" nodeType="clickEffect">
                                  <p:stCondLst>
                                    <p:cond delay="0"/>
                                  </p:stCondLst>
                                  <p:childTnLst>
                                    <p:anim calcmode="lin" valueType="num">
                                      <p:cBhvr additive="base">
                                        <p:cTn id="73" dur="500"/>
                                        <p:tgtEl>
                                          <p:spTgt spid="19"/>
                                        </p:tgtEl>
                                        <p:attrNameLst>
                                          <p:attrName>ppt_y</p:attrName>
                                        </p:attrNameLst>
                                      </p:cBhvr>
                                      <p:tavLst>
                                        <p:tav tm="0">
                                          <p:val>
                                            <p:strVal val="#ppt_y"/>
                                          </p:val>
                                        </p:tav>
                                        <p:tav tm="100000">
                                          <p:val>
                                            <p:strVal val="#ppt_y+#ppt_h*1.125000"/>
                                          </p:val>
                                        </p:tav>
                                      </p:tavLst>
                                    </p:anim>
                                    <p:animEffect transition="out" filter="wipe(down)">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26"/>
                                        </p:tgtEl>
                                        <p:attrNameLst>
                                          <p:attrName>style.visibility</p:attrName>
                                        </p:attrNameLst>
                                      </p:cBhvr>
                                      <p:to>
                                        <p:strVal val="visible"/>
                                      </p:to>
                                    </p:set>
                                    <p:anim calcmode="lin" valueType="num">
                                      <p:cBhvr additive="base">
                                        <p:cTn id="80" dur="500" fill="hold"/>
                                        <p:tgtEl>
                                          <p:spTgt spid="26"/>
                                        </p:tgtEl>
                                        <p:attrNameLst>
                                          <p:attrName>ppt_x</p:attrName>
                                        </p:attrNameLst>
                                      </p:cBhvr>
                                      <p:tavLst>
                                        <p:tav tm="0">
                                          <p:val>
                                            <p:strVal val="#ppt_x"/>
                                          </p:val>
                                        </p:tav>
                                        <p:tav tm="100000">
                                          <p:val>
                                            <p:strVal val="#ppt_x"/>
                                          </p:val>
                                        </p:tav>
                                      </p:tavLst>
                                    </p:anim>
                                    <p:anim calcmode="lin" valueType="num">
                                      <p:cBhvr additive="base">
                                        <p:cTn id="81" dur="500" fill="hold"/>
                                        <p:tgtEl>
                                          <p:spTgt spid="26"/>
                                        </p:tgtEl>
                                        <p:attrNameLst>
                                          <p:attrName>ppt_y</p:attrName>
                                        </p:attrNameLst>
                                      </p:cBhvr>
                                      <p:tavLst>
                                        <p:tav tm="0">
                                          <p:val>
                                            <p:strVal val="1+#ppt_h/2"/>
                                          </p:val>
                                        </p:tav>
                                        <p:tav tm="100000">
                                          <p:val>
                                            <p:strVal val="#ppt_y"/>
                                          </p:val>
                                        </p:tav>
                                      </p:tavLst>
                                    </p:anim>
                                  </p:childTnLst>
                                </p:cTn>
                              </p:par>
                            </p:childTnLst>
                          </p:cTn>
                        </p:par>
                        <p:par>
                          <p:cTn id="82" fill="hold">
                            <p:stCondLst>
                              <p:cond delay="500"/>
                            </p:stCondLst>
                            <p:childTnLst>
                              <p:par>
                                <p:cTn id="83" presetID="42" presetClass="entr" presetSubtype="0"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1000"/>
                                        <p:tgtEl>
                                          <p:spTgt spid="23"/>
                                        </p:tgtEl>
                                      </p:cBhvr>
                                    </p:animEffect>
                                    <p:anim calcmode="lin" valueType="num">
                                      <p:cBhvr>
                                        <p:cTn id="86" dur="1000" fill="hold"/>
                                        <p:tgtEl>
                                          <p:spTgt spid="23"/>
                                        </p:tgtEl>
                                        <p:attrNameLst>
                                          <p:attrName>ppt_x</p:attrName>
                                        </p:attrNameLst>
                                      </p:cBhvr>
                                      <p:tavLst>
                                        <p:tav tm="0">
                                          <p:val>
                                            <p:strVal val="#ppt_x"/>
                                          </p:val>
                                        </p:tav>
                                        <p:tav tm="100000">
                                          <p:val>
                                            <p:strVal val="#ppt_x"/>
                                          </p:val>
                                        </p:tav>
                                      </p:tavLst>
                                    </p:anim>
                                    <p:anim calcmode="lin" valueType="num">
                                      <p:cBhvr>
                                        <p:cTn id="87" dur="1000" fill="hold"/>
                                        <p:tgtEl>
                                          <p:spTgt spid="23"/>
                                        </p:tgtEl>
                                        <p:attrNameLst>
                                          <p:attrName>ppt_y</p:attrName>
                                        </p:attrNameLst>
                                      </p:cBhvr>
                                      <p:tavLst>
                                        <p:tav tm="0">
                                          <p:val>
                                            <p:strVal val="#ppt_y+.1"/>
                                          </p:val>
                                        </p:tav>
                                        <p:tav tm="100000">
                                          <p:val>
                                            <p:strVal val="#ppt_y"/>
                                          </p:val>
                                        </p:tav>
                                      </p:tavLst>
                                    </p:anim>
                                  </p:childTnLst>
                                </p:cTn>
                              </p:par>
                              <p:par>
                                <p:cTn id="88" presetID="1" presetClass="mediacall" presetSubtype="0" fill="hold" nodeType="withEffect">
                                  <p:stCondLst>
                                    <p:cond delay="0"/>
                                  </p:stCondLst>
                                  <p:childTnLst>
                                    <p:cmd type="call" cmd="playFrom(0.0)">
                                      <p:cBhvr additive="base">
                                        <p:cTn id="89" dur="11755"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90" fill="hold" display="1">
                  <p:stCondLst>
                    <p:cond delay="indefinite"/>
                  </p:stCondLst>
                  <p:endCondLst>
                    <p:cond evt="onStopAudio">
                      <p:tgtEl>
                        <p:sldTgt/>
                      </p:tgtEl>
                    </p:cond>
                  </p:endCondLst>
                </p:cTn>
                <p:tgtEl>
                  <p:spTgt spid="17"/>
                </p:tgtEl>
              </p:cMediaNode>
            </p:audio>
            <p:audio>
              <p:cMediaNode>
                <p:cTn id="91" fill="hold" display="1">
                  <p:stCondLst>
                    <p:cond delay="indefinite"/>
                  </p:stCondLst>
                  <p:endCondLst>
                    <p:cond evt="onStopAudio">
                      <p:tgtEl>
                        <p:sldTgt/>
                      </p:tgtEl>
                    </p:cond>
                  </p:endCondLst>
                </p:cTn>
                <p:tgtEl>
                  <p:spTgt spid="25"/>
                </p:tgtEl>
              </p:cMediaNode>
            </p:audio>
            <p:audio>
              <p:cMediaNode>
                <p:cTn id="92" fill="hold" display="1">
                  <p:stCondLst>
                    <p:cond delay="indefinite"/>
                  </p:stCondLst>
                  <p:endCondLst>
                    <p:cond evt="onStopAudio">
                      <p:tgtEl>
                        <p:sldTgt/>
                      </p:tgtEl>
                    </p:cond>
                  </p:endCondLst>
                </p:cTn>
                <p:tgtEl>
                  <p:spTgt spid="27"/>
                </p:tgtEl>
              </p:cMediaNode>
            </p:audio>
          </p:childTnLst>
        </p:cTn>
      </p:par>
    </p:tnLst>
    <p:bldLst>
      <p:bldP spid="9" grpId="0" bldLvl="0" animBg="1"/>
      <p:bldP spid="11" grpId="0" bldLvl="0" animBg="1"/>
      <p:bldP spid="12" grpId="0"/>
      <p:bldP spid="15" grpId="0"/>
      <p:bldP spid="20"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35041"/>
          <a:stretch>
            <a:fillRect/>
          </a:stretch>
        </p:blipFill>
        <p:spPr>
          <a:xfrm>
            <a:off x="0" y="15240"/>
            <a:ext cx="12192000" cy="6842760"/>
          </a:xfrm>
          <a:prstGeom prst="rect">
            <a:avLst/>
          </a:prstGeom>
        </p:spPr>
      </p:pic>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4392" t="22229" r="39851" b="14686"/>
          <a:stretch>
            <a:fillRect/>
          </a:stretch>
        </p:blipFill>
        <p:spPr>
          <a:xfrm>
            <a:off x="0" y="1377388"/>
            <a:ext cx="12192000" cy="5029200"/>
          </a:xfrm>
          <a:prstGeom prst="rect">
            <a:avLst/>
          </a:prstGeom>
          <a:ln>
            <a:noFill/>
          </a:ln>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66627" t="47437" r="17454" b="8172"/>
          <a:stretch>
            <a:fillRect/>
          </a:stretch>
        </p:blipFill>
        <p:spPr>
          <a:xfrm>
            <a:off x="7285309" y="2180762"/>
            <a:ext cx="4011582" cy="3299850"/>
          </a:xfrm>
          <a:prstGeom prst="rect">
            <a:avLst/>
          </a:prstGeom>
        </p:spPr>
      </p:pic>
      <p:sp>
        <p:nvSpPr>
          <p:cNvPr id="5" name="ïṧļîḓè"/>
          <p:cNvSpPr/>
          <p:nvPr/>
        </p:nvSpPr>
        <p:spPr>
          <a:xfrm>
            <a:off x="1648543" y="2927534"/>
            <a:ext cx="1792913" cy="1534872"/>
          </a:xfrm>
          <a:prstGeom prst="parallelogram">
            <a:avLst/>
          </a:prstGeom>
          <a:solidFill>
            <a:srgbClr val="28385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altLang="zh-CN" sz="6000" b="1" dirty="0"/>
              <a:t>0</a:t>
            </a:r>
            <a:r>
              <a:rPr lang="en-US" altLang="zh-CN" sz="1050" b="1" dirty="0"/>
              <a:t>  </a:t>
            </a:r>
            <a:r>
              <a:rPr lang="en-US" altLang="zh-CN" sz="6000" b="1" dirty="0"/>
              <a:t>3</a:t>
            </a:r>
            <a:endParaRPr lang="zh-CN" altLang="en-US" sz="6000" b="1" dirty="0"/>
          </a:p>
        </p:txBody>
      </p:sp>
      <p:sp>
        <p:nvSpPr>
          <p:cNvPr id="6" name="文本框 5"/>
          <p:cNvSpPr txBox="1"/>
          <p:nvPr/>
        </p:nvSpPr>
        <p:spPr>
          <a:xfrm>
            <a:off x="3095532" y="2927534"/>
            <a:ext cx="4189777" cy="922020"/>
          </a:xfrm>
          <a:prstGeom prst="rect">
            <a:avLst/>
          </a:prstGeom>
          <a:noFill/>
        </p:spPr>
        <p:txBody>
          <a:bodyPr wrap="square" rtlCol="0">
            <a:spAutoFit/>
          </a:bodyPr>
          <a:lstStyle/>
          <a:p>
            <a:pPr algn="ctr" defTabSz="914400">
              <a:defRPr/>
            </a:pPr>
            <a:r>
              <a:rPr lang="zh-CN" altLang="en-US" sz="5400" u="sng" kern="0" dirty="0">
                <a:solidFill>
                  <a:srgbClr val="283855"/>
                </a:solidFill>
                <a:latin typeface="思源黑体 CN Bold" panose="020B0800000000000000" pitchFamily="34" charset="-122"/>
                <a:ea typeface="思源黑体 CN Bold" panose="020B0800000000000000" pitchFamily="34" charset="-122"/>
              </a:rPr>
              <a:t>巩固提升</a:t>
            </a:r>
            <a:endParaRPr lang="zh-CN" altLang="en-US" sz="5400" u="sng" kern="0" dirty="0">
              <a:solidFill>
                <a:srgbClr val="283855"/>
              </a:solidFill>
              <a:latin typeface="思源黑体 CN Bold" panose="020B0800000000000000" pitchFamily="34" charset="-122"/>
              <a:ea typeface="思源黑体 CN Bold" panose="020B08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ïṧļîḓè"/>
          <p:cNvSpPr/>
          <p:nvPr/>
        </p:nvSpPr>
        <p:spPr>
          <a:xfrm>
            <a:off x="597934" y="433828"/>
            <a:ext cx="701612" cy="600634"/>
          </a:xfrm>
          <a:prstGeom prst="parallelogram">
            <a:avLst/>
          </a:prstGeom>
          <a:solidFill>
            <a:srgbClr val="28385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a:r>
              <a:rPr lang="en-US" altLang="zh-CN" b="1"/>
              <a:t>0</a:t>
            </a:r>
            <a:r>
              <a:rPr lang="en-US" altLang="zh-CN" sz="100" b="1"/>
              <a:t>  </a:t>
            </a:r>
            <a:r>
              <a:rPr lang="en-US" altLang="zh-CN" b="1"/>
              <a:t>3</a:t>
            </a:r>
            <a:endParaRPr lang="zh-CN" altLang="en-US" b="1" dirty="0"/>
          </a:p>
        </p:txBody>
      </p:sp>
      <p:sp>
        <p:nvSpPr>
          <p:cNvPr id="6" name="文本框 5"/>
          <p:cNvSpPr txBox="1"/>
          <p:nvPr/>
        </p:nvSpPr>
        <p:spPr>
          <a:xfrm>
            <a:off x="1128989" y="472535"/>
            <a:ext cx="2042473" cy="521970"/>
          </a:xfrm>
          <a:prstGeom prst="rect">
            <a:avLst/>
          </a:prstGeom>
          <a:noFill/>
        </p:spPr>
        <p:txBody>
          <a:bodyPr wrap="square" rtlCol="0">
            <a:spAutoFit/>
          </a:bodyPr>
          <a:p>
            <a:pPr algn="ctr" defTabSz="914400">
              <a:defRPr/>
            </a:pPr>
            <a:r>
              <a:rPr lang="zh-CN" altLang="en-US" sz="2800" u="sng" kern="0" dirty="0">
                <a:solidFill>
                  <a:srgbClr val="283855"/>
                </a:solidFill>
                <a:latin typeface="思源黑体 CN Bold" panose="020B0800000000000000" pitchFamily="34" charset="-122"/>
                <a:ea typeface="思源黑体 CN Bold" panose="020B0800000000000000" pitchFamily="34" charset="-122"/>
              </a:rPr>
              <a:t>巩固提升</a:t>
            </a:r>
            <a:endParaRPr lang="zh-CN" altLang="en-US" sz="2800" u="sng" kern="0" dirty="0">
              <a:solidFill>
                <a:srgbClr val="283855"/>
              </a:solidFill>
              <a:latin typeface="思源黑体 CN Bold" panose="020B0800000000000000" pitchFamily="34" charset="-122"/>
              <a:ea typeface="思源黑体 CN Bold" panose="020B0800000000000000" pitchFamily="34"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46075" y="3152775"/>
            <a:ext cx="2825115" cy="3429000"/>
          </a:xfrm>
          <a:prstGeom prst="rect">
            <a:avLst/>
          </a:prstGeom>
        </p:spPr>
      </p:pic>
      <p:sp>
        <p:nvSpPr>
          <p:cNvPr id="18" name="文本框 17"/>
          <p:cNvSpPr txBox="1"/>
          <p:nvPr/>
        </p:nvSpPr>
        <p:spPr>
          <a:xfrm>
            <a:off x="2471870" y="2080150"/>
            <a:ext cx="3827708" cy="953135"/>
          </a:xfrm>
          <a:prstGeom prst="rect">
            <a:avLst/>
          </a:prstGeom>
          <a:noFill/>
        </p:spPr>
        <p:txBody>
          <a:bodyPr wrap="square">
            <a:spAutoFit/>
          </a:bodyPr>
          <a:p>
            <a:r>
              <a:rPr lang="zh-CN" altLang="en-US" sz="2800" dirty="0">
                <a:solidFill>
                  <a:schemeClr val="bg1"/>
                </a:solidFill>
                <a:latin typeface="华文楷体" panose="02010600040101010101" charset="-122"/>
                <a:ea typeface="华文楷体" panose="02010600040101010101" charset="-122"/>
              </a:rPr>
              <a:t>看完视频，大家有什么发现呢？</a:t>
            </a:r>
            <a:endParaRPr lang="zh-CN" altLang="en-US" sz="2800" dirty="0">
              <a:solidFill>
                <a:schemeClr val="bg1"/>
              </a:solidFill>
              <a:latin typeface="华文楷体" panose="02010600040101010101" charset="-122"/>
              <a:ea typeface="华文楷体" panose="02010600040101010101" charset="-122"/>
            </a:endParaRPr>
          </a:p>
        </p:txBody>
      </p:sp>
      <p:sp>
        <p:nvSpPr>
          <p:cNvPr id="10" name="Rectangle 2"/>
          <p:cNvSpPr>
            <a:spLocks noChangeArrowheads="1"/>
          </p:cNvSpPr>
          <p:nvPr/>
        </p:nvSpPr>
        <p:spPr bwMode="auto">
          <a:xfrm>
            <a:off x="1438973" y="1197097"/>
            <a:ext cx="7510463" cy="341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p>
            <a:pPr indent="0" algn="just" eaLnBrk="0" fontAlgn="auto" hangingPunct="0">
              <a:lnSpc>
                <a:spcPct val="150000"/>
              </a:lnSpc>
            </a:pPr>
            <a:r>
              <a:rPr lang="en-US" altLang="zh-CN" sz="2400" dirty="0">
                <a:solidFill>
                  <a:srgbClr val="283855"/>
                </a:solidFill>
                <a:latin typeface="华文楷体" panose="02010600040101010101" charset="-122"/>
                <a:ea typeface="华文楷体" panose="02010600040101010101" charset="-122"/>
                <a:cs typeface="华文楷体" panose="02010600040101010101" charset="-122"/>
              </a:rPr>
              <a:t>1. </a:t>
            </a:r>
            <a:r>
              <a:rPr lang="zh-CN" altLang="en-US" sz="2400" dirty="0">
                <a:solidFill>
                  <a:srgbClr val="283855"/>
                </a:solidFill>
                <a:latin typeface="华文楷体" panose="02010600040101010101" charset="-122"/>
                <a:ea typeface="华文楷体" panose="02010600040101010101" charset="-122"/>
                <a:cs typeface="华文楷体" panose="02010600040101010101" charset="-122"/>
              </a:rPr>
              <a:t>以下哪种人类活动对生态环境的负面影响主要是通过改变土地利用类型实现的？（</a:t>
            </a:r>
            <a:r>
              <a:rPr lang="en-US" altLang="zh-CN" sz="2400" dirty="0">
                <a:solidFill>
                  <a:srgbClr val="283855"/>
                </a:solidFill>
                <a:latin typeface="华文楷体" panose="02010600040101010101" charset="-122"/>
                <a:ea typeface="华文楷体" panose="02010600040101010101" charset="-122"/>
                <a:cs typeface="华文楷体" panose="02010600040101010101" charset="-122"/>
              </a:rPr>
              <a:t>   </a:t>
            </a:r>
            <a:r>
              <a:rPr lang="zh-CN" altLang="en-US" sz="2400" dirty="0">
                <a:solidFill>
                  <a:srgbClr val="283855"/>
                </a:solidFill>
                <a:latin typeface="华文楷体" panose="02010600040101010101" charset="-122"/>
                <a:ea typeface="华文楷体" panose="02010600040101010101" charset="-122"/>
                <a:cs typeface="华文楷体" panose="02010600040101010101" charset="-122"/>
              </a:rPr>
              <a:t>）</a:t>
            </a:r>
            <a:endParaRPr lang="zh-CN" altLang="en-US" sz="2400" dirty="0">
              <a:solidFill>
                <a:srgbClr val="283855"/>
              </a:solidFill>
              <a:latin typeface="华文楷体" panose="02010600040101010101" charset="-122"/>
              <a:ea typeface="华文楷体" panose="02010600040101010101" charset="-122"/>
              <a:cs typeface="华文楷体" panose="02010600040101010101" charset="-122"/>
            </a:endParaRPr>
          </a:p>
          <a:p>
            <a:pPr indent="0" algn="just" eaLnBrk="0" fontAlgn="auto" hangingPunct="0">
              <a:lnSpc>
                <a:spcPct val="150000"/>
              </a:lnSpc>
            </a:pPr>
            <a:r>
              <a:rPr lang="en-US" altLang="zh-CN" sz="2400" dirty="0">
                <a:solidFill>
                  <a:srgbClr val="283855"/>
                </a:solidFill>
                <a:latin typeface="华文楷体" panose="02010600040101010101" charset="-122"/>
                <a:ea typeface="华文楷体" panose="02010600040101010101" charset="-122"/>
                <a:cs typeface="华文楷体" panose="02010600040101010101" charset="-122"/>
              </a:rPr>
              <a:t>A. </a:t>
            </a:r>
            <a:r>
              <a:rPr lang="zh-CN" altLang="en-US" sz="2400" dirty="0">
                <a:solidFill>
                  <a:srgbClr val="283855"/>
                </a:solidFill>
                <a:latin typeface="华文楷体" panose="02010600040101010101" charset="-122"/>
                <a:ea typeface="华文楷体" panose="02010600040101010101" charset="-122"/>
                <a:cs typeface="华文楷体" panose="02010600040101010101" charset="-122"/>
              </a:rPr>
              <a:t>大量使用化石燃料</a:t>
            </a:r>
            <a:endParaRPr lang="zh-CN" altLang="en-US" sz="2400" dirty="0">
              <a:solidFill>
                <a:srgbClr val="283855"/>
              </a:solidFill>
              <a:latin typeface="华文楷体" panose="02010600040101010101" charset="-122"/>
              <a:ea typeface="华文楷体" panose="02010600040101010101" charset="-122"/>
              <a:cs typeface="华文楷体" panose="02010600040101010101" charset="-122"/>
            </a:endParaRPr>
          </a:p>
          <a:p>
            <a:pPr indent="0" algn="just" eaLnBrk="0" fontAlgn="auto" hangingPunct="0">
              <a:lnSpc>
                <a:spcPct val="150000"/>
              </a:lnSpc>
            </a:pPr>
            <a:r>
              <a:rPr lang="en-US" altLang="zh-CN" sz="2400" dirty="0">
                <a:solidFill>
                  <a:srgbClr val="283855"/>
                </a:solidFill>
                <a:latin typeface="华文楷体" panose="02010600040101010101" charset="-122"/>
                <a:ea typeface="华文楷体" panose="02010600040101010101" charset="-122"/>
                <a:cs typeface="华文楷体" panose="02010600040101010101" charset="-122"/>
              </a:rPr>
              <a:t>B. </a:t>
            </a:r>
            <a:r>
              <a:rPr lang="zh-CN" altLang="en-US" sz="2400" dirty="0">
                <a:solidFill>
                  <a:srgbClr val="283855"/>
                </a:solidFill>
                <a:latin typeface="华文楷体" panose="02010600040101010101" charset="-122"/>
                <a:ea typeface="华文楷体" panose="02010600040101010101" charset="-122"/>
                <a:cs typeface="华文楷体" panose="02010600040101010101" charset="-122"/>
              </a:rPr>
              <a:t>过度捕捞海洋生物</a:t>
            </a:r>
            <a:endParaRPr lang="zh-CN" altLang="en-US" sz="2400" dirty="0">
              <a:solidFill>
                <a:srgbClr val="283855"/>
              </a:solidFill>
              <a:latin typeface="华文楷体" panose="02010600040101010101" charset="-122"/>
              <a:ea typeface="华文楷体" panose="02010600040101010101" charset="-122"/>
              <a:cs typeface="华文楷体" panose="02010600040101010101" charset="-122"/>
            </a:endParaRPr>
          </a:p>
          <a:p>
            <a:pPr indent="0" algn="just" eaLnBrk="0" fontAlgn="auto" hangingPunct="0">
              <a:lnSpc>
                <a:spcPct val="150000"/>
              </a:lnSpc>
            </a:pPr>
            <a:r>
              <a:rPr lang="en-US" altLang="zh-CN" sz="2400" dirty="0">
                <a:solidFill>
                  <a:srgbClr val="283855"/>
                </a:solidFill>
                <a:latin typeface="华文楷体" panose="02010600040101010101" charset="-122"/>
                <a:ea typeface="华文楷体" panose="02010600040101010101" charset="-122"/>
                <a:cs typeface="华文楷体" panose="02010600040101010101" charset="-122"/>
              </a:rPr>
              <a:t>C. </a:t>
            </a:r>
            <a:r>
              <a:rPr lang="zh-CN" altLang="en-US" sz="2400" dirty="0">
                <a:solidFill>
                  <a:srgbClr val="283855"/>
                </a:solidFill>
                <a:latin typeface="华文楷体" panose="02010600040101010101" charset="-122"/>
                <a:ea typeface="华文楷体" panose="02010600040101010101" charset="-122"/>
                <a:cs typeface="华文楷体" panose="02010600040101010101" charset="-122"/>
              </a:rPr>
              <a:t>围湖造田</a:t>
            </a:r>
            <a:endParaRPr lang="zh-CN" altLang="en-US" sz="2400" dirty="0">
              <a:solidFill>
                <a:srgbClr val="283855"/>
              </a:solidFill>
              <a:latin typeface="华文楷体" panose="02010600040101010101" charset="-122"/>
              <a:ea typeface="华文楷体" panose="02010600040101010101" charset="-122"/>
              <a:cs typeface="华文楷体" panose="02010600040101010101" charset="-122"/>
            </a:endParaRPr>
          </a:p>
          <a:p>
            <a:pPr indent="0" algn="just" eaLnBrk="0" fontAlgn="auto" hangingPunct="0">
              <a:lnSpc>
                <a:spcPct val="150000"/>
              </a:lnSpc>
            </a:pPr>
            <a:r>
              <a:rPr lang="en-US" altLang="zh-CN" sz="2400" dirty="0">
                <a:solidFill>
                  <a:srgbClr val="283855"/>
                </a:solidFill>
                <a:latin typeface="华文楷体" panose="02010600040101010101" charset="-122"/>
                <a:ea typeface="华文楷体" panose="02010600040101010101" charset="-122"/>
                <a:cs typeface="华文楷体" panose="02010600040101010101" charset="-122"/>
              </a:rPr>
              <a:t>D. </a:t>
            </a:r>
            <a:r>
              <a:rPr lang="zh-CN" altLang="en-US" sz="2400" dirty="0">
                <a:solidFill>
                  <a:srgbClr val="283855"/>
                </a:solidFill>
                <a:latin typeface="华文楷体" panose="02010600040101010101" charset="-122"/>
                <a:ea typeface="华文楷体" panose="02010600040101010101" charset="-122"/>
                <a:cs typeface="华文楷体" panose="02010600040101010101" charset="-122"/>
              </a:rPr>
              <a:t>工业废水排放</a:t>
            </a:r>
            <a:endParaRPr lang="zh-CN" altLang="en-US" sz="2400" dirty="0">
              <a:solidFill>
                <a:srgbClr val="283855"/>
              </a:solidFill>
              <a:latin typeface="华文楷体" panose="02010600040101010101" charset="-122"/>
              <a:ea typeface="华文楷体" panose="02010600040101010101" charset="-122"/>
              <a:cs typeface="华文楷体" panose="02010600040101010101" charset="-122"/>
            </a:endParaRPr>
          </a:p>
        </p:txBody>
      </p:sp>
      <p:pic>
        <p:nvPicPr>
          <p:cNvPr id="11" name="图片 10" descr="高中女生"/>
          <p:cNvPicPr>
            <a:picLocks noChangeAspect="1"/>
          </p:cNvPicPr>
          <p:nvPr/>
        </p:nvPicPr>
        <p:blipFill>
          <a:blip r:embed="rId2"/>
          <a:stretch>
            <a:fillRect/>
          </a:stretch>
        </p:blipFill>
        <p:spPr>
          <a:xfrm>
            <a:off x="6958965" y="2746375"/>
            <a:ext cx="7308850" cy="4111625"/>
          </a:xfrm>
          <a:prstGeom prst="rect">
            <a:avLst/>
          </a:prstGeom>
        </p:spPr>
      </p:pic>
      <p:sp>
        <p:nvSpPr>
          <p:cNvPr id="12" name="对话气泡: 圆角矩形 4"/>
          <p:cNvSpPr/>
          <p:nvPr/>
        </p:nvSpPr>
        <p:spPr>
          <a:xfrm>
            <a:off x="5227320" y="4220210"/>
            <a:ext cx="3921125" cy="2073275"/>
          </a:xfrm>
          <a:prstGeom prst="wedgeRoundRectCallout">
            <a:avLst>
              <a:gd name="adj1" fmla="val 64106"/>
              <a:gd name="adj2" fmla="val -48303"/>
              <a:gd name="adj3" fmla="val 16667"/>
            </a:avLst>
          </a:prstGeom>
          <a:solidFill>
            <a:schemeClr val="bg1"/>
          </a:solidFill>
          <a:ln w="190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latin typeface="字魂17号-萌趣果冻体" panose="02000000000000000000" pitchFamily="2" charset="-122"/>
              <a:ea typeface="字魂17号-萌趣果冻体" panose="02000000000000000000" pitchFamily="2" charset="-122"/>
            </a:endParaRPr>
          </a:p>
        </p:txBody>
      </p:sp>
      <p:sp>
        <p:nvSpPr>
          <p:cNvPr id="13" name="文本框 12"/>
          <p:cNvSpPr txBox="1"/>
          <p:nvPr/>
        </p:nvSpPr>
        <p:spPr>
          <a:xfrm>
            <a:off x="5336355" y="4373135"/>
            <a:ext cx="3827708" cy="1753235"/>
          </a:xfrm>
          <a:prstGeom prst="rect">
            <a:avLst/>
          </a:prstGeom>
          <a:noFill/>
        </p:spPr>
        <p:txBody>
          <a:bodyPr wrap="square">
            <a:spAutoFit/>
          </a:bodyPr>
          <a:p>
            <a:r>
              <a:rPr lang="zh-CN" altLang="en-US" dirty="0">
                <a:solidFill>
                  <a:schemeClr val="tx1"/>
                </a:solidFill>
                <a:latin typeface="华文楷体" panose="02010600040101010101" charset="-122"/>
                <a:ea typeface="华文楷体" panose="02010600040101010101" charset="-122"/>
              </a:rPr>
              <a:t>老师这道题我选</a:t>
            </a:r>
            <a:r>
              <a:rPr lang="en-US" altLang="zh-CN" dirty="0">
                <a:solidFill>
                  <a:schemeClr val="tx1"/>
                </a:solidFill>
                <a:latin typeface="华文楷体" panose="02010600040101010101" charset="-122"/>
                <a:ea typeface="华文楷体" panose="02010600040101010101" charset="-122"/>
              </a:rPr>
              <a:t> C</a:t>
            </a:r>
            <a:r>
              <a:rPr lang="zh-CN" altLang="en-US" dirty="0">
                <a:solidFill>
                  <a:schemeClr val="tx1"/>
                </a:solidFill>
                <a:latin typeface="华文楷体" panose="02010600040101010101" charset="-122"/>
                <a:ea typeface="华文楷体" panose="02010600040101010101" charset="-122"/>
              </a:rPr>
              <a:t>，因为围湖造田改变了湖泊的自然状态，把水域变成陆地，改变了土地利用类型，对生态环境有负面影响，</a:t>
            </a:r>
            <a:r>
              <a:rPr lang="en-US" altLang="zh-CN" dirty="0">
                <a:solidFill>
                  <a:schemeClr val="tx1"/>
                </a:solidFill>
                <a:latin typeface="华文楷体" panose="02010600040101010101" charset="-122"/>
                <a:ea typeface="华文楷体" panose="02010600040101010101" charset="-122"/>
              </a:rPr>
              <a:t>A </a:t>
            </a:r>
            <a:r>
              <a:rPr lang="zh-CN" altLang="en-US" dirty="0">
                <a:solidFill>
                  <a:schemeClr val="tx1"/>
                </a:solidFill>
                <a:latin typeface="华文楷体" panose="02010600040101010101" charset="-122"/>
                <a:ea typeface="华文楷体" panose="02010600040101010101" charset="-122"/>
              </a:rPr>
              <a:t>选项主要影响大气环境，</a:t>
            </a:r>
            <a:r>
              <a:rPr lang="en-US" altLang="zh-CN" dirty="0">
                <a:solidFill>
                  <a:schemeClr val="tx1"/>
                </a:solidFill>
                <a:latin typeface="华文楷体" panose="02010600040101010101" charset="-122"/>
                <a:ea typeface="华文楷体" panose="02010600040101010101" charset="-122"/>
              </a:rPr>
              <a:t>B </a:t>
            </a:r>
            <a:r>
              <a:rPr lang="zh-CN" altLang="en-US" dirty="0">
                <a:solidFill>
                  <a:schemeClr val="tx1"/>
                </a:solidFill>
                <a:latin typeface="华文楷体" panose="02010600040101010101" charset="-122"/>
                <a:ea typeface="华文楷体" panose="02010600040101010101" charset="-122"/>
              </a:rPr>
              <a:t>选项主要影响海洋生态系统，</a:t>
            </a:r>
            <a:r>
              <a:rPr lang="en-US" altLang="zh-CN" dirty="0">
                <a:solidFill>
                  <a:schemeClr val="tx1"/>
                </a:solidFill>
                <a:latin typeface="华文楷体" panose="02010600040101010101" charset="-122"/>
                <a:ea typeface="华文楷体" panose="02010600040101010101" charset="-122"/>
              </a:rPr>
              <a:t>D </a:t>
            </a:r>
            <a:r>
              <a:rPr lang="zh-CN" altLang="en-US" dirty="0">
                <a:solidFill>
                  <a:schemeClr val="tx1"/>
                </a:solidFill>
                <a:latin typeface="华文楷体" panose="02010600040101010101" charset="-122"/>
                <a:ea typeface="华文楷体" panose="02010600040101010101" charset="-122"/>
              </a:rPr>
              <a:t>选项主要污染水资源。</a:t>
            </a:r>
            <a:endParaRPr lang="zh-CN" altLang="en-US" dirty="0">
              <a:solidFill>
                <a:schemeClr val="tx1"/>
              </a:solidFill>
              <a:latin typeface="华文楷体" panose="02010600040101010101" charset="-122"/>
              <a:ea typeface="华文楷体" panose="02010600040101010101" charset="-122"/>
            </a:endParaRPr>
          </a:p>
        </p:txBody>
      </p:sp>
      <p:sp>
        <p:nvSpPr>
          <p:cNvPr id="14" name="Rectangle 2"/>
          <p:cNvSpPr>
            <a:spLocks noChangeArrowheads="1"/>
          </p:cNvSpPr>
          <p:nvPr/>
        </p:nvSpPr>
        <p:spPr bwMode="auto">
          <a:xfrm>
            <a:off x="5417185" y="1733233"/>
            <a:ext cx="564515"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p>
            <a:pPr indent="0" algn="just" eaLnBrk="0" fontAlgn="auto" hangingPunct="0">
              <a:lnSpc>
                <a:spcPct val="150000"/>
              </a:lnSpc>
            </a:pPr>
            <a:r>
              <a:rPr lang="en-US" sz="2800" b="1" dirty="0">
                <a:solidFill>
                  <a:srgbClr val="FF0000"/>
                </a:solidFill>
                <a:latin typeface="华文楷体" panose="02010600040101010101" charset="-122"/>
                <a:ea typeface="华文楷体" panose="02010600040101010101" charset="-122"/>
                <a:cs typeface="华文楷体" panose="02010600040101010101" charset="-122"/>
              </a:rPr>
              <a:t>C</a:t>
            </a:r>
            <a:endParaRPr lang="en-US" sz="2800" b="1" dirty="0">
              <a:solidFill>
                <a:srgbClr val="FF0000"/>
              </a:solidFill>
              <a:latin typeface="华文楷体" panose="02010600040101010101" charset="-122"/>
              <a:ea typeface="华文楷体" panose="02010600040101010101" charset="-122"/>
              <a:cs typeface="华文楷体" panose="02010600040101010101" charset="-122"/>
            </a:endParaRPr>
          </a:p>
        </p:txBody>
      </p:sp>
      <p:pic>
        <p:nvPicPr>
          <p:cNvPr id="15" name="回答女">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0866120" y="-88138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1" presetClass="mediacall" presetSubtype="0" fill="hold" nodeType="withEffect">
                                  <p:stCondLst>
                                    <p:cond delay="0"/>
                                  </p:stCondLst>
                                  <p:childTnLst>
                                    <p:cmd type="call" cmd="playFrom(0.0)">
                                      <p:cBhvr additive="base">
                                        <p:cTn id="35" dur="19487" fill="hold"/>
                                        <p:tgtEl>
                                          <p:spTgt spid="15"/>
                                        </p:tgtEl>
                                      </p:cBhvr>
                                    </p:cmd>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41" fill="hold" display="1">
                  <p:stCondLst>
                    <p:cond delay="indefinite"/>
                  </p:stCondLst>
                  <p:endCondLst>
                    <p:cond evt="onStopAudio">
                      <p:tgtEl>
                        <p:sldTgt/>
                      </p:tgtEl>
                    </p:cond>
                  </p:endCondLst>
                </p:cTn>
                <p:tgtEl>
                  <p:spTgt spid="15"/>
                </p:tgtEl>
              </p:cMediaNode>
            </p:audio>
          </p:childTnLst>
        </p:cTn>
      </p:par>
    </p:tnLst>
    <p:bldLst>
      <p:bldP spid="18" grpId="0"/>
      <p:bldP spid="12" grpId="0" bldLvl="0" animBg="1"/>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ïṧļîḓè"/>
          <p:cNvSpPr/>
          <p:nvPr/>
        </p:nvSpPr>
        <p:spPr>
          <a:xfrm>
            <a:off x="597934" y="433828"/>
            <a:ext cx="701612" cy="600634"/>
          </a:xfrm>
          <a:prstGeom prst="parallelogram">
            <a:avLst/>
          </a:prstGeom>
          <a:solidFill>
            <a:srgbClr val="28385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a:r>
              <a:rPr lang="en-US" altLang="zh-CN" b="1"/>
              <a:t>0</a:t>
            </a:r>
            <a:r>
              <a:rPr lang="en-US" altLang="zh-CN" sz="100" b="1"/>
              <a:t>  </a:t>
            </a:r>
            <a:r>
              <a:rPr lang="en-US" altLang="zh-CN" b="1"/>
              <a:t>3</a:t>
            </a:r>
            <a:endParaRPr lang="zh-CN" altLang="en-US" b="1" dirty="0"/>
          </a:p>
        </p:txBody>
      </p:sp>
      <p:sp>
        <p:nvSpPr>
          <p:cNvPr id="6" name="文本框 5"/>
          <p:cNvSpPr txBox="1"/>
          <p:nvPr/>
        </p:nvSpPr>
        <p:spPr>
          <a:xfrm>
            <a:off x="1128989" y="472535"/>
            <a:ext cx="2042473" cy="521970"/>
          </a:xfrm>
          <a:prstGeom prst="rect">
            <a:avLst/>
          </a:prstGeom>
          <a:noFill/>
        </p:spPr>
        <p:txBody>
          <a:bodyPr wrap="square" rtlCol="0">
            <a:spAutoFit/>
          </a:bodyPr>
          <a:p>
            <a:pPr algn="ctr" defTabSz="914400">
              <a:defRPr/>
            </a:pPr>
            <a:r>
              <a:rPr lang="zh-CN" altLang="en-US" sz="2800" u="sng" kern="0" dirty="0">
                <a:solidFill>
                  <a:srgbClr val="283855"/>
                </a:solidFill>
                <a:latin typeface="思源黑体 CN Bold" panose="020B0800000000000000" pitchFamily="34" charset="-122"/>
                <a:ea typeface="思源黑体 CN Bold" panose="020B0800000000000000" pitchFamily="34" charset="-122"/>
              </a:rPr>
              <a:t>巩固提升</a:t>
            </a:r>
            <a:endParaRPr lang="zh-CN" altLang="en-US" sz="2800" u="sng" kern="0" dirty="0">
              <a:solidFill>
                <a:srgbClr val="283855"/>
              </a:solidFill>
              <a:latin typeface="思源黑体 CN Bold" panose="020B0800000000000000" pitchFamily="34" charset="-122"/>
              <a:ea typeface="思源黑体 CN Bold" panose="020B0800000000000000" pitchFamily="34"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46075" y="3152775"/>
            <a:ext cx="2825115" cy="3429000"/>
          </a:xfrm>
          <a:prstGeom prst="rect">
            <a:avLst/>
          </a:prstGeom>
        </p:spPr>
      </p:pic>
      <p:sp>
        <p:nvSpPr>
          <p:cNvPr id="18" name="文本框 17"/>
          <p:cNvSpPr txBox="1"/>
          <p:nvPr/>
        </p:nvSpPr>
        <p:spPr>
          <a:xfrm>
            <a:off x="2471870" y="2080150"/>
            <a:ext cx="3827708" cy="953135"/>
          </a:xfrm>
          <a:prstGeom prst="rect">
            <a:avLst/>
          </a:prstGeom>
          <a:noFill/>
        </p:spPr>
        <p:txBody>
          <a:bodyPr wrap="square">
            <a:spAutoFit/>
          </a:bodyPr>
          <a:p>
            <a:r>
              <a:rPr lang="zh-CN" altLang="en-US" sz="2800" dirty="0">
                <a:solidFill>
                  <a:schemeClr val="bg1"/>
                </a:solidFill>
                <a:latin typeface="华文楷体" panose="02010600040101010101" charset="-122"/>
                <a:ea typeface="华文楷体" panose="02010600040101010101" charset="-122"/>
              </a:rPr>
              <a:t>看完视频，大家有什么发现呢？</a:t>
            </a:r>
            <a:endParaRPr lang="zh-CN" altLang="en-US" sz="2800" dirty="0">
              <a:solidFill>
                <a:schemeClr val="bg1"/>
              </a:solidFill>
              <a:latin typeface="华文楷体" panose="02010600040101010101" charset="-122"/>
              <a:ea typeface="华文楷体" panose="02010600040101010101" charset="-122"/>
            </a:endParaRPr>
          </a:p>
        </p:txBody>
      </p:sp>
      <p:sp>
        <p:nvSpPr>
          <p:cNvPr id="10" name="Rectangle 2"/>
          <p:cNvSpPr>
            <a:spLocks noChangeArrowheads="1"/>
          </p:cNvSpPr>
          <p:nvPr/>
        </p:nvSpPr>
        <p:spPr bwMode="auto">
          <a:xfrm>
            <a:off x="1438973" y="1315842"/>
            <a:ext cx="7510463"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p>
            <a:pPr indent="0" algn="just" eaLnBrk="0" fontAlgn="auto" hangingPunct="0">
              <a:lnSpc>
                <a:spcPct val="150000"/>
              </a:lnSpc>
            </a:pPr>
            <a:r>
              <a:rPr lang="zh-CN" altLang="en-US" sz="2400" dirty="0">
                <a:solidFill>
                  <a:srgbClr val="283855"/>
                </a:solidFill>
                <a:latin typeface="华文楷体" panose="02010600040101010101" charset="-122"/>
                <a:ea typeface="华文楷体" panose="02010600040101010101" charset="-122"/>
                <a:cs typeface="华文楷体" panose="02010600040101010101" charset="-122"/>
              </a:rPr>
              <a:t>第二题：请简述生物多样性丧失对人类的影响。</a:t>
            </a:r>
            <a:endParaRPr lang="zh-CN" altLang="en-US" sz="2400" dirty="0">
              <a:solidFill>
                <a:srgbClr val="283855"/>
              </a:solidFill>
              <a:latin typeface="华文楷体" panose="02010600040101010101" charset="-122"/>
              <a:ea typeface="华文楷体" panose="02010600040101010101" charset="-122"/>
              <a:cs typeface="华文楷体" panose="02010600040101010101" charset="-122"/>
            </a:endParaRPr>
          </a:p>
        </p:txBody>
      </p:sp>
      <p:sp>
        <p:nvSpPr>
          <p:cNvPr id="12" name="对话气泡: 圆角矩形 4"/>
          <p:cNvSpPr/>
          <p:nvPr/>
        </p:nvSpPr>
        <p:spPr>
          <a:xfrm>
            <a:off x="1438910" y="2327910"/>
            <a:ext cx="6740525" cy="2073275"/>
          </a:xfrm>
          <a:prstGeom prst="wedgeRoundRectCallout">
            <a:avLst>
              <a:gd name="adj1" fmla="val 49854"/>
              <a:gd name="adj2" fmla="val -36676"/>
              <a:gd name="adj3" fmla="val 16667"/>
            </a:avLst>
          </a:prstGeom>
          <a:solidFill>
            <a:schemeClr val="bg1"/>
          </a:solidFill>
          <a:ln w="190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latin typeface="字魂17号-萌趣果冻体" panose="02000000000000000000" pitchFamily="2" charset="-122"/>
              <a:ea typeface="字魂17号-萌趣果冻体" panose="02000000000000000000" pitchFamily="2" charset="-122"/>
            </a:endParaRPr>
          </a:p>
        </p:txBody>
      </p:sp>
      <p:sp>
        <p:nvSpPr>
          <p:cNvPr id="13" name="文本框 12"/>
          <p:cNvSpPr txBox="1"/>
          <p:nvPr/>
        </p:nvSpPr>
        <p:spPr>
          <a:xfrm>
            <a:off x="1628140" y="2626360"/>
            <a:ext cx="6304280" cy="1476375"/>
          </a:xfrm>
          <a:prstGeom prst="rect">
            <a:avLst/>
          </a:prstGeom>
          <a:noFill/>
        </p:spPr>
        <p:txBody>
          <a:bodyPr wrap="square">
            <a:spAutoFit/>
          </a:bodyPr>
          <a:p>
            <a:r>
              <a:rPr lang="zh-CN" altLang="en-US" dirty="0">
                <a:solidFill>
                  <a:schemeClr val="tx1"/>
                </a:solidFill>
                <a:latin typeface="华文楷体" panose="02010600040101010101" charset="-122"/>
                <a:ea typeface="华文楷体" panose="02010600040101010101" charset="-122"/>
              </a:rPr>
              <a:t>生物多样性丧失会破坏地球的生态平衡，许多动植物是生态系统的重要组成部分，它们消失会导致生态系统不稳定，影响人类的生存环境，比如影响我们的食物来源，也可能让一些对人类有益的药物资源消失，还会降低生态系统对自然灾害的抵御能力等。</a:t>
            </a:r>
            <a:endParaRPr lang="zh-CN" altLang="en-US" dirty="0">
              <a:solidFill>
                <a:schemeClr val="tx1"/>
              </a:solidFill>
              <a:latin typeface="华文楷体" panose="02010600040101010101" charset="-122"/>
              <a:ea typeface="华文楷体" panose="02010600040101010101" charset="-122"/>
            </a:endParaRPr>
          </a:p>
        </p:txBody>
      </p:sp>
      <p:pic>
        <p:nvPicPr>
          <p:cNvPr id="8" name="图片 7" descr="高中男生"/>
          <p:cNvPicPr>
            <a:picLocks noChangeAspect="1"/>
          </p:cNvPicPr>
          <p:nvPr/>
        </p:nvPicPr>
        <p:blipFill>
          <a:blip r:embed="rId2"/>
          <a:stretch>
            <a:fillRect/>
          </a:stretch>
        </p:blipFill>
        <p:spPr>
          <a:xfrm>
            <a:off x="6564630" y="2247900"/>
            <a:ext cx="8195310" cy="4610100"/>
          </a:xfrm>
          <a:prstGeom prst="rect">
            <a:avLst/>
          </a:prstGeom>
        </p:spPr>
      </p:pic>
      <p:pic>
        <p:nvPicPr>
          <p:cNvPr id="3" name="回答问题男">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1031220" y="-107188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1" presetClass="mediacall" presetSubtype="0" fill="hold" nodeType="withEffect">
                                  <p:stCondLst>
                                    <p:cond delay="0"/>
                                  </p:stCondLst>
                                  <p:childTnLst>
                                    <p:cmd type="call" cmd="playFrom(0.0)">
                                      <p:cBhvr additive="base">
                                        <p:cTn id="35" dur="225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p:tgtEl>
                        <p:sldTgt/>
                      </p:tgtEl>
                    </p:cond>
                  </p:endCondLst>
                </p:cTn>
                <p:tgtEl>
                  <p:spTgt spid="3"/>
                </p:tgtEl>
              </p:cMediaNode>
            </p:audio>
          </p:childTnLst>
        </p:cTn>
      </p:par>
    </p:tnLst>
    <p:bldLst>
      <p:bldP spid="18" grpId="0"/>
      <p:bldP spid="12" grpId="0" bldLvl="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35041"/>
          <a:stretch>
            <a:fillRect/>
          </a:stretch>
        </p:blipFill>
        <p:spPr>
          <a:xfrm>
            <a:off x="0" y="15240"/>
            <a:ext cx="12192000" cy="6842760"/>
          </a:xfrm>
          <a:prstGeom prst="rect">
            <a:avLst/>
          </a:prstGeom>
        </p:spPr>
      </p:pic>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4392" t="22229" r="39851" b="14686"/>
          <a:stretch>
            <a:fillRect/>
          </a:stretch>
        </p:blipFill>
        <p:spPr>
          <a:xfrm>
            <a:off x="0" y="1377388"/>
            <a:ext cx="12192000" cy="5029200"/>
          </a:xfrm>
          <a:prstGeom prst="rect">
            <a:avLst/>
          </a:prstGeom>
          <a:ln>
            <a:noFill/>
          </a:ln>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66627" t="47437" r="17454" b="8172"/>
          <a:stretch>
            <a:fillRect/>
          </a:stretch>
        </p:blipFill>
        <p:spPr>
          <a:xfrm>
            <a:off x="7285309" y="2180762"/>
            <a:ext cx="4011582" cy="3299850"/>
          </a:xfrm>
          <a:prstGeom prst="rect">
            <a:avLst/>
          </a:prstGeom>
        </p:spPr>
      </p:pic>
      <p:sp>
        <p:nvSpPr>
          <p:cNvPr id="5" name="ïṧļîḓè"/>
          <p:cNvSpPr/>
          <p:nvPr/>
        </p:nvSpPr>
        <p:spPr>
          <a:xfrm>
            <a:off x="1648543" y="2927534"/>
            <a:ext cx="1792913" cy="1534872"/>
          </a:xfrm>
          <a:prstGeom prst="parallelogram">
            <a:avLst/>
          </a:prstGeom>
          <a:solidFill>
            <a:srgbClr val="28385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altLang="zh-CN" sz="6000" b="1" dirty="0"/>
              <a:t>0</a:t>
            </a:r>
            <a:r>
              <a:rPr lang="en-US" altLang="zh-CN" sz="1050" b="1" dirty="0"/>
              <a:t>  </a:t>
            </a:r>
            <a:r>
              <a:rPr lang="en-US" altLang="zh-CN" sz="6000" b="1" dirty="0"/>
              <a:t>4</a:t>
            </a:r>
            <a:endParaRPr lang="zh-CN" altLang="en-US" sz="6000" b="1" dirty="0"/>
          </a:p>
        </p:txBody>
      </p:sp>
      <p:sp>
        <p:nvSpPr>
          <p:cNvPr id="6" name="文本框 5"/>
          <p:cNvSpPr txBox="1"/>
          <p:nvPr/>
        </p:nvSpPr>
        <p:spPr>
          <a:xfrm>
            <a:off x="3095532" y="2927534"/>
            <a:ext cx="4189777" cy="922020"/>
          </a:xfrm>
          <a:prstGeom prst="rect">
            <a:avLst/>
          </a:prstGeom>
          <a:noFill/>
        </p:spPr>
        <p:txBody>
          <a:bodyPr wrap="square" rtlCol="0">
            <a:spAutoFit/>
          </a:bodyPr>
          <a:lstStyle/>
          <a:p>
            <a:pPr algn="ctr" defTabSz="914400">
              <a:defRPr/>
            </a:pPr>
            <a:r>
              <a:rPr lang="zh-CN" altLang="en-US" sz="5400" u="sng" kern="0" dirty="0">
                <a:solidFill>
                  <a:srgbClr val="283855"/>
                </a:solidFill>
                <a:latin typeface="思源黑体 CN Bold" panose="020B0800000000000000" pitchFamily="34" charset="-122"/>
                <a:ea typeface="思源黑体 CN Bold" panose="020B0800000000000000" pitchFamily="34" charset="-122"/>
              </a:rPr>
              <a:t>课堂总结</a:t>
            </a:r>
            <a:endParaRPr lang="zh-CN" altLang="en-US" sz="5400" u="sng" kern="0" dirty="0">
              <a:solidFill>
                <a:srgbClr val="283855"/>
              </a:solidFill>
              <a:latin typeface="思源黑体 CN Bold" panose="020B0800000000000000" pitchFamily="34" charset="-122"/>
              <a:ea typeface="思源黑体 CN Bold" panose="020B08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 name="椭圆 28"/>
          <p:cNvSpPr/>
          <p:nvPr/>
        </p:nvSpPr>
        <p:spPr>
          <a:xfrm>
            <a:off x="-382433" y="2787105"/>
            <a:ext cx="1257300" cy="1257300"/>
          </a:xfrm>
          <a:prstGeom prst="ellipse">
            <a:avLst/>
          </a:prstGeom>
          <a:solidFill>
            <a:srgbClr val="0062B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ïṧļîḓè"/>
          <p:cNvSpPr/>
          <p:nvPr/>
        </p:nvSpPr>
        <p:spPr>
          <a:xfrm>
            <a:off x="597934" y="433828"/>
            <a:ext cx="701612" cy="600634"/>
          </a:xfrm>
          <a:prstGeom prst="parallelogram">
            <a:avLst/>
          </a:prstGeom>
          <a:solidFill>
            <a:srgbClr val="28385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a:r>
              <a:rPr lang="en-US" altLang="zh-CN" b="1"/>
              <a:t>04</a:t>
            </a:r>
            <a:r>
              <a:rPr lang="en-US" altLang="zh-CN" sz="100" b="1"/>
              <a:t> </a:t>
            </a:r>
            <a:endParaRPr lang="zh-CN" altLang="en-US" b="1" dirty="0"/>
          </a:p>
        </p:txBody>
      </p:sp>
      <p:sp>
        <p:nvSpPr>
          <p:cNvPr id="6" name="文本框 5"/>
          <p:cNvSpPr txBox="1"/>
          <p:nvPr/>
        </p:nvSpPr>
        <p:spPr>
          <a:xfrm>
            <a:off x="1128989" y="472535"/>
            <a:ext cx="2042473" cy="521970"/>
          </a:xfrm>
          <a:prstGeom prst="rect">
            <a:avLst/>
          </a:prstGeom>
          <a:noFill/>
        </p:spPr>
        <p:txBody>
          <a:bodyPr wrap="square" rtlCol="0">
            <a:spAutoFit/>
          </a:bodyPr>
          <a:p>
            <a:pPr algn="ctr" defTabSz="914400">
              <a:defRPr/>
            </a:pPr>
            <a:r>
              <a:rPr lang="zh-CN" altLang="en-US" sz="2800" u="sng" kern="0" dirty="0">
                <a:solidFill>
                  <a:srgbClr val="283855"/>
                </a:solidFill>
                <a:latin typeface="思源黑体 CN Bold" panose="020B0800000000000000" pitchFamily="34" charset="-122"/>
                <a:ea typeface="思源黑体 CN Bold" panose="020B0800000000000000" pitchFamily="34" charset="-122"/>
              </a:rPr>
              <a:t>课堂总结</a:t>
            </a:r>
            <a:endParaRPr lang="zh-CN" altLang="en-US" sz="2800" u="sng" kern="0" dirty="0">
              <a:solidFill>
                <a:srgbClr val="283855"/>
              </a:solidFill>
              <a:latin typeface="思源黑体 CN Bold" panose="020B0800000000000000" pitchFamily="34" charset="-122"/>
              <a:ea typeface="思源黑体 CN Bold" panose="020B0800000000000000" pitchFamily="34" charset="-122"/>
            </a:endParaRPr>
          </a:p>
        </p:txBody>
      </p:sp>
      <p:sp>
        <p:nvSpPr>
          <p:cNvPr id="30" name="椭圆 29"/>
          <p:cNvSpPr/>
          <p:nvPr>
            <p:custDataLst>
              <p:tags r:id="rId1"/>
            </p:custDataLst>
          </p:nvPr>
        </p:nvSpPr>
        <p:spPr>
          <a:xfrm>
            <a:off x="10263999" y="4644263"/>
            <a:ext cx="1928165" cy="1928165"/>
          </a:xfrm>
          <a:prstGeom prst="ellipse">
            <a:avLst/>
          </a:prstGeom>
          <a:solidFill>
            <a:srgbClr val="0062B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Rectangle 2"/>
          <p:cNvSpPr>
            <a:spLocks noChangeArrowheads="1"/>
          </p:cNvSpPr>
          <p:nvPr/>
        </p:nvSpPr>
        <p:spPr bwMode="auto">
          <a:xfrm>
            <a:off x="2915920" y="2074863"/>
            <a:ext cx="6291580" cy="332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p>
            <a:pPr indent="0" algn="just" eaLnBrk="0" fontAlgn="auto" hangingPunct="0">
              <a:lnSpc>
                <a:spcPct val="150000"/>
              </a:lnSpc>
            </a:pPr>
            <a:r>
              <a:rPr lang="zh-CN" altLang="en-US" sz="2800" b="1" dirty="0">
                <a:solidFill>
                  <a:srgbClr val="283855"/>
                </a:solidFill>
                <a:latin typeface="黑体" panose="02010609060101010101" charset="-122"/>
                <a:ea typeface="黑体" panose="02010609060101010101" charset="-122"/>
                <a:cs typeface="华文楷体" panose="02010600040101010101" charset="-122"/>
              </a:rPr>
              <a:t>人口增长压力加，生态足迹范围大。</a:t>
            </a:r>
            <a:endParaRPr lang="zh-CN" altLang="en-US" sz="2800" b="1" dirty="0">
              <a:solidFill>
                <a:srgbClr val="283855"/>
              </a:solidFill>
              <a:latin typeface="黑体" panose="02010609060101010101" charset="-122"/>
              <a:ea typeface="黑体" panose="02010609060101010101" charset="-122"/>
              <a:cs typeface="华文楷体" panose="02010600040101010101" charset="-122"/>
            </a:endParaRPr>
          </a:p>
          <a:p>
            <a:pPr indent="0" algn="just" eaLnBrk="0" fontAlgn="auto" hangingPunct="0">
              <a:lnSpc>
                <a:spcPct val="150000"/>
              </a:lnSpc>
            </a:pPr>
            <a:r>
              <a:rPr lang="zh-CN" altLang="en-US" sz="2800" b="1" dirty="0">
                <a:solidFill>
                  <a:srgbClr val="283855"/>
                </a:solidFill>
                <a:latin typeface="黑体" panose="02010609060101010101" charset="-122"/>
                <a:ea typeface="黑体" panose="02010609060101010101" charset="-122"/>
                <a:cs typeface="华文楷体" panose="02010600040101010101" charset="-122"/>
              </a:rPr>
              <a:t>全球问题六大项，气候变化危害多。</a:t>
            </a:r>
            <a:endParaRPr lang="zh-CN" altLang="en-US" sz="2800" b="1" dirty="0">
              <a:solidFill>
                <a:srgbClr val="283855"/>
              </a:solidFill>
              <a:latin typeface="黑体" panose="02010609060101010101" charset="-122"/>
              <a:ea typeface="黑体" panose="02010609060101010101" charset="-122"/>
              <a:cs typeface="华文楷体" panose="02010600040101010101" charset="-122"/>
            </a:endParaRPr>
          </a:p>
          <a:p>
            <a:pPr indent="0" algn="just" eaLnBrk="0" fontAlgn="auto" hangingPunct="0">
              <a:lnSpc>
                <a:spcPct val="150000"/>
              </a:lnSpc>
            </a:pPr>
            <a:r>
              <a:rPr lang="zh-CN" altLang="en-US" sz="2800" b="1" dirty="0">
                <a:solidFill>
                  <a:srgbClr val="283855"/>
                </a:solidFill>
                <a:latin typeface="黑体" panose="02010609060101010101" charset="-122"/>
                <a:ea typeface="黑体" panose="02010609060101010101" charset="-122"/>
                <a:cs typeface="华文楷体" panose="02010600040101010101" charset="-122"/>
              </a:rPr>
              <a:t>冰川融化海面上，水荒来袭生存难。</a:t>
            </a:r>
            <a:endParaRPr lang="zh-CN" altLang="en-US" sz="2800" b="1" dirty="0">
              <a:solidFill>
                <a:srgbClr val="283855"/>
              </a:solidFill>
              <a:latin typeface="黑体" panose="02010609060101010101" charset="-122"/>
              <a:ea typeface="黑体" panose="02010609060101010101" charset="-122"/>
              <a:cs typeface="华文楷体" panose="02010600040101010101" charset="-122"/>
            </a:endParaRPr>
          </a:p>
          <a:p>
            <a:pPr indent="0" algn="just" eaLnBrk="0" fontAlgn="auto" hangingPunct="0">
              <a:lnSpc>
                <a:spcPct val="150000"/>
              </a:lnSpc>
            </a:pPr>
            <a:r>
              <a:rPr lang="zh-CN" altLang="en-US" sz="2800" b="1" dirty="0">
                <a:solidFill>
                  <a:srgbClr val="283855"/>
                </a:solidFill>
                <a:latin typeface="黑体" panose="02010609060101010101" charset="-122"/>
                <a:ea typeface="黑体" panose="02010609060101010101" charset="-122"/>
                <a:cs typeface="华文楷体" panose="02010600040101010101" charset="-122"/>
              </a:rPr>
              <a:t>臭氧空洞紫外强，土地沙化植被亡。</a:t>
            </a:r>
            <a:endParaRPr lang="zh-CN" altLang="en-US" sz="2800" b="1" dirty="0">
              <a:solidFill>
                <a:srgbClr val="283855"/>
              </a:solidFill>
              <a:latin typeface="黑体" panose="02010609060101010101" charset="-122"/>
              <a:ea typeface="黑体" panose="02010609060101010101" charset="-122"/>
              <a:cs typeface="华文楷体" panose="02010600040101010101" charset="-122"/>
            </a:endParaRPr>
          </a:p>
          <a:p>
            <a:pPr indent="0" algn="just" eaLnBrk="0" fontAlgn="auto" hangingPunct="0">
              <a:lnSpc>
                <a:spcPct val="150000"/>
              </a:lnSpc>
            </a:pPr>
            <a:r>
              <a:rPr lang="zh-CN" altLang="en-US" sz="2800" b="1" dirty="0">
                <a:solidFill>
                  <a:srgbClr val="283855"/>
                </a:solidFill>
                <a:latin typeface="黑体" panose="02010609060101010101" charset="-122"/>
                <a:ea typeface="黑体" panose="02010609060101010101" charset="-122"/>
                <a:cs typeface="华文楷体" panose="02010600040101010101" charset="-122"/>
              </a:rPr>
              <a:t>生物种类在减少，环境污染健康殃。</a:t>
            </a:r>
            <a:endParaRPr lang="zh-CN" altLang="en-US" sz="2800" b="1" dirty="0">
              <a:solidFill>
                <a:srgbClr val="283855"/>
              </a:solidFill>
              <a:latin typeface="黑体" panose="02010609060101010101" charset="-122"/>
              <a:ea typeface="黑体" panose="02010609060101010101" charset="-122"/>
              <a:cs typeface="华文楷体" panose="02010600040101010101" charset="-122"/>
            </a:endParaRPr>
          </a:p>
        </p:txBody>
      </p:sp>
      <p:sp>
        <p:nvSpPr>
          <p:cNvPr id="15" name="文本框 14"/>
          <p:cNvSpPr txBox="1"/>
          <p:nvPr>
            <p:custDataLst>
              <p:tags r:id="rId2"/>
            </p:custDataLst>
          </p:nvPr>
        </p:nvSpPr>
        <p:spPr>
          <a:xfrm>
            <a:off x="2414905" y="1332865"/>
            <a:ext cx="2016125" cy="843915"/>
          </a:xfrm>
          <a:prstGeom prst="rect">
            <a:avLst/>
          </a:prstGeom>
          <a:noFill/>
        </p:spPr>
        <p:txBody>
          <a:bodyPr wrap="square">
            <a:noAutofit/>
          </a:bodyPr>
          <a:p>
            <a:r>
              <a:rPr lang="zh-CN" altLang="en-US" sz="36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思源黑体 CN Regular" panose="020B0500000000000000" pitchFamily="34" charset="-122"/>
                <a:ea typeface="思源黑体 CN Regular" panose="020B0500000000000000" pitchFamily="34" charset="-122"/>
              </a:rPr>
              <a:t>口诀</a:t>
            </a:r>
            <a:endParaRPr lang="zh-CN" altLang="en-US" sz="36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思源黑体 CN Regular" panose="020B0500000000000000" pitchFamily="34" charset="-122"/>
              <a:ea typeface="思源黑体 CN Regular"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1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35041"/>
          <a:stretch>
            <a:fillRect/>
          </a:stretch>
        </p:blipFill>
        <p:spPr>
          <a:xfrm>
            <a:off x="0" y="15240"/>
            <a:ext cx="12192000" cy="6842760"/>
          </a:xfrm>
          <a:prstGeom prst="rect">
            <a:avLst/>
          </a:prstGeom>
        </p:spPr>
      </p:pic>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4392" t="22229" r="39851" b="14686"/>
          <a:stretch>
            <a:fillRect/>
          </a:stretch>
        </p:blipFill>
        <p:spPr>
          <a:xfrm>
            <a:off x="0" y="1377388"/>
            <a:ext cx="12192000" cy="5029200"/>
          </a:xfrm>
          <a:prstGeom prst="rect">
            <a:avLst/>
          </a:prstGeom>
          <a:ln>
            <a:noFill/>
          </a:ln>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66627" t="47437" r="17454" b="8172"/>
          <a:stretch>
            <a:fillRect/>
          </a:stretch>
        </p:blipFill>
        <p:spPr>
          <a:xfrm>
            <a:off x="7285309" y="2180762"/>
            <a:ext cx="4011582" cy="3299850"/>
          </a:xfrm>
          <a:prstGeom prst="rect">
            <a:avLst/>
          </a:prstGeom>
        </p:spPr>
      </p:pic>
      <p:sp>
        <p:nvSpPr>
          <p:cNvPr id="5" name="ïṧļîḓè"/>
          <p:cNvSpPr/>
          <p:nvPr/>
        </p:nvSpPr>
        <p:spPr>
          <a:xfrm>
            <a:off x="1648543" y="2927534"/>
            <a:ext cx="1792913" cy="1534872"/>
          </a:xfrm>
          <a:prstGeom prst="parallelogram">
            <a:avLst/>
          </a:prstGeom>
          <a:solidFill>
            <a:srgbClr val="28385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altLang="zh-CN" sz="6000" b="1" dirty="0"/>
              <a:t>0</a:t>
            </a:r>
            <a:r>
              <a:rPr lang="en-US" altLang="zh-CN" sz="1050" b="1" dirty="0"/>
              <a:t>  </a:t>
            </a:r>
            <a:r>
              <a:rPr lang="en-US" altLang="zh-CN" sz="6000" b="1" dirty="0"/>
              <a:t>1</a:t>
            </a:r>
            <a:endParaRPr lang="zh-CN" altLang="en-US" sz="6000" b="1" dirty="0"/>
          </a:p>
        </p:txBody>
      </p:sp>
      <p:sp>
        <p:nvSpPr>
          <p:cNvPr id="6" name="文本框 5"/>
          <p:cNvSpPr txBox="1"/>
          <p:nvPr/>
        </p:nvSpPr>
        <p:spPr>
          <a:xfrm>
            <a:off x="3095532" y="2927534"/>
            <a:ext cx="4189777" cy="922020"/>
          </a:xfrm>
          <a:prstGeom prst="rect">
            <a:avLst/>
          </a:prstGeom>
          <a:noFill/>
        </p:spPr>
        <p:txBody>
          <a:bodyPr wrap="square" rtlCol="0">
            <a:spAutoFit/>
          </a:bodyPr>
          <a:lstStyle/>
          <a:p>
            <a:pPr algn="ctr" defTabSz="914400">
              <a:defRPr/>
            </a:pPr>
            <a:r>
              <a:rPr lang="zh-CN" altLang="en-US" sz="5400" u="sng" kern="0" dirty="0">
                <a:solidFill>
                  <a:srgbClr val="283855"/>
                </a:solidFill>
                <a:latin typeface="思源黑体 CN Bold" panose="020B0800000000000000" pitchFamily="34" charset="-122"/>
                <a:ea typeface="思源黑体 CN Bold" panose="020B0800000000000000" pitchFamily="34" charset="-122"/>
              </a:rPr>
              <a:t>导入新课</a:t>
            </a:r>
            <a:endParaRPr lang="zh-CN" altLang="en-US" sz="5400" u="sng" kern="0" dirty="0">
              <a:solidFill>
                <a:srgbClr val="283855"/>
              </a:solidFill>
              <a:latin typeface="思源黑体 CN Bold" panose="020B0800000000000000" pitchFamily="34" charset="-122"/>
              <a:ea typeface="思源黑体 CN Bold" panose="020B08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35041"/>
          <a:stretch>
            <a:fillRect/>
          </a:stretch>
        </p:blipFill>
        <p:spPr>
          <a:xfrm>
            <a:off x="0" y="15240"/>
            <a:ext cx="12192000" cy="6842760"/>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4392" t="22229" r="39851" b="14686"/>
          <a:stretch>
            <a:fillRect/>
          </a:stretch>
        </p:blipFill>
        <p:spPr>
          <a:xfrm>
            <a:off x="0" y="914400"/>
            <a:ext cx="12192000" cy="5029200"/>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r="83375"/>
          <a:stretch>
            <a:fillRect/>
          </a:stretch>
        </p:blipFill>
        <p:spPr>
          <a:xfrm>
            <a:off x="0" y="15240"/>
            <a:ext cx="3947160" cy="7003634"/>
          </a:xfrm>
          <a:prstGeom prst="rect">
            <a:avLst/>
          </a:prstGeom>
        </p:spPr>
      </p:pic>
      <p:sp>
        <p:nvSpPr>
          <p:cNvPr id="11" name="文本框 10"/>
          <p:cNvSpPr txBox="1"/>
          <p:nvPr/>
        </p:nvSpPr>
        <p:spPr>
          <a:xfrm>
            <a:off x="3775710" y="2360930"/>
            <a:ext cx="7626985" cy="1411605"/>
          </a:xfrm>
          <a:prstGeom prst="rect">
            <a:avLst/>
          </a:prstGeom>
          <a:noFill/>
        </p:spPr>
        <p:txBody>
          <a:bodyPr wrap="square" rtlCol="0">
            <a:noAutofit/>
          </a:bodyPr>
          <a:lstStyle/>
          <a:p>
            <a:pPr algn="ctr" defTabSz="914400">
              <a:defRPr/>
            </a:pPr>
            <a:r>
              <a:rPr lang="en-US" altLang="zh-CN" sz="8000" kern="0" dirty="0">
                <a:solidFill>
                  <a:srgbClr val="283855"/>
                </a:solidFill>
                <a:latin typeface="思源黑体 CN Bold" panose="020B0800000000000000" pitchFamily="34" charset="-122"/>
                <a:ea typeface="思源黑体 CN Bold" panose="020B0800000000000000" pitchFamily="34" charset="-122"/>
              </a:rPr>
              <a:t>THANK YOU</a:t>
            </a:r>
            <a:endParaRPr lang="en-US" altLang="zh-CN" sz="8000" kern="0" dirty="0">
              <a:solidFill>
                <a:srgbClr val="283855"/>
              </a:solidFill>
              <a:latin typeface="思源黑体 CN Bold" panose="020B0800000000000000" pitchFamily="34" charset="-122"/>
              <a:ea typeface="思源黑体 CN Bold" panose="020B0800000000000000" pitchFamily="34" charset="-122"/>
            </a:endParaRPr>
          </a:p>
        </p:txBody>
      </p:sp>
      <p:sp>
        <p:nvSpPr>
          <p:cNvPr id="12" name="椭圆 11"/>
          <p:cNvSpPr/>
          <p:nvPr/>
        </p:nvSpPr>
        <p:spPr>
          <a:xfrm>
            <a:off x="7198855" y="5952074"/>
            <a:ext cx="211859" cy="2118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7509954" y="5952074"/>
            <a:ext cx="211859" cy="2118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7844313" y="5952074"/>
            <a:ext cx="211859" cy="2118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 name="11月12日">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288415" y="1898650"/>
            <a:ext cx="5474970" cy="3197225"/>
          </a:xfrm>
          <a:prstGeom prst="rect">
            <a:avLst/>
          </a:prstGeom>
        </p:spPr>
      </p:pic>
      <p:sp>
        <p:nvSpPr>
          <p:cNvPr id="5" name="ïṧļîḓè"/>
          <p:cNvSpPr/>
          <p:nvPr/>
        </p:nvSpPr>
        <p:spPr>
          <a:xfrm>
            <a:off x="586504" y="433828"/>
            <a:ext cx="701612" cy="600634"/>
          </a:xfrm>
          <a:prstGeom prst="parallelogram">
            <a:avLst/>
          </a:prstGeom>
          <a:solidFill>
            <a:srgbClr val="28385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a:r>
              <a:rPr lang="en-US" altLang="zh-CN" b="1"/>
              <a:t>0</a:t>
            </a:r>
            <a:r>
              <a:rPr lang="en-US" altLang="zh-CN" sz="100" b="1"/>
              <a:t>  </a:t>
            </a:r>
            <a:r>
              <a:rPr lang="en-US" altLang="zh-CN" b="1"/>
              <a:t>1</a:t>
            </a:r>
            <a:endParaRPr lang="zh-CN" altLang="en-US" b="1" dirty="0"/>
          </a:p>
        </p:txBody>
      </p:sp>
      <p:sp>
        <p:nvSpPr>
          <p:cNvPr id="6" name="文本框 5"/>
          <p:cNvSpPr txBox="1"/>
          <p:nvPr/>
        </p:nvSpPr>
        <p:spPr>
          <a:xfrm>
            <a:off x="1128989" y="472535"/>
            <a:ext cx="2042473" cy="521970"/>
          </a:xfrm>
          <a:prstGeom prst="rect">
            <a:avLst/>
          </a:prstGeom>
          <a:noFill/>
        </p:spPr>
        <p:txBody>
          <a:bodyPr wrap="square" rtlCol="0">
            <a:spAutoFit/>
          </a:bodyPr>
          <a:p>
            <a:pPr algn="ctr" defTabSz="914400">
              <a:defRPr/>
            </a:pPr>
            <a:r>
              <a:rPr lang="zh-CN" altLang="en-US" sz="2800" u="sng" kern="0" dirty="0">
                <a:solidFill>
                  <a:srgbClr val="283855"/>
                </a:solidFill>
                <a:latin typeface="思源黑体 CN Bold" panose="020B0800000000000000" pitchFamily="34" charset="-122"/>
                <a:ea typeface="思源黑体 CN Bold" panose="020B0800000000000000" pitchFamily="34" charset="-122"/>
              </a:rPr>
              <a:t>导入新课</a:t>
            </a:r>
            <a:endParaRPr lang="zh-CN" altLang="en-US" sz="2800" u="sng" kern="0" dirty="0">
              <a:solidFill>
                <a:srgbClr val="283855"/>
              </a:solidFill>
              <a:latin typeface="思源黑体 CN Bold" panose="020B0800000000000000" pitchFamily="34" charset="-122"/>
              <a:ea typeface="思源黑体 CN Bold" panose="020B0800000000000000" pitchFamily="34" charset="-122"/>
            </a:endParaRPr>
          </a:p>
        </p:txBody>
      </p:sp>
      <p:pic>
        <p:nvPicPr>
          <p:cNvPr id="26" name="https://docer-ks3.wpscdn.cn/picture/50210174/7d829df3f290d0752059df4f452226ce_612.jpg" descr="polar bear"/>
          <p:cNvPicPr>
            <a:picLocks noChangeAspect="1"/>
          </p:cNvPicPr>
          <p:nvPr/>
        </p:nvPicPr>
        <p:blipFill>
          <a:blip r:embed="rId5"/>
          <a:stretch>
            <a:fillRect/>
          </a:stretch>
        </p:blipFill>
        <p:spPr>
          <a:xfrm>
            <a:off x="7534275" y="2294255"/>
            <a:ext cx="5452110" cy="4563745"/>
          </a:xfrm>
          <a:prstGeom prst="rect">
            <a:avLst/>
          </a:prstGeom>
        </p:spPr>
      </p:pic>
      <p:pic>
        <p:nvPicPr>
          <p:cNvPr id="27" name="https://docer-ks3.wpscdn.cn/picture/77364408/0415bbb0574546d8d75a711c45a11b39_612.jpg" descr="老式模拟电视机与空白屏幕隔离在白色背景"/>
          <p:cNvPicPr>
            <a:picLocks noChangeAspect="1"/>
          </p:cNvPicPr>
          <p:nvPr/>
        </p:nvPicPr>
        <p:blipFill>
          <a:blip r:embed="rId6"/>
          <a:stretch>
            <a:fillRect/>
          </a:stretch>
        </p:blipFill>
        <p:spPr>
          <a:xfrm>
            <a:off x="-930275" y="632460"/>
            <a:ext cx="9697085" cy="5869305"/>
          </a:xfrm>
          <a:prstGeom prst="rect">
            <a:avLst/>
          </a:prstGeom>
        </p:spPr>
      </p:pic>
      <p:sp>
        <p:nvSpPr>
          <p:cNvPr id="28" name="椭圆 27"/>
          <p:cNvSpPr/>
          <p:nvPr/>
        </p:nvSpPr>
        <p:spPr>
          <a:xfrm>
            <a:off x="1628140" y="5342255"/>
            <a:ext cx="4794885" cy="564515"/>
          </a:xfrm>
          <a:prstGeom prst="ellipse">
            <a:avLst/>
          </a:prstGeom>
          <a:solidFill>
            <a:schemeClr val="tx1">
              <a:alpha val="3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9" fill="hold" display="1">
                  <p:stCondLst>
                    <p:cond delay="indefinite"/>
                  </p:stCondLst>
                </p:cTn>
                <p:tgtEl>
                  <p:spTgt spid="29"/>
                </p:tgtEl>
              </p:cMediaNode>
            </p:video>
            <p:seq concurrent="1" nextAc="seek">
              <p:cTn id="10" restart="whenNotActive" fill="hold" evtFilter="cancelBubble" nodeType="interactiveSeq">
                <p:stCondLst>
                  <p:cond evt="onClick" delay="0">
                    <p:tgtEl>
                      <p:spTgt spid="2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additive="base">
                                        <p:cTn id="14"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5FE"/>
        </a:solidFill>
        <a:effectLst/>
      </p:bgPr>
    </p:bg>
    <p:spTree>
      <p:nvGrpSpPr>
        <p:cNvPr id="1" name=""/>
        <p:cNvGrpSpPr/>
        <p:nvPr/>
      </p:nvGrpSpPr>
      <p:grpSpPr>
        <a:xfrm>
          <a:off x="0" y="0"/>
          <a:ext cx="0" cy="0"/>
          <a:chOff x="0" y="0"/>
          <a:chExt cx="0" cy="0"/>
        </a:xfrm>
      </p:grpSpPr>
      <p:sp>
        <p:nvSpPr>
          <p:cNvPr id="2" name="ïṧļîḓè"/>
          <p:cNvSpPr/>
          <p:nvPr/>
        </p:nvSpPr>
        <p:spPr>
          <a:xfrm>
            <a:off x="423944" y="433828"/>
            <a:ext cx="701612" cy="600634"/>
          </a:xfrm>
          <a:prstGeom prst="parallelogram">
            <a:avLst/>
          </a:prstGeom>
          <a:solidFill>
            <a:srgbClr val="28385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altLang="zh-CN" b="1"/>
              <a:t>0</a:t>
            </a:r>
            <a:r>
              <a:rPr lang="en-US" altLang="zh-CN" sz="100" b="1"/>
              <a:t>  </a:t>
            </a:r>
            <a:r>
              <a:rPr lang="en-US" altLang="zh-CN" b="1"/>
              <a:t>1</a:t>
            </a:r>
            <a:endParaRPr lang="zh-CN" altLang="en-US" b="1" dirty="0"/>
          </a:p>
        </p:txBody>
      </p:sp>
      <p:sp>
        <p:nvSpPr>
          <p:cNvPr id="3" name="文本框 2"/>
          <p:cNvSpPr txBox="1"/>
          <p:nvPr/>
        </p:nvSpPr>
        <p:spPr>
          <a:xfrm>
            <a:off x="1128989" y="472535"/>
            <a:ext cx="2042473" cy="521970"/>
          </a:xfrm>
          <a:prstGeom prst="rect">
            <a:avLst/>
          </a:prstGeom>
          <a:noFill/>
        </p:spPr>
        <p:txBody>
          <a:bodyPr wrap="square" rtlCol="0">
            <a:spAutoFit/>
          </a:bodyPr>
          <a:lstStyle/>
          <a:p>
            <a:pPr algn="ctr" defTabSz="914400">
              <a:defRPr/>
            </a:pPr>
            <a:r>
              <a:rPr lang="zh-CN" altLang="en-US" sz="2800" u="sng" kern="0" dirty="0">
                <a:solidFill>
                  <a:srgbClr val="283855"/>
                </a:solidFill>
                <a:latin typeface="思源黑体 CN Bold" panose="020B0800000000000000" pitchFamily="34" charset="-122"/>
                <a:ea typeface="思源黑体 CN Bold" panose="020B0800000000000000" pitchFamily="34" charset="-122"/>
              </a:rPr>
              <a:t>导入新课</a:t>
            </a:r>
            <a:endParaRPr lang="zh-CN" altLang="en-US" sz="2800" u="sng" kern="0" dirty="0">
              <a:solidFill>
                <a:srgbClr val="283855"/>
              </a:solidFill>
              <a:latin typeface="思源黑体 CN Bold" panose="020B0800000000000000" pitchFamily="34" charset="-122"/>
              <a:ea typeface="思源黑体 CN Bold" panose="020B0800000000000000" pitchFamily="34" charset="-122"/>
            </a:endParaRPr>
          </a:p>
        </p:txBody>
      </p:sp>
      <p:pic>
        <p:nvPicPr>
          <p:cNvPr id="29" name="11月12日">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video fullScrn="0">
              <p:cMediaNode>
                <p:cTn id="2" fill="hold" display="1">
                  <p:stCondLst>
                    <p:cond delay="indefinite"/>
                  </p:stCondLst>
                </p:cTn>
                <p:tgtEl>
                  <p:spTgt spid="29"/>
                </p:tgtEl>
              </p:cMediaNode>
            </p:video>
            <p:seq concurrent="1" nextAc="seek">
              <p:cTn id="3" restart="whenNotActive" fill="hold" evtFilter="cancelBubble" nodeType="interactiveSeq">
                <p:stCondLst>
                  <p:cond evt="onClick" delay="0">
                    <p:tgtEl>
                      <p:spTgt spid="29"/>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ïṧļîḓè"/>
          <p:cNvSpPr/>
          <p:nvPr/>
        </p:nvSpPr>
        <p:spPr>
          <a:xfrm>
            <a:off x="597934" y="433828"/>
            <a:ext cx="701612" cy="600634"/>
          </a:xfrm>
          <a:prstGeom prst="parallelogram">
            <a:avLst/>
          </a:prstGeom>
          <a:solidFill>
            <a:srgbClr val="28385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a:r>
              <a:rPr lang="en-US" altLang="zh-CN" b="1"/>
              <a:t>0</a:t>
            </a:r>
            <a:r>
              <a:rPr lang="en-US" altLang="zh-CN" sz="100" b="1"/>
              <a:t>  </a:t>
            </a:r>
            <a:r>
              <a:rPr lang="en-US" altLang="zh-CN" b="1"/>
              <a:t>1</a:t>
            </a:r>
            <a:endParaRPr lang="zh-CN" altLang="en-US" b="1" dirty="0"/>
          </a:p>
        </p:txBody>
      </p:sp>
      <p:sp>
        <p:nvSpPr>
          <p:cNvPr id="6" name="文本框 5"/>
          <p:cNvSpPr txBox="1"/>
          <p:nvPr/>
        </p:nvSpPr>
        <p:spPr>
          <a:xfrm>
            <a:off x="1128989" y="472535"/>
            <a:ext cx="2042473" cy="521970"/>
          </a:xfrm>
          <a:prstGeom prst="rect">
            <a:avLst/>
          </a:prstGeom>
          <a:noFill/>
        </p:spPr>
        <p:txBody>
          <a:bodyPr wrap="square" rtlCol="0">
            <a:spAutoFit/>
          </a:bodyPr>
          <a:p>
            <a:pPr algn="ctr" defTabSz="914400">
              <a:defRPr/>
            </a:pPr>
            <a:r>
              <a:rPr lang="zh-CN" altLang="en-US" sz="2800" u="sng" kern="0" dirty="0">
                <a:solidFill>
                  <a:srgbClr val="283855"/>
                </a:solidFill>
                <a:latin typeface="思源黑体 CN Bold" panose="020B0800000000000000" pitchFamily="34" charset="-122"/>
                <a:ea typeface="思源黑体 CN Bold" panose="020B0800000000000000" pitchFamily="34" charset="-122"/>
              </a:rPr>
              <a:t>导入新课</a:t>
            </a:r>
            <a:endParaRPr lang="zh-CN" altLang="en-US" sz="2800" u="sng" kern="0" dirty="0">
              <a:solidFill>
                <a:srgbClr val="283855"/>
              </a:solidFill>
              <a:latin typeface="思源黑体 CN Bold" panose="020B0800000000000000" pitchFamily="34" charset="-122"/>
              <a:ea typeface="思源黑体 CN Bold" panose="020B0800000000000000" pitchFamily="34"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800" y="1179367"/>
            <a:ext cx="4450925" cy="5402407"/>
          </a:xfrm>
          <a:prstGeom prst="rect">
            <a:avLst/>
          </a:prstGeom>
        </p:spPr>
      </p:pic>
      <p:sp>
        <p:nvSpPr>
          <p:cNvPr id="3" name="矩形: 圆角 5"/>
          <p:cNvSpPr/>
          <p:nvPr/>
        </p:nvSpPr>
        <p:spPr>
          <a:xfrm>
            <a:off x="2302982" y="1714792"/>
            <a:ext cx="4054242" cy="1714308"/>
          </a:xfrm>
          <a:prstGeom prst="roundRect">
            <a:avLst/>
          </a:prstGeom>
          <a:solidFill>
            <a:srgbClr val="0062B0"/>
          </a:solidFill>
          <a:ln>
            <a:noFill/>
          </a:ln>
          <a:effectLst>
            <a:outerShdw blurRad="50800" dist="38100" dir="2700000" sx="99000" sy="99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2471870" y="2080150"/>
            <a:ext cx="3827708" cy="953135"/>
          </a:xfrm>
          <a:prstGeom prst="rect">
            <a:avLst/>
          </a:prstGeom>
          <a:noFill/>
        </p:spPr>
        <p:txBody>
          <a:bodyPr wrap="square">
            <a:spAutoFit/>
          </a:bodyPr>
          <a:p>
            <a:r>
              <a:rPr lang="zh-CN" altLang="en-US" sz="2800" dirty="0">
                <a:solidFill>
                  <a:schemeClr val="bg1"/>
                </a:solidFill>
                <a:latin typeface="华文楷体" panose="02010600040101010101" charset="-122"/>
                <a:ea typeface="华文楷体" panose="02010600040101010101" charset="-122"/>
              </a:rPr>
              <a:t>看完视频，大家有什么发现呢？</a:t>
            </a:r>
            <a:endParaRPr lang="zh-CN" altLang="en-US" sz="2800" dirty="0">
              <a:solidFill>
                <a:schemeClr val="bg1"/>
              </a:solidFill>
              <a:latin typeface="华文楷体" panose="02010600040101010101" charset="-122"/>
              <a:ea typeface="华文楷体" panose="02010600040101010101" charset="-122"/>
            </a:endParaRPr>
          </a:p>
        </p:txBody>
      </p:sp>
      <p:pic>
        <p:nvPicPr>
          <p:cNvPr id="7" name="学生1男">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1426190" y="-619125"/>
            <a:ext cx="619125" cy="619125"/>
          </a:xfrm>
          <a:prstGeom prst="rect">
            <a:avLst/>
          </a:prstGeom>
        </p:spPr>
      </p:pic>
      <p:sp>
        <p:nvSpPr>
          <p:cNvPr id="22" name="对话气泡: 圆角矩形 4"/>
          <p:cNvSpPr/>
          <p:nvPr/>
        </p:nvSpPr>
        <p:spPr>
          <a:xfrm>
            <a:off x="5227320" y="4220210"/>
            <a:ext cx="3921125" cy="1285875"/>
          </a:xfrm>
          <a:prstGeom prst="wedgeRoundRectCallout">
            <a:avLst>
              <a:gd name="adj1" fmla="val 64106"/>
              <a:gd name="adj2" fmla="val -48303"/>
              <a:gd name="adj3" fmla="val 16667"/>
            </a:avLst>
          </a:prstGeom>
          <a:solidFill>
            <a:schemeClr val="bg1"/>
          </a:solidFill>
          <a:ln w="190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latin typeface="字魂17号-萌趣果冻体" panose="02000000000000000000" pitchFamily="2" charset="-122"/>
              <a:ea typeface="字魂17号-萌趣果冻体" panose="02000000000000000000" pitchFamily="2" charset="-122"/>
            </a:endParaRPr>
          </a:p>
        </p:txBody>
      </p:sp>
      <p:sp>
        <p:nvSpPr>
          <p:cNvPr id="9" name="文本框 8"/>
          <p:cNvSpPr txBox="1"/>
          <p:nvPr/>
        </p:nvSpPr>
        <p:spPr>
          <a:xfrm>
            <a:off x="5399855" y="4373135"/>
            <a:ext cx="3827708" cy="922020"/>
          </a:xfrm>
          <a:prstGeom prst="rect">
            <a:avLst/>
          </a:prstGeom>
          <a:noFill/>
        </p:spPr>
        <p:txBody>
          <a:bodyPr wrap="square">
            <a:spAutoFit/>
          </a:bodyPr>
          <a:p>
            <a:r>
              <a:rPr lang="zh-CN" altLang="en-US" dirty="0">
                <a:solidFill>
                  <a:schemeClr val="tx1"/>
                </a:solidFill>
                <a:latin typeface="华文楷体" panose="02010600040101010101" charset="-122"/>
                <a:ea typeface="华文楷体" panose="02010600040101010101" charset="-122"/>
              </a:rPr>
              <a:t>老师，我发现北极熊原本广阔的栖息地正在逐渐缩小，它们的生存面临着巨大的挑战。</a:t>
            </a:r>
            <a:endParaRPr lang="zh-CN" altLang="en-US" dirty="0">
              <a:solidFill>
                <a:schemeClr val="tx1"/>
              </a:solidFill>
              <a:latin typeface="华文楷体" panose="02010600040101010101" charset="-122"/>
              <a:ea typeface="华文楷体" panose="02010600040101010101" charset="-122"/>
            </a:endParaRPr>
          </a:p>
        </p:txBody>
      </p:sp>
      <p:pic>
        <p:nvPicPr>
          <p:cNvPr id="8" name="图片 7" descr="高中男生"/>
          <p:cNvPicPr>
            <a:picLocks noChangeAspect="1"/>
          </p:cNvPicPr>
          <p:nvPr/>
        </p:nvPicPr>
        <p:blipFill>
          <a:blip r:embed="rId5"/>
          <a:stretch>
            <a:fillRect/>
          </a:stretch>
        </p:blipFill>
        <p:spPr>
          <a:xfrm>
            <a:off x="6564630" y="2247900"/>
            <a:ext cx="8195310" cy="4610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42"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1" presetClass="mediacall" presetSubtype="0" fill="hold" nodeType="withEffect">
                                  <p:stCondLst>
                                    <p:cond delay="0"/>
                                  </p:stCondLst>
                                  <p:childTnLst>
                                    <p:cmd type="call" cmd="playFrom(0.0)">
                                      <p:cBhvr additive="base">
                                        <p:cTn id="42" dur="67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1">
                  <p:stCondLst>
                    <p:cond delay="indefinite"/>
                  </p:stCondLst>
                  <p:endCondLst>
                    <p:cond evt="onStopAudio">
                      <p:tgtEl>
                        <p:sldTgt/>
                      </p:tgtEl>
                    </p:cond>
                  </p:endCondLst>
                </p:cTn>
                <p:tgtEl>
                  <p:spTgt spid="7"/>
                </p:tgtEl>
              </p:cMediaNode>
            </p:audio>
          </p:childTnLst>
        </p:cTn>
      </p:par>
    </p:tnLst>
    <p:bldLst>
      <p:bldP spid="3" grpId="0" bldLvl="0" animBg="1"/>
      <p:bldP spid="18" grpId="0"/>
      <p:bldP spid="22" grpId="0" bldLvl="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ctrTitle"/>
          </p:nvPr>
        </p:nvSpPr>
        <p:spPr/>
        <p:txBody>
          <a:bodyPr/>
          <a:p>
            <a:endParaRPr lang="zh-CN" altLang="en-US"/>
          </a:p>
        </p:txBody>
      </p:sp>
      <p:sp>
        <p:nvSpPr>
          <p:cNvPr id="10" name="副标题 9"/>
          <p:cNvSpPr>
            <a:spLocks noGrp="1"/>
          </p:cNvSpPr>
          <p:nvPr>
            <p:ph type="subTitle" idx="1"/>
          </p:nvPr>
        </p:nvSpPr>
        <p:spPr/>
        <p:txBody>
          <a:bodyPr/>
          <a:p>
            <a:endParaRPr lang="zh-CN" altLang="en-US"/>
          </a:p>
        </p:txBody>
      </p:sp>
      <p:sp>
        <p:nvSpPr>
          <p:cNvPr id="2" name="矩形: 圆角 1"/>
          <p:cNvSpPr/>
          <p:nvPr/>
        </p:nvSpPr>
        <p:spPr>
          <a:xfrm>
            <a:off x="1066800" y="1271587"/>
            <a:ext cx="10086975" cy="4314825"/>
          </a:xfrm>
          <a:prstGeom prst="roundRect">
            <a:avLst>
              <a:gd name="adj" fmla="val 41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91325" y="756105"/>
            <a:ext cx="4362450" cy="4830307"/>
          </a:xfrm>
          <a:prstGeom prst="rect">
            <a:avLst/>
          </a:prstGeom>
        </p:spPr>
      </p:pic>
      <p:sp>
        <p:nvSpPr>
          <p:cNvPr id="7" name="椭圆 6"/>
          <p:cNvSpPr/>
          <p:nvPr/>
        </p:nvSpPr>
        <p:spPr>
          <a:xfrm>
            <a:off x="5467350" y="944931"/>
            <a:ext cx="1257300" cy="1257300"/>
          </a:xfrm>
          <a:prstGeom prst="ellipse">
            <a:avLst/>
          </a:prstGeom>
          <a:solidFill>
            <a:srgbClr val="0062B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857375" y="5122549"/>
            <a:ext cx="809625" cy="809625"/>
          </a:xfrm>
          <a:prstGeom prst="ellipse">
            <a:avLst/>
          </a:prstGeom>
          <a:solidFill>
            <a:srgbClr val="0062B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294765" y="2115185"/>
            <a:ext cx="5383530" cy="2306955"/>
          </a:xfrm>
          <a:prstGeom prst="rect">
            <a:avLst/>
          </a:prstGeom>
          <a:noFill/>
        </p:spPr>
        <p:txBody>
          <a:bodyPr wrap="square" rtlCol="0">
            <a:spAutoFit/>
          </a:bodyPr>
          <a:p>
            <a:pPr algn="ctr" defTabSz="914400">
              <a:defRPr/>
            </a:pPr>
            <a:r>
              <a:rPr lang="zh-CN" altLang="en-US" sz="4800" kern="0" dirty="0">
                <a:solidFill>
                  <a:srgbClr val="283855"/>
                </a:solidFill>
                <a:latin typeface="思源黑体 CN Bold" panose="020B0800000000000000" pitchFamily="34" charset="-122"/>
                <a:ea typeface="思源黑体 CN Bold" panose="020B0800000000000000" pitchFamily="34" charset="-122"/>
              </a:rPr>
              <a:t>一同来深入探讨人类活动对生态环境的影响</a:t>
            </a:r>
            <a:endParaRPr lang="zh-CN" altLang="en-US" sz="4800" kern="0" dirty="0">
              <a:solidFill>
                <a:srgbClr val="283855"/>
              </a:solidFill>
              <a:latin typeface="思源黑体 CN Bold" panose="020B0800000000000000" pitchFamily="34" charset="-122"/>
              <a:ea typeface="思源黑体 CN Bold" panose="020B0800000000000000"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35041"/>
          <a:stretch>
            <a:fillRect/>
          </a:stretch>
        </p:blipFill>
        <p:spPr>
          <a:xfrm>
            <a:off x="0" y="15240"/>
            <a:ext cx="12192000" cy="6842760"/>
          </a:xfrm>
          <a:prstGeom prst="rect">
            <a:avLst/>
          </a:prstGeom>
        </p:spPr>
      </p:pic>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4392" t="22229" r="39851" b="14686"/>
          <a:stretch>
            <a:fillRect/>
          </a:stretch>
        </p:blipFill>
        <p:spPr>
          <a:xfrm>
            <a:off x="0" y="1377388"/>
            <a:ext cx="12192000" cy="5029200"/>
          </a:xfrm>
          <a:prstGeom prst="rect">
            <a:avLst/>
          </a:prstGeom>
          <a:ln>
            <a:noFill/>
          </a:ln>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66627" t="47437" r="17454" b="8172"/>
          <a:stretch>
            <a:fillRect/>
          </a:stretch>
        </p:blipFill>
        <p:spPr>
          <a:xfrm>
            <a:off x="7285309" y="2180762"/>
            <a:ext cx="4011582" cy="3299850"/>
          </a:xfrm>
          <a:prstGeom prst="rect">
            <a:avLst/>
          </a:prstGeom>
        </p:spPr>
      </p:pic>
      <p:sp>
        <p:nvSpPr>
          <p:cNvPr id="5" name="ïṧļîḓè"/>
          <p:cNvSpPr/>
          <p:nvPr/>
        </p:nvSpPr>
        <p:spPr>
          <a:xfrm>
            <a:off x="1648543" y="2927534"/>
            <a:ext cx="1792913" cy="1534872"/>
          </a:xfrm>
          <a:prstGeom prst="parallelogram">
            <a:avLst/>
          </a:prstGeom>
          <a:solidFill>
            <a:srgbClr val="28385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r>
              <a:rPr lang="en-US" altLang="zh-CN" sz="6000" b="1" dirty="0"/>
              <a:t>0</a:t>
            </a:r>
            <a:r>
              <a:rPr lang="en-US" altLang="zh-CN" sz="1050" b="1" dirty="0"/>
              <a:t>  </a:t>
            </a:r>
            <a:r>
              <a:rPr lang="en-US" altLang="zh-CN" sz="6000" b="1" dirty="0"/>
              <a:t>2</a:t>
            </a:r>
            <a:endParaRPr lang="zh-CN" altLang="en-US" sz="6000" b="1" dirty="0"/>
          </a:p>
        </p:txBody>
      </p:sp>
      <p:sp>
        <p:nvSpPr>
          <p:cNvPr id="6" name="文本框 5"/>
          <p:cNvSpPr txBox="1"/>
          <p:nvPr/>
        </p:nvSpPr>
        <p:spPr>
          <a:xfrm>
            <a:off x="3095532" y="2927534"/>
            <a:ext cx="4189777" cy="922020"/>
          </a:xfrm>
          <a:prstGeom prst="rect">
            <a:avLst/>
          </a:prstGeom>
          <a:noFill/>
        </p:spPr>
        <p:txBody>
          <a:bodyPr wrap="square" rtlCol="0">
            <a:spAutoFit/>
          </a:bodyPr>
          <a:lstStyle/>
          <a:p>
            <a:pPr algn="ctr" defTabSz="914400">
              <a:defRPr/>
            </a:pPr>
            <a:r>
              <a:rPr lang="zh-CN" altLang="en-US" sz="5400" u="sng" kern="0" dirty="0">
                <a:solidFill>
                  <a:srgbClr val="283855"/>
                </a:solidFill>
                <a:latin typeface="思源黑体 CN Bold" panose="020B0800000000000000" pitchFamily="34" charset="-122"/>
                <a:ea typeface="思源黑体 CN Bold" panose="020B0800000000000000" pitchFamily="34" charset="-122"/>
              </a:rPr>
              <a:t>探索新知</a:t>
            </a:r>
            <a:endParaRPr lang="zh-CN" altLang="en-US" sz="5400" u="sng" kern="0" dirty="0">
              <a:solidFill>
                <a:srgbClr val="283855"/>
              </a:solidFill>
              <a:latin typeface="思源黑体 CN Bold" panose="020B0800000000000000" pitchFamily="34" charset="-122"/>
              <a:ea typeface="思源黑体 CN Bold" panose="020B08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128989" y="472535"/>
            <a:ext cx="2042473" cy="521970"/>
          </a:xfrm>
          <a:prstGeom prst="rect">
            <a:avLst/>
          </a:prstGeom>
          <a:noFill/>
        </p:spPr>
        <p:txBody>
          <a:bodyPr wrap="square" rtlCol="0">
            <a:spAutoFit/>
          </a:bodyPr>
          <a:p>
            <a:pPr algn="ctr" defTabSz="914400">
              <a:defRPr/>
            </a:pPr>
            <a:r>
              <a:rPr lang="zh-CN" altLang="en-US" sz="2800" u="sng" kern="0" dirty="0">
                <a:solidFill>
                  <a:srgbClr val="283855"/>
                </a:solidFill>
                <a:latin typeface="思源黑体 CN Bold" panose="020B0800000000000000" pitchFamily="34" charset="-122"/>
                <a:ea typeface="思源黑体 CN Bold" panose="020B0800000000000000" pitchFamily="34" charset="-122"/>
              </a:rPr>
              <a:t>探索新知</a:t>
            </a:r>
            <a:endParaRPr lang="zh-CN" altLang="en-US" sz="2800" u="sng" kern="0" dirty="0">
              <a:solidFill>
                <a:srgbClr val="283855"/>
              </a:solidFill>
              <a:latin typeface="思源黑体 CN Bold" panose="020B0800000000000000" pitchFamily="34" charset="-122"/>
              <a:ea typeface="思源黑体 CN Bold" panose="020B0800000000000000" pitchFamily="34" charset="-122"/>
            </a:endParaRPr>
          </a:p>
        </p:txBody>
      </p:sp>
      <p:sp>
        <p:nvSpPr>
          <p:cNvPr id="3" name="ïṧļîḓè"/>
          <p:cNvSpPr/>
          <p:nvPr/>
        </p:nvSpPr>
        <p:spPr>
          <a:xfrm>
            <a:off x="586504" y="433828"/>
            <a:ext cx="701612" cy="600634"/>
          </a:xfrm>
          <a:prstGeom prst="parallelogram">
            <a:avLst/>
          </a:prstGeom>
          <a:solidFill>
            <a:srgbClr val="28385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a:r>
              <a:rPr lang="en-US" altLang="zh-CN" b="1" dirty="0"/>
              <a:t>02</a:t>
            </a:r>
            <a:endParaRPr lang="zh-CN" altLang="en-US" b="1" dirty="0"/>
          </a:p>
        </p:txBody>
      </p:sp>
      <p:sp>
        <p:nvSpPr>
          <p:cNvPr id="7" name="椭圆 6"/>
          <p:cNvSpPr/>
          <p:nvPr>
            <p:custDataLst>
              <p:tags r:id="rId1"/>
            </p:custDataLst>
          </p:nvPr>
        </p:nvSpPr>
        <p:spPr>
          <a:xfrm>
            <a:off x="1053772" y="1285019"/>
            <a:ext cx="544787" cy="544787"/>
          </a:xfrm>
          <a:prstGeom prst="ellipse">
            <a:avLst/>
          </a:prstGeom>
          <a:solidFill>
            <a:srgbClr val="006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solidFill>
                  <a:schemeClr val="bg1"/>
                </a:solidFill>
                <a:latin typeface="思源黑体 CN Regular" panose="020B0500000000000000" pitchFamily="34" charset="-122"/>
                <a:ea typeface="思源黑体 CN Regular" panose="020B0500000000000000" pitchFamily="34" charset="-122"/>
              </a:rPr>
              <a:t>1</a:t>
            </a:r>
            <a:endParaRPr lang="zh-CN" altLang="en-US" dirty="0">
              <a:solidFill>
                <a:schemeClr val="bg1"/>
              </a:solidFill>
              <a:latin typeface="思源黑体 CN Regular" panose="020B0500000000000000" pitchFamily="34" charset="-122"/>
              <a:ea typeface="思源黑体 CN Regular" panose="020B0500000000000000" pitchFamily="34" charset="-122"/>
            </a:endParaRPr>
          </a:p>
        </p:txBody>
      </p:sp>
      <p:sp>
        <p:nvSpPr>
          <p:cNvPr id="8" name="文本框 7"/>
          <p:cNvSpPr txBox="1"/>
          <p:nvPr>
            <p:custDataLst>
              <p:tags r:id="rId2"/>
            </p:custDataLst>
          </p:nvPr>
        </p:nvSpPr>
        <p:spPr>
          <a:xfrm>
            <a:off x="1769745" y="1368425"/>
            <a:ext cx="4753610" cy="460375"/>
          </a:xfrm>
          <a:prstGeom prst="rect">
            <a:avLst/>
          </a:prstGeom>
          <a:noFill/>
        </p:spPr>
        <p:txBody>
          <a:bodyPr wrap="square">
            <a:spAutoFit/>
          </a:bodyPr>
          <a:p>
            <a:r>
              <a:rPr lang="zh-CN" altLang="en-US" sz="2400" dirty="0">
                <a:latin typeface="华文楷体" panose="02010600040101010101" charset="-122"/>
                <a:ea typeface="华文楷体" panose="02010600040101010101" charset="-122"/>
              </a:rPr>
              <a:t>任务一：人口增长与资源需求</a:t>
            </a:r>
            <a:endParaRPr lang="zh-CN" altLang="en-US" sz="2400" dirty="0">
              <a:latin typeface="华文楷体" panose="02010600040101010101" charset="-122"/>
              <a:ea typeface="华文楷体" panose="02010600040101010101" charset="-122"/>
            </a:endParaRPr>
          </a:p>
        </p:txBody>
      </p:sp>
      <p:sp>
        <p:nvSpPr>
          <p:cNvPr id="10" name="矩形: 圆角 5"/>
          <p:cNvSpPr/>
          <p:nvPr/>
        </p:nvSpPr>
        <p:spPr>
          <a:xfrm>
            <a:off x="6993890" y="1368425"/>
            <a:ext cx="4054475" cy="1089025"/>
          </a:xfrm>
          <a:prstGeom prst="roundRect">
            <a:avLst/>
          </a:prstGeom>
          <a:solidFill>
            <a:srgbClr val="0062B0"/>
          </a:solidFill>
          <a:ln>
            <a:noFill/>
          </a:ln>
          <a:effectLst>
            <a:outerShdw blurRad="50800" dist="38100" dir="2700000" sx="99000" sy="99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7162615" y="1559450"/>
            <a:ext cx="3827708" cy="706755"/>
          </a:xfrm>
          <a:prstGeom prst="rect">
            <a:avLst/>
          </a:prstGeom>
          <a:noFill/>
        </p:spPr>
        <p:txBody>
          <a:bodyPr wrap="square">
            <a:spAutoFit/>
          </a:bodyPr>
          <a:p>
            <a:r>
              <a:rPr lang="zh-CN" altLang="en-US" sz="2000" dirty="0">
                <a:solidFill>
                  <a:schemeClr val="bg1"/>
                </a:solidFill>
                <a:latin typeface="华文楷体" panose="02010600040101010101" charset="-122"/>
                <a:ea typeface="华文楷体" panose="02010600040101010101" charset="-122"/>
              </a:rPr>
              <a:t>这么多人口的增长，会给我们的生态环境带来什么样的影响呢？</a:t>
            </a:r>
            <a:endParaRPr lang="zh-CN" altLang="en-US" sz="2000" dirty="0">
              <a:solidFill>
                <a:schemeClr val="bg1"/>
              </a:solidFill>
              <a:latin typeface="华文楷体" panose="02010600040101010101" charset="-122"/>
              <a:ea typeface="华文楷体" panose="02010600040101010101" charset="-122"/>
            </a:endParaRPr>
          </a:p>
        </p:txBody>
      </p:sp>
      <p:sp>
        <p:nvSpPr>
          <p:cNvPr id="22" name="对话气泡: 圆角矩形 4"/>
          <p:cNvSpPr/>
          <p:nvPr/>
        </p:nvSpPr>
        <p:spPr>
          <a:xfrm>
            <a:off x="6894195" y="4792345"/>
            <a:ext cx="2700020" cy="1285875"/>
          </a:xfrm>
          <a:prstGeom prst="wedgeRoundRectCallout">
            <a:avLst>
              <a:gd name="adj1" fmla="val 64106"/>
              <a:gd name="adj2" fmla="val -48303"/>
              <a:gd name="adj3" fmla="val 16667"/>
            </a:avLst>
          </a:prstGeom>
          <a:solidFill>
            <a:schemeClr val="bg1"/>
          </a:solidFill>
          <a:ln w="19050">
            <a:solidFill>
              <a:srgbClr val="DCB3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latin typeface="字魂17号-萌趣果冻体" panose="02000000000000000000" pitchFamily="2" charset="-122"/>
              <a:ea typeface="字魂17号-萌趣果冻体" panose="02000000000000000000" pitchFamily="2" charset="-122"/>
            </a:endParaRPr>
          </a:p>
        </p:txBody>
      </p:sp>
      <p:sp>
        <p:nvSpPr>
          <p:cNvPr id="12" name="文本框 11"/>
          <p:cNvSpPr txBox="1"/>
          <p:nvPr/>
        </p:nvSpPr>
        <p:spPr>
          <a:xfrm>
            <a:off x="6976745" y="4965065"/>
            <a:ext cx="2646045" cy="922020"/>
          </a:xfrm>
          <a:prstGeom prst="rect">
            <a:avLst/>
          </a:prstGeom>
          <a:noFill/>
        </p:spPr>
        <p:txBody>
          <a:bodyPr wrap="square">
            <a:spAutoFit/>
          </a:bodyPr>
          <a:p>
            <a:r>
              <a:rPr lang="zh-CN" altLang="en-US" dirty="0">
                <a:solidFill>
                  <a:schemeClr val="tx1"/>
                </a:solidFill>
                <a:latin typeface="华文楷体" panose="02010600040101010101" charset="-122"/>
                <a:ea typeface="华文楷体" panose="02010600040101010101" charset="-122"/>
              </a:rPr>
              <a:t>老师，我觉得人多了肯定要吃更多东西，那就得种更多的粮食。</a:t>
            </a:r>
            <a:endParaRPr lang="zh-CN" altLang="en-US" dirty="0">
              <a:solidFill>
                <a:schemeClr val="tx1"/>
              </a:solidFill>
              <a:latin typeface="华文楷体" panose="02010600040101010101" charset="-122"/>
              <a:ea typeface="华文楷体" panose="02010600040101010101" charset="-122"/>
            </a:endParaRPr>
          </a:p>
        </p:txBody>
      </p:sp>
      <p:pic>
        <p:nvPicPr>
          <p:cNvPr id="16" name="学生2女生">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1416665" y="-619125"/>
            <a:ext cx="619125" cy="619125"/>
          </a:xfrm>
          <a:prstGeom prst="rect">
            <a:avLst/>
          </a:prstGeom>
        </p:spPr>
      </p:pic>
      <p:pic>
        <p:nvPicPr>
          <p:cNvPr id="11" name="图片 10" descr="高中女生"/>
          <p:cNvPicPr>
            <a:picLocks noChangeAspect="1"/>
          </p:cNvPicPr>
          <p:nvPr/>
        </p:nvPicPr>
        <p:blipFill>
          <a:blip r:embed="rId6"/>
          <a:stretch>
            <a:fillRect/>
          </a:stretch>
        </p:blipFill>
        <p:spPr>
          <a:xfrm>
            <a:off x="7071360" y="2809875"/>
            <a:ext cx="7196455" cy="4048125"/>
          </a:xfrm>
          <a:prstGeom prst="rect">
            <a:avLst/>
          </a:prstGeom>
        </p:spPr>
      </p:pic>
      <p:sp>
        <p:nvSpPr>
          <p:cNvPr id="19" name="文本框 18"/>
          <p:cNvSpPr txBox="1"/>
          <p:nvPr/>
        </p:nvSpPr>
        <p:spPr>
          <a:xfrm>
            <a:off x="6976745" y="4879340"/>
            <a:ext cx="2646045" cy="1198880"/>
          </a:xfrm>
          <a:prstGeom prst="rect">
            <a:avLst/>
          </a:prstGeom>
          <a:noFill/>
        </p:spPr>
        <p:txBody>
          <a:bodyPr wrap="square">
            <a:spAutoFit/>
          </a:bodyPr>
          <a:p>
            <a:r>
              <a:rPr lang="zh-CN" altLang="en-US" dirty="0">
                <a:solidFill>
                  <a:schemeClr val="tx1"/>
                </a:solidFill>
                <a:latin typeface="华文楷体" panose="02010600040101010101" charset="-122"/>
                <a:ea typeface="华文楷体" panose="02010600040101010101" charset="-122"/>
              </a:rPr>
              <a:t>对，要种更多粮食就得有更多土地，这样原来的自然环境可能就会遭到破坏了。</a:t>
            </a:r>
            <a:endParaRPr lang="zh-CN" altLang="en-US" dirty="0">
              <a:solidFill>
                <a:schemeClr val="tx1"/>
              </a:solidFill>
              <a:latin typeface="华文楷体" panose="02010600040101010101" charset="-122"/>
              <a:ea typeface="华文楷体" panose="02010600040101010101" charset="-122"/>
            </a:endParaRPr>
          </a:p>
        </p:txBody>
      </p:sp>
      <p:pic>
        <p:nvPicPr>
          <p:cNvPr id="20" name="学生3男2">
            <a:hlinkClick r:id="" action="ppaction://media"/>
          </p:cNvPr>
          <p:cNvPicPr/>
          <p:nvPr>
            <a:audioFile r:link="rId7"/>
            <p:extLst>
              <p:ext uri="{DAA4B4D4-6D71-4841-9C94-3DE7FCFB9230}">
                <p14:media xmlns:p14="http://schemas.microsoft.com/office/powerpoint/2010/main" r:embed="rId8"/>
              </p:ext>
            </p:extLst>
          </p:nvPr>
        </p:nvPicPr>
        <p:blipFill>
          <a:blip r:embed="rId5"/>
          <a:stretch>
            <a:fillRect/>
          </a:stretch>
        </p:blipFill>
        <p:spPr>
          <a:xfrm>
            <a:off x="10429240" y="-619125"/>
            <a:ext cx="619125" cy="619125"/>
          </a:xfrm>
          <a:prstGeom prst="rect">
            <a:avLst/>
          </a:prstGeom>
        </p:spPr>
      </p:pic>
      <p:pic>
        <p:nvPicPr>
          <p:cNvPr id="21" name="图片 20" descr="高中男生"/>
          <p:cNvPicPr>
            <a:picLocks noChangeAspect="1"/>
          </p:cNvPicPr>
          <p:nvPr/>
        </p:nvPicPr>
        <p:blipFill>
          <a:blip r:embed="rId9"/>
          <a:stretch>
            <a:fillRect/>
          </a:stretch>
        </p:blipFill>
        <p:spPr>
          <a:xfrm>
            <a:off x="7328535" y="3150235"/>
            <a:ext cx="6819900" cy="3836670"/>
          </a:xfrm>
          <a:prstGeom prst="rect">
            <a:avLst/>
          </a:prstGeom>
        </p:spPr>
      </p:pic>
      <p:pic>
        <p:nvPicPr>
          <p:cNvPr id="23" name="学生4女2">
            <a:hlinkClick r:id="" action="ppaction://media"/>
          </p:cNvPr>
          <p:cNvPicPr/>
          <p:nvPr>
            <a:audioFile r:link="rId10"/>
            <p:extLst>
              <p:ext uri="{DAA4B4D4-6D71-4841-9C94-3DE7FCFB9230}">
                <p14:media xmlns:p14="http://schemas.microsoft.com/office/powerpoint/2010/main" r:embed="rId11"/>
              </p:ext>
            </p:extLst>
          </p:nvPr>
        </p:nvPicPr>
        <p:blipFill>
          <a:blip r:embed="rId5"/>
          <a:stretch>
            <a:fillRect/>
          </a:stretch>
        </p:blipFill>
        <p:spPr>
          <a:xfrm>
            <a:off x="9441815" y="-619125"/>
            <a:ext cx="619125" cy="619125"/>
          </a:xfrm>
          <a:prstGeom prst="rect">
            <a:avLst/>
          </a:prstGeom>
        </p:spPr>
      </p:pic>
      <p:pic>
        <p:nvPicPr>
          <p:cNvPr id="24" name="图片 23" descr="新建工程20241019"/>
          <p:cNvPicPr>
            <a:picLocks noChangeAspect="1"/>
          </p:cNvPicPr>
          <p:nvPr/>
        </p:nvPicPr>
        <p:blipFill>
          <a:blip r:embed="rId12"/>
          <a:stretch>
            <a:fillRect/>
          </a:stretch>
        </p:blipFill>
        <p:spPr>
          <a:xfrm flipH="1">
            <a:off x="6365875" y="2367280"/>
            <a:ext cx="7475220" cy="4204970"/>
          </a:xfrm>
          <a:prstGeom prst="rect">
            <a:avLst/>
          </a:prstGeom>
        </p:spPr>
      </p:pic>
      <p:sp>
        <p:nvSpPr>
          <p:cNvPr id="25" name="文本框 24"/>
          <p:cNvSpPr txBox="1"/>
          <p:nvPr/>
        </p:nvSpPr>
        <p:spPr>
          <a:xfrm>
            <a:off x="7005320" y="4965065"/>
            <a:ext cx="2646045" cy="922020"/>
          </a:xfrm>
          <a:prstGeom prst="rect">
            <a:avLst/>
          </a:prstGeom>
          <a:noFill/>
        </p:spPr>
        <p:txBody>
          <a:bodyPr wrap="square">
            <a:spAutoFit/>
          </a:bodyPr>
          <a:p>
            <a:r>
              <a:rPr lang="zh-CN" altLang="en-US" dirty="0">
                <a:solidFill>
                  <a:schemeClr val="tx1"/>
                </a:solidFill>
                <a:latin typeface="华文楷体" panose="02010600040101010101" charset="-122"/>
                <a:ea typeface="华文楷体" panose="02010600040101010101" charset="-122"/>
              </a:rPr>
              <a:t>人多了房子不够住，要盖新的房子，就要占用土地。</a:t>
            </a:r>
            <a:endParaRPr lang="zh-CN" altLang="en-US" dirty="0">
              <a:solidFill>
                <a:schemeClr val="tx1"/>
              </a:solidFill>
              <a:latin typeface="华文楷体" panose="02010600040101010101" charset="-122"/>
              <a:ea typeface="华文楷体" panose="02010600040101010101" charset="-122"/>
            </a:endParaRPr>
          </a:p>
        </p:txBody>
      </p:sp>
      <p:pic>
        <p:nvPicPr>
          <p:cNvPr id="2" name="图片 1" descr="d1e2a336-743e-48c9-99ca-0f0df36bdbe2"/>
          <p:cNvPicPr>
            <a:picLocks noChangeAspect="1"/>
          </p:cNvPicPr>
          <p:nvPr/>
        </p:nvPicPr>
        <p:blipFill>
          <a:blip r:embed="rId13"/>
          <a:stretch>
            <a:fillRect/>
          </a:stretch>
        </p:blipFill>
        <p:spPr>
          <a:xfrm>
            <a:off x="1129030" y="2501265"/>
            <a:ext cx="6911340" cy="2247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42"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1" presetClass="mediacall" presetSubtype="0" fill="hold" nodeType="withEffect">
                                  <p:stCondLst>
                                    <p:cond delay="0"/>
                                  </p:stCondLst>
                                  <p:childTnLst>
                                    <p:cmd type="call" cmd="playFrom(0.0)">
                                      <p:cBhvr additive="base">
                                        <p:cTn id="48" dur="5381" fill="hold"/>
                                        <p:tgtEl>
                                          <p:spTgt spid="16"/>
                                        </p:tgtEl>
                                      </p:cBhvr>
                                    </p:cmd>
                                  </p:childTnLst>
                                </p:cTn>
                              </p:par>
                            </p:childTnLst>
                          </p:cTn>
                        </p:par>
                      </p:childTnLst>
                    </p:cTn>
                  </p:par>
                  <p:par>
                    <p:cTn id="49" fill="hold">
                      <p:stCondLst>
                        <p:cond delay="indefinite"/>
                      </p:stCondLst>
                      <p:childTnLst>
                        <p:par>
                          <p:cTn id="50" fill="hold">
                            <p:stCondLst>
                              <p:cond delay="0"/>
                            </p:stCondLst>
                            <p:childTnLst>
                              <p:par>
                                <p:cTn id="51" presetID="12" presetClass="exit" presetSubtype="4" fill="hold" nodeType="clickEffect">
                                  <p:stCondLst>
                                    <p:cond delay="0"/>
                                  </p:stCondLst>
                                  <p:childTnLst>
                                    <p:anim calcmode="lin" valueType="num">
                                      <p:cBhvr additive="base">
                                        <p:cTn id="52" dur="500"/>
                                        <p:tgtEl>
                                          <p:spTgt spid="11"/>
                                        </p:tgtEl>
                                        <p:attrNameLst>
                                          <p:attrName>ppt_y</p:attrName>
                                        </p:attrNameLst>
                                      </p:cBhvr>
                                      <p:tavLst>
                                        <p:tav tm="0">
                                          <p:val>
                                            <p:strVal val="#ppt_y"/>
                                          </p:val>
                                        </p:tav>
                                        <p:tav tm="100000">
                                          <p:val>
                                            <p:strVal val="#ppt_y+#ppt_h*1.125000"/>
                                          </p:val>
                                        </p:tav>
                                      </p:tavLst>
                                    </p:anim>
                                    <p:animEffect transition="out" filter="wipe(down)">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2" presetClass="exit" presetSubtype="4" fill="hold" grpId="1" nodeType="withEffect">
                                  <p:stCondLst>
                                    <p:cond delay="0"/>
                                  </p:stCondLst>
                                  <p:childTnLst>
                                    <p:anim calcmode="lin" valueType="num">
                                      <p:cBhvr additive="base">
                                        <p:cTn id="56" dur="500"/>
                                        <p:tgtEl>
                                          <p:spTgt spid="12"/>
                                        </p:tgtEl>
                                        <p:attrNameLst>
                                          <p:attrName>ppt_y</p:attrName>
                                        </p:attrNameLst>
                                      </p:cBhvr>
                                      <p:tavLst>
                                        <p:tav tm="0">
                                          <p:val>
                                            <p:strVal val="#ppt_y"/>
                                          </p:val>
                                        </p:tav>
                                        <p:tav tm="100000">
                                          <p:val>
                                            <p:strVal val="#ppt_y+#ppt_h*1.125000"/>
                                          </p:val>
                                        </p:tav>
                                      </p:tavLst>
                                    </p:anim>
                                    <p:animEffect transition="out" filter="wipe(down)">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42" presetClass="entr" presetSubtype="0"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par>
                                <p:cTn id="71" presetID="1" presetClass="mediacall" presetSubtype="0" fill="hold" nodeType="withEffect">
                                  <p:stCondLst>
                                    <p:cond delay="0"/>
                                  </p:stCondLst>
                                  <p:childTnLst>
                                    <p:cmd type="call" cmd="playFrom(0.0)">
                                      <p:cBhvr additive="base">
                                        <p:cTn id="72" dur="7366" fill="hold"/>
                                        <p:tgtEl>
                                          <p:spTgt spid="20"/>
                                        </p:tgtEl>
                                      </p:cBhvr>
                                    </p:cmd>
                                  </p:childTnLst>
                                </p:cTn>
                              </p:par>
                            </p:childTnLst>
                          </p:cTn>
                        </p:par>
                      </p:childTnLst>
                    </p:cTn>
                  </p:par>
                  <p:par>
                    <p:cTn id="73" fill="hold">
                      <p:stCondLst>
                        <p:cond delay="indefinite"/>
                      </p:stCondLst>
                      <p:childTnLst>
                        <p:par>
                          <p:cTn id="74" fill="hold">
                            <p:stCondLst>
                              <p:cond delay="0"/>
                            </p:stCondLst>
                            <p:childTnLst>
                              <p:par>
                                <p:cTn id="75" presetID="12" presetClass="exit" presetSubtype="4" fill="hold" nodeType="clickEffect">
                                  <p:stCondLst>
                                    <p:cond delay="0"/>
                                  </p:stCondLst>
                                  <p:childTnLst>
                                    <p:anim calcmode="lin" valueType="num">
                                      <p:cBhvr additive="base">
                                        <p:cTn id="76" dur="500"/>
                                        <p:tgtEl>
                                          <p:spTgt spid="21"/>
                                        </p:tgtEl>
                                        <p:attrNameLst>
                                          <p:attrName>ppt_y</p:attrName>
                                        </p:attrNameLst>
                                      </p:cBhvr>
                                      <p:tavLst>
                                        <p:tav tm="0">
                                          <p:val>
                                            <p:strVal val="#ppt_y"/>
                                          </p:val>
                                        </p:tav>
                                        <p:tav tm="100000">
                                          <p:val>
                                            <p:strVal val="#ppt_y+#ppt_h*1.125000"/>
                                          </p:val>
                                        </p:tav>
                                      </p:tavLst>
                                    </p:anim>
                                    <p:animEffect transition="out" filter="wipe(down)">
                                      <p:cBhvr>
                                        <p:cTn id="77" dur="500"/>
                                        <p:tgtEl>
                                          <p:spTgt spid="21"/>
                                        </p:tgtEl>
                                      </p:cBhvr>
                                    </p:animEffect>
                                    <p:set>
                                      <p:cBhvr>
                                        <p:cTn id="78" dur="1" fill="hold">
                                          <p:stCondLst>
                                            <p:cond delay="499"/>
                                          </p:stCondLst>
                                        </p:cTn>
                                        <p:tgtEl>
                                          <p:spTgt spid="21"/>
                                        </p:tgtEl>
                                        <p:attrNameLst>
                                          <p:attrName>style.visibility</p:attrName>
                                        </p:attrNameLst>
                                      </p:cBhvr>
                                      <p:to>
                                        <p:strVal val="hidden"/>
                                      </p:to>
                                    </p:set>
                                  </p:childTnLst>
                                </p:cTn>
                              </p:par>
                              <p:par>
                                <p:cTn id="79" presetID="12" presetClass="exit" presetSubtype="4" fill="hold" grpId="1" nodeType="withEffect">
                                  <p:stCondLst>
                                    <p:cond delay="0"/>
                                  </p:stCondLst>
                                  <p:childTnLst>
                                    <p:anim calcmode="lin" valueType="num">
                                      <p:cBhvr additive="base">
                                        <p:cTn id="80" dur="500"/>
                                        <p:tgtEl>
                                          <p:spTgt spid="19"/>
                                        </p:tgtEl>
                                        <p:attrNameLst>
                                          <p:attrName>ppt_y</p:attrName>
                                        </p:attrNameLst>
                                      </p:cBhvr>
                                      <p:tavLst>
                                        <p:tav tm="0">
                                          <p:val>
                                            <p:strVal val="#ppt_y"/>
                                          </p:val>
                                        </p:tav>
                                        <p:tav tm="100000">
                                          <p:val>
                                            <p:strVal val="#ppt_y+#ppt_h*1.125000"/>
                                          </p:val>
                                        </p:tav>
                                      </p:tavLst>
                                    </p:anim>
                                    <p:animEffect transition="out" filter="wipe(down)">
                                      <p:cBhvr>
                                        <p:cTn id="81" dur="500"/>
                                        <p:tgtEl>
                                          <p:spTgt spid="19"/>
                                        </p:tgtEl>
                                      </p:cBhvr>
                                    </p:animEffect>
                                    <p:set>
                                      <p:cBhvr>
                                        <p:cTn id="82" dur="1" fill="hold">
                                          <p:stCondLst>
                                            <p:cond delay="499"/>
                                          </p:stCondLst>
                                        </p:cTn>
                                        <p:tgtEl>
                                          <p:spTgt spid="19"/>
                                        </p:tgtEl>
                                        <p:attrNameLst>
                                          <p:attrName>style.visibility</p:attrName>
                                        </p:attrNameLst>
                                      </p:cBhvr>
                                      <p:to>
                                        <p:strVal val="hidden"/>
                                      </p:to>
                                    </p:set>
                                  </p:childTnLst>
                                </p:cTn>
                              </p:par>
                              <p:par>
                                <p:cTn id="83" presetID="2" presetClass="entr" presetSubtype="4"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childTnLst>
                          </p:cTn>
                        </p:par>
                        <p:par>
                          <p:cTn id="87" fill="hold">
                            <p:stCondLst>
                              <p:cond delay="500"/>
                            </p:stCondLst>
                            <p:childTnLst>
                              <p:par>
                                <p:cTn id="88" presetID="42" presetClass="entr" presetSubtype="0" fill="hold" grpId="0" nodeType="after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1000"/>
                                        <p:tgtEl>
                                          <p:spTgt spid="25"/>
                                        </p:tgtEl>
                                      </p:cBhvr>
                                    </p:animEffect>
                                    <p:anim calcmode="lin" valueType="num">
                                      <p:cBhvr>
                                        <p:cTn id="91" dur="1000" fill="hold"/>
                                        <p:tgtEl>
                                          <p:spTgt spid="25"/>
                                        </p:tgtEl>
                                        <p:attrNameLst>
                                          <p:attrName>ppt_x</p:attrName>
                                        </p:attrNameLst>
                                      </p:cBhvr>
                                      <p:tavLst>
                                        <p:tav tm="0">
                                          <p:val>
                                            <p:strVal val="#ppt_x"/>
                                          </p:val>
                                        </p:tav>
                                        <p:tav tm="100000">
                                          <p:val>
                                            <p:strVal val="#ppt_x"/>
                                          </p:val>
                                        </p:tav>
                                      </p:tavLst>
                                    </p:anim>
                                    <p:anim calcmode="lin" valueType="num">
                                      <p:cBhvr>
                                        <p:cTn id="92" dur="1000" fill="hold"/>
                                        <p:tgtEl>
                                          <p:spTgt spid="25"/>
                                        </p:tgtEl>
                                        <p:attrNameLst>
                                          <p:attrName>ppt_y</p:attrName>
                                        </p:attrNameLst>
                                      </p:cBhvr>
                                      <p:tavLst>
                                        <p:tav tm="0">
                                          <p:val>
                                            <p:strVal val="#ppt_y+.1"/>
                                          </p:val>
                                        </p:tav>
                                        <p:tav tm="100000">
                                          <p:val>
                                            <p:strVal val="#ppt_y"/>
                                          </p:val>
                                        </p:tav>
                                      </p:tavLst>
                                    </p:anim>
                                  </p:childTnLst>
                                </p:cTn>
                              </p:par>
                              <p:par>
                                <p:cTn id="93" presetID="1" presetClass="mediacall" presetSubtype="0" fill="hold" nodeType="withEffect">
                                  <p:stCondLst>
                                    <p:cond delay="0"/>
                                  </p:stCondLst>
                                  <p:childTnLst>
                                    <p:cmd type="call" cmd="playFrom(0.0)">
                                      <p:cBhvr additive="base">
                                        <p:cTn id="94" dur="4388" fill="hold"/>
                                        <p:tgtEl>
                                          <p:spTgt spid="23"/>
                                        </p:tgtEl>
                                      </p:cBhvr>
                                    </p:cmd>
                                  </p:childTnLst>
                                </p:cTn>
                              </p:par>
                            </p:childTnLst>
                          </p:cTn>
                        </p:par>
                      </p:childTnLst>
                    </p:cTn>
                  </p:par>
                  <p:par>
                    <p:cTn id="95" fill="hold">
                      <p:stCondLst>
                        <p:cond delay="indefinite"/>
                      </p:stCondLst>
                      <p:childTnLst>
                        <p:par>
                          <p:cTn id="96" fill="hold">
                            <p:stCondLst>
                              <p:cond delay="0"/>
                            </p:stCondLst>
                            <p:childTnLst>
                              <p:par>
                                <p:cTn id="97" presetID="12" presetClass="exit" presetSubtype="4" fill="hold" grpId="1" nodeType="clickEffect">
                                  <p:stCondLst>
                                    <p:cond delay="0"/>
                                  </p:stCondLst>
                                  <p:childTnLst>
                                    <p:anim calcmode="lin" valueType="num">
                                      <p:cBhvr additive="base">
                                        <p:cTn id="98" dur="500"/>
                                        <p:tgtEl>
                                          <p:spTgt spid="25"/>
                                        </p:tgtEl>
                                        <p:attrNameLst>
                                          <p:attrName>ppt_y</p:attrName>
                                        </p:attrNameLst>
                                      </p:cBhvr>
                                      <p:tavLst>
                                        <p:tav tm="0">
                                          <p:val>
                                            <p:strVal val="#ppt_y"/>
                                          </p:val>
                                        </p:tav>
                                        <p:tav tm="100000">
                                          <p:val>
                                            <p:strVal val="#ppt_y+#ppt_h*1.125000"/>
                                          </p:val>
                                        </p:tav>
                                      </p:tavLst>
                                    </p:anim>
                                    <p:animEffect transition="out" filter="wipe(down)">
                                      <p:cBhvr>
                                        <p:cTn id="99" dur="500"/>
                                        <p:tgtEl>
                                          <p:spTgt spid="25"/>
                                        </p:tgtEl>
                                      </p:cBhvr>
                                    </p:animEffect>
                                    <p:set>
                                      <p:cBhvr>
                                        <p:cTn id="100" dur="1" fill="hold">
                                          <p:stCondLst>
                                            <p:cond delay="499"/>
                                          </p:stCondLst>
                                        </p:cTn>
                                        <p:tgtEl>
                                          <p:spTgt spid="25"/>
                                        </p:tgtEl>
                                        <p:attrNameLst>
                                          <p:attrName>style.visibility</p:attrName>
                                        </p:attrNameLst>
                                      </p:cBhvr>
                                      <p:to>
                                        <p:strVal val="hidden"/>
                                      </p:to>
                                    </p:set>
                                  </p:childTnLst>
                                </p:cTn>
                              </p:par>
                              <p:par>
                                <p:cTn id="101" presetID="12" presetClass="exit" presetSubtype="4" fill="hold" nodeType="withEffect">
                                  <p:stCondLst>
                                    <p:cond delay="0"/>
                                  </p:stCondLst>
                                  <p:childTnLst>
                                    <p:anim calcmode="lin" valueType="num">
                                      <p:cBhvr additive="base">
                                        <p:cTn id="102" dur="500"/>
                                        <p:tgtEl>
                                          <p:spTgt spid="24"/>
                                        </p:tgtEl>
                                        <p:attrNameLst>
                                          <p:attrName>ppt_y</p:attrName>
                                        </p:attrNameLst>
                                      </p:cBhvr>
                                      <p:tavLst>
                                        <p:tav tm="0">
                                          <p:val>
                                            <p:strVal val="#ppt_y"/>
                                          </p:val>
                                        </p:tav>
                                        <p:tav tm="100000">
                                          <p:val>
                                            <p:strVal val="#ppt_y+#ppt_h*1.125000"/>
                                          </p:val>
                                        </p:tav>
                                      </p:tavLst>
                                    </p:anim>
                                    <p:animEffect transition="out" filter="wipe(down)">
                                      <p:cBhvr>
                                        <p:cTn id="103" dur="500"/>
                                        <p:tgtEl>
                                          <p:spTgt spid="24"/>
                                        </p:tgtEl>
                                      </p:cBhvr>
                                    </p:animEffect>
                                    <p:set>
                                      <p:cBhvr>
                                        <p:cTn id="104" dur="1" fill="hold">
                                          <p:stCondLst>
                                            <p:cond delay="499"/>
                                          </p:stCondLst>
                                        </p:cTn>
                                        <p:tgtEl>
                                          <p:spTgt spid="24"/>
                                        </p:tgtEl>
                                        <p:attrNameLst>
                                          <p:attrName>style.visibility</p:attrName>
                                        </p:attrNameLst>
                                      </p:cBhvr>
                                      <p:to>
                                        <p:strVal val="hidden"/>
                                      </p:to>
                                    </p:set>
                                  </p:childTnLst>
                                </p:cTn>
                              </p:par>
                              <p:par>
                                <p:cTn id="105" presetID="12" presetClass="exit" presetSubtype="4" fill="hold" grpId="1" nodeType="withEffect">
                                  <p:stCondLst>
                                    <p:cond delay="0"/>
                                  </p:stCondLst>
                                  <p:childTnLst>
                                    <p:anim calcmode="lin" valueType="num">
                                      <p:cBhvr additive="base">
                                        <p:cTn id="106" dur="500"/>
                                        <p:tgtEl>
                                          <p:spTgt spid="22"/>
                                        </p:tgtEl>
                                        <p:attrNameLst>
                                          <p:attrName>ppt_y</p:attrName>
                                        </p:attrNameLst>
                                      </p:cBhvr>
                                      <p:tavLst>
                                        <p:tav tm="0">
                                          <p:val>
                                            <p:strVal val="#ppt_y"/>
                                          </p:val>
                                        </p:tav>
                                        <p:tav tm="100000">
                                          <p:val>
                                            <p:strVal val="#ppt_y+#ppt_h*1.125000"/>
                                          </p:val>
                                        </p:tav>
                                      </p:tavLst>
                                    </p:anim>
                                    <p:animEffect transition="out" filter="wipe(down)">
                                      <p:cBhvr>
                                        <p:cTn id="107" dur="500"/>
                                        <p:tgtEl>
                                          <p:spTgt spid="22"/>
                                        </p:tgtEl>
                                      </p:cBhvr>
                                    </p:animEffect>
                                    <p:set>
                                      <p:cBhvr>
                                        <p:cTn id="10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109" fill="hold" display="1">
                  <p:stCondLst>
                    <p:cond delay="indefinite"/>
                  </p:stCondLst>
                  <p:endCondLst>
                    <p:cond evt="onStopAudio">
                      <p:tgtEl>
                        <p:sldTgt/>
                      </p:tgtEl>
                    </p:cond>
                  </p:endCondLst>
                </p:cTn>
                <p:tgtEl>
                  <p:spTgt spid="16"/>
                </p:tgtEl>
              </p:cMediaNode>
            </p:audio>
            <p:audio>
              <p:cMediaNode>
                <p:cTn id="110" fill="hold" display="1">
                  <p:stCondLst>
                    <p:cond delay="indefinite"/>
                  </p:stCondLst>
                  <p:endCondLst>
                    <p:cond evt="onStopAudio">
                      <p:tgtEl>
                        <p:sldTgt/>
                      </p:tgtEl>
                    </p:cond>
                  </p:endCondLst>
                </p:cTn>
                <p:tgtEl>
                  <p:spTgt spid="20"/>
                </p:tgtEl>
              </p:cMediaNode>
            </p:audio>
            <p:audio>
              <p:cMediaNode>
                <p:cTn id="111" fill="hold" display="1">
                  <p:stCondLst>
                    <p:cond delay="indefinite"/>
                  </p:stCondLst>
                  <p:endCondLst>
                    <p:cond evt="onStopAudio">
                      <p:tgtEl>
                        <p:sldTgt/>
                      </p:tgtEl>
                    </p:cond>
                  </p:endCondLst>
                </p:cTn>
                <p:tgtEl>
                  <p:spTgt spid="23"/>
                </p:tgtEl>
              </p:cMediaNode>
            </p:audio>
          </p:childTnLst>
        </p:cTn>
      </p:par>
    </p:tnLst>
    <p:bldLst>
      <p:bldP spid="7" grpId="0" bldLvl="0" animBg="1"/>
      <p:bldP spid="8" grpId="0"/>
      <p:bldP spid="10" grpId="0" bldLvl="0" animBg="1"/>
      <p:bldP spid="18" grpId="0"/>
      <p:bldP spid="22" grpId="0" bldLvl="0" animBg="1"/>
      <p:bldP spid="12" grpId="0"/>
      <p:bldP spid="12" grpId="1"/>
      <p:bldP spid="19" grpId="0"/>
      <p:bldP spid="19" grpId="1"/>
      <p:bldP spid="25" grpId="0"/>
      <p:bldP spid="25" grpId="1"/>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128989" y="472535"/>
            <a:ext cx="2042473" cy="521970"/>
          </a:xfrm>
          <a:prstGeom prst="rect">
            <a:avLst/>
          </a:prstGeom>
          <a:noFill/>
        </p:spPr>
        <p:txBody>
          <a:bodyPr wrap="square" rtlCol="0">
            <a:spAutoFit/>
          </a:bodyPr>
          <a:p>
            <a:pPr algn="ctr" defTabSz="914400">
              <a:defRPr/>
            </a:pPr>
            <a:r>
              <a:rPr lang="zh-CN" altLang="en-US" sz="2800" u="sng" kern="0" dirty="0">
                <a:solidFill>
                  <a:srgbClr val="283855"/>
                </a:solidFill>
                <a:latin typeface="思源黑体 CN Bold" panose="020B0800000000000000" pitchFamily="34" charset="-122"/>
                <a:ea typeface="思源黑体 CN Bold" panose="020B0800000000000000" pitchFamily="34" charset="-122"/>
              </a:rPr>
              <a:t>探索新知</a:t>
            </a:r>
            <a:endParaRPr lang="zh-CN" altLang="en-US" sz="2800" u="sng" kern="0" dirty="0">
              <a:solidFill>
                <a:srgbClr val="283855"/>
              </a:solidFill>
              <a:latin typeface="思源黑体 CN Bold" panose="020B0800000000000000" pitchFamily="34" charset="-122"/>
              <a:ea typeface="思源黑体 CN Bold" panose="020B0800000000000000" pitchFamily="34" charset="-122"/>
            </a:endParaRPr>
          </a:p>
        </p:txBody>
      </p:sp>
      <p:sp>
        <p:nvSpPr>
          <p:cNvPr id="3" name="ïṧļîḓè"/>
          <p:cNvSpPr/>
          <p:nvPr/>
        </p:nvSpPr>
        <p:spPr>
          <a:xfrm>
            <a:off x="586504" y="433828"/>
            <a:ext cx="701612" cy="600634"/>
          </a:xfrm>
          <a:prstGeom prst="parallelogram">
            <a:avLst/>
          </a:prstGeom>
          <a:solidFill>
            <a:srgbClr val="28385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a:r>
              <a:rPr lang="en-US" altLang="zh-CN" b="1" dirty="0"/>
              <a:t>02</a:t>
            </a:r>
            <a:endParaRPr lang="zh-CN" altLang="en-US" b="1" dirty="0"/>
          </a:p>
        </p:txBody>
      </p:sp>
      <p:sp>
        <p:nvSpPr>
          <p:cNvPr id="7" name="椭圆 6"/>
          <p:cNvSpPr/>
          <p:nvPr>
            <p:custDataLst>
              <p:tags r:id="rId1"/>
            </p:custDataLst>
          </p:nvPr>
        </p:nvSpPr>
        <p:spPr>
          <a:xfrm>
            <a:off x="1053772" y="1285019"/>
            <a:ext cx="544787" cy="544787"/>
          </a:xfrm>
          <a:prstGeom prst="ellipse">
            <a:avLst/>
          </a:prstGeom>
          <a:solidFill>
            <a:srgbClr val="006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solidFill>
                  <a:schemeClr val="bg1"/>
                </a:solidFill>
                <a:latin typeface="思源黑体 CN Regular" panose="020B0500000000000000" pitchFamily="34" charset="-122"/>
                <a:ea typeface="思源黑体 CN Regular" panose="020B0500000000000000" pitchFamily="34" charset="-122"/>
              </a:rPr>
              <a:t>1</a:t>
            </a:r>
            <a:endParaRPr lang="zh-CN" altLang="en-US" dirty="0">
              <a:solidFill>
                <a:schemeClr val="bg1"/>
              </a:solidFill>
              <a:latin typeface="思源黑体 CN Regular" panose="020B0500000000000000" pitchFamily="34" charset="-122"/>
              <a:ea typeface="思源黑体 CN Regular" panose="020B0500000000000000" pitchFamily="34" charset="-122"/>
            </a:endParaRPr>
          </a:p>
        </p:txBody>
      </p:sp>
      <p:sp>
        <p:nvSpPr>
          <p:cNvPr id="8" name="文本框 7"/>
          <p:cNvSpPr txBox="1"/>
          <p:nvPr>
            <p:custDataLst>
              <p:tags r:id="rId2"/>
            </p:custDataLst>
          </p:nvPr>
        </p:nvSpPr>
        <p:spPr>
          <a:xfrm>
            <a:off x="1769745" y="1368425"/>
            <a:ext cx="4753610" cy="460375"/>
          </a:xfrm>
          <a:prstGeom prst="rect">
            <a:avLst/>
          </a:prstGeom>
          <a:noFill/>
        </p:spPr>
        <p:txBody>
          <a:bodyPr wrap="square">
            <a:spAutoFit/>
          </a:bodyPr>
          <a:p>
            <a:r>
              <a:rPr lang="zh-CN" altLang="en-US" sz="2400" dirty="0">
                <a:latin typeface="华文楷体" panose="02010600040101010101" charset="-122"/>
                <a:ea typeface="华文楷体" panose="02010600040101010101" charset="-122"/>
              </a:rPr>
              <a:t>任务一：人口增长与资源需求</a:t>
            </a:r>
            <a:endParaRPr lang="zh-CN" altLang="en-US" sz="2400" dirty="0">
              <a:latin typeface="华文楷体" panose="02010600040101010101" charset="-122"/>
              <a:ea typeface="华文楷体" panose="02010600040101010101" charset="-122"/>
            </a:endParaRPr>
          </a:p>
        </p:txBody>
      </p:sp>
      <p:sp>
        <p:nvSpPr>
          <p:cNvPr id="10" name="矩形: 圆角 5"/>
          <p:cNvSpPr/>
          <p:nvPr/>
        </p:nvSpPr>
        <p:spPr>
          <a:xfrm>
            <a:off x="6993890" y="1165860"/>
            <a:ext cx="4054475" cy="1089025"/>
          </a:xfrm>
          <a:prstGeom prst="roundRect">
            <a:avLst/>
          </a:prstGeom>
          <a:solidFill>
            <a:srgbClr val="0062B0"/>
          </a:solidFill>
          <a:ln>
            <a:noFill/>
          </a:ln>
          <a:effectLst>
            <a:outerShdw blurRad="50800" dist="38100" dir="2700000" sx="99000" sy="99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7162615" y="1356885"/>
            <a:ext cx="3827708" cy="706755"/>
          </a:xfrm>
          <a:prstGeom prst="rect">
            <a:avLst/>
          </a:prstGeom>
          <a:noFill/>
        </p:spPr>
        <p:txBody>
          <a:bodyPr wrap="square">
            <a:spAutoFit/>
          </a:bodyPr>
          <a:p>
            <a:r>
              <a:rPr lang="zh-CN" altLang="en-US" sz="2000" dirty="0">
                <a:solidFill>
                  <a:schemeClr val="bg1"/>
                </a:solidFill>
                <a:latin typeface="华文楷体" panose="02010600040101010101" charset="-122"/>
                <a:ea typeface="华文楷体" panose="02010600040101010101" charset="-122"/>
              </a:rPr>
              <a:t>这么多人口的增长，会给我们的生态环境带来什么样的影响呢？</a:t>
            </a:r>
            <a:endParaRPr lang="zh-CN" altLang="en-US" sz="2000" dirty="0">
              <a:solidFill>
                <a:schemeClr val="bg1"/>
              </a:solidFill>
              <a:latin typeface="华文楷体" panose="02010600040101010101" charset="-122"/>
              <a:ea typeface="华文楷体" panose="02010600040101010101" charset="-122"/>
            </a:endParaRPr>
          </a:p>
        </p:txBody>
      </p:sp>
      <p:grpSp>
        <p:nvGrpSpPr>
          <p:cNvPr id="37" name="组合 36"/>
          <p:cNvGrpSpPr/>
          <p:nvPr/>
        </p:nvGrpSpPr>
        <p:grpSpPr>
          <a:xfrm>
            <a:off x="4207510" y="3010535"/>
            <a:ext cx="449580" cy="509270"/>
            <a:chOff x="6626" y="4741"/>
            <a:chExt cx="708" cy="802"/>
          </a:xfrm>
        </p:grpSpPr>
        <p:sp>
          <p:nvSpPr>
            <p:cNvPr id="14" name="椭圆 13"/>
            <p:cNvSpPr/>
            <p:nvPr/>
          </p:nvSpPr>
          <p:spPr>
            <a:xfrm rot="16200000">
              <a:off x="6579" y="4788"/>
              <a:ext cx="802" cy="709"/>
            </a:xfrm>
            <a:prstGeom prst="ellipse">
              <a:avLst/>
            </a:prstGeom>
            <a:solidFill>
              <a:srgbClr val="0062B0">
                <a:alpha val="50000"/>
              </a:srgbClr>
            </a:solidFill>
            <a:ln>
              <a:solidFill>
                <a:srgbClr val="0062B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等腰三角形 14"/>
            <p:cNvSpPr/>
            <p:nvPr/>
          </p:nvSpPr>
          <p:spPr>
            <a:xfrm rot="5400000">
              <a:off x="6884" y="5028"/>
              <a:ext cx="302" cy="230"/>
            </a:xfrm>
            <a:prstGeom prst="triangle">
              <a:avLst/>
            </a:prstGeom>
            <a:solidFill>
              <a:schemeClr val="bg1"/>
            </a:solidFill>
            <a:ln>
              <a:solidFill>
                <a:srgbClr val="0062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8" name="组合 37"/>
          <p:cNvGrpSpPr/>
          <p:nvPr/>
        </p:nvGrpSpPr>
        <p:grpSpPr>
          <a:xfrm>
            <a:off x="7570470" y="3843020"/>
            <a:ext cx="449580" cy="509270"/>
            <a:chOff x="11922" y="6052"/>
            <a:chExt cx="708" cy="802"/>
          </a:xfrm>
        </p:grpSpPr>
        <p:sp>
          <p:nvSpPr>
            <p:cNvPr id="17" name="椭圆 16"/>
            <p:cNvSpPr/>
            <p:nvPr/>
          </p:nvSpPr>
          <p:spPr>
            <a:xfrm flipH="1">
              <a:off x="11922" y="6052"/>
              <a:ext cx="709" cy="802"/>
            </a:xfrm>
            <a:prstGeom prst="ellipse">
              <a:avLst/>
            </a:prstGeom>
            <a:solidFill>
              <a:srgbClr val="0062B0">
                <a:alpha val="50000"/>
              </a:srgbClr>
            </a:solidFill>
            <a:ln>
              <a:solidFill>
                <a:srgbClr val="0062B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p:cNvSpPr/>
            <p:nvPr/>
          </p:nvSpPr>
          <p:spPr>
            <a:xfrm rot="10800000" flipH="1">
              <a:off x="12143" y="6386"/>
              <a:ext cx="266" cy="260"/>
            </a:xfrm>
            <a:prstGeom prst="triangle">
              <a:avLst/>
            </a:prstGeom>
            <a:solidFill>
              <a:schemeClr val="bg1"/>
            </a:solidFill>
            <a:ln>
              <a:solidFill>
                <a:srgbClr val="0062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9" name="组合 38"/>
          <p:cNvGrpSpPr/>
          <p:nvPr/>
        </p:nvGrpSpPr>
        <p:grpSpPr>
          <a:xfrm>
            <a:off x="4207510" y="4664075"/>
            <a:ext cx="449580" cy="509270"/>
            <a:chOff x="6626" y="7345"/>
            <a:chExt cx="708" cy="802"/>
          </a:xfrm>
        </p:grpSpPr>
        <p:sp>
          <p:nvSpPr>
            <p:cNvPr id="28" name="椭圆 27"/>
            <p:cNvSpPr/>
            <p:nvPr/>
          </p:nvSpPr>
          <p:spPr>
            <a:xfrm rot="5400000" flipH="1">
              <a:off x="6579" y="7392"/>
              <a:ext cx="802" cy="709"/>
            </a:xfrm>
            <a:prstGeom prst="ellipse">
              <a:avLst/>
            </a:prstGeom>
            <a:solidFill>
              <a:srgbClr val="0062B0">
                <a:alpha val="50000"/>
              </a:srgbClr>
            </a:solidFill>
            <a:ln>
              <a:solidFill>
                <a:srgbClr val="0062B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等腰三角形 28"/>
            <p:cNvSpPr/>
            <p:nvPr/>
          </p:nvSpPr>
          <p:spPr>
            <a:xfrm rot="16200000" flipH="1">
              <a:off x="6772" y="7631"/>
              <a:ext cx="302" cy="230"/>
            </a:xfrm>
            <a:prstGeom prst="triangle">
              <a:avLst/>
            </a:prstGeom>
            <a:solidFill>
              <a:schemeClr val="bg1"/>
            </a:solidFill>
            <a:ln>
              <a:solidFill>
                <a:srgbClr val="0062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0" name="组合 39"/>
          <p:cNvGrpSpPr/>
          <p:nvPr/>
        </p:nvGrpSpPr>
        <p:grpSpPr>
          <a:xfrm>
            <a:off x="1141095" y="2546350"/>
            <a:ext cx="2773680" cy="1350645"/>
            <a:chOff x="1797" y="4010"/>
            <a:chExt cx="4368" cy="2127"/>
          </a:xfrm>
        </p:grpSpPr>
        <p:sp>
          <p:nvSpPr>
            <p:cNvPr id="13" name="矩形: 圆角 5"/>
            <p:cNvSpPr/>
            <p:nvPr/>
          </p:nvSpPr>
          <p:spPr>
            <a:xfrm>
              <a:off x="1797" y="4010"/>
              <a:ext cx="4368" cy="2091"/>
            </a:xfrm>
            <a:prstGeom prst="roundRect">
              <a:avLst/>
            </a:prstGeom>
            <a:solidFill>
              <a:srgbClr val="0062B0"/>
            </a:solidFill>
            <a:ln>
              <a:noFill/>
            </a:ln>
            <a:effectLst>
              <a:outerShdw blurRad="50800" dist="38100" dir="2700000" sx="99000" sy="99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1914" y="4347"/>
              <a:ext cx="4125" cy="1791"/>
            </a:xfrm>
            <a:prstGeom prst="rect">
              <a:avLst/>
            </a:prstGeom>
            <a:noFill/>
          </p:spPr>
          <p:txBody>
            <a:bodyPr wrap="square">
              <a:spAutoFit/>
            </a:bodyPr>
            <a:p>
              <a:pPr algn="ctr"/>
              <a:r>
                <a:rPr lang="zh-CN" altLang="en-US" sz="2400" dirty="0">
                  <a:solidFill>
                    <a:schemeClr val="bg1"/>
                  </a:solidFill>
                  <a:latin typeface="华文楷体" panose="02010600040101010101" charset="-122"/>
                  <a:ea typeface="华文楷体" panose="02010600040101010101" charset="-122"/>
                </a:rPr>
                <a:t>人口增长需要</a:t>
              </a:r>
              <a:endParaRPr lang="zh-CN" altLang="en-US" sz="2400" dirty="0">
                <a:solidFill>
                  <a:schemeClr val="bg1"/>
                </a:solidFill>
                <a:latin typeface="华文楷体" panose="02010600040101010101" charset="-122"/>
                <a:ea typeface="华文楷体" panose="02010600040101010101" charset="-122"/>
              </a:endParaRPr>
            </a:p>
            <a:p>
              <a:pPr algn="ctr"/>
              <a:r>
                <a:rPr lang="zh-CN" altLang="en-US" sz="2400" dirty="0">
                  <a:solidFill>
                    <a:schemeClr val="bg1"/>
                  </a:solidFill>
                  <a:latin typeface="华文楷体" panose="02010600040101010101" charset="-122"/>
                  <a:ea typeface="华文楷体" panose="02010600040101010101" charset="-122"/>
                </a:rPr>
                <a:t>消耗大量的能源</a:t>
              </a:r>
              <a:br>
                <a:rPr lang="zh-CN" altLang="en-US" sz="2000" dirty="0">
                  <a:solidFill>
                    <a:schemeClr val="bg1"/>
                  </a:solidFill>
                  <a:latin typeface="思源黑体 CN Medium" panose="020B0600000000000000" pitchFamily="34" charset="-122"/>
                  <a:ea typeface="思源黑体 CN Medium" panose="020B0600000000000000" pitchFamily="34" charset="-122"/>
                </a:rPr>
              </a:br>
              <a:endParaRPr lang="zh-CN" altLang="en-US" sz="200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42" name="组合 41"/>
          <p:cNvGrpSpPr/>
          <p:nvPr/>
        </p:nvGrpSpPr>
        <p:grpSpPr>
          <a:xfrm>
            <a:off x="1132840" y="4316095"/>
            <a:ext cx="2710180" cy="1327150"/>
            <a:chOff x="1784" y="6797"/>
            <a:chExt cx="4268" cy="2090"/>
          </a:xfrm>
        </p:grpSpPr>
        <p:sp>
          <p:nvSpPr>
            <p:cNvPr id="27" name="矩形: 圆角 13"/>
            <p:cNvSpPr/>
            <p:nvPr/>
          </p:nvSpPr>
          <p:spPr>
            <a:xfrm>
              <a:off x="1784" y="6797"/>
              <a:ext cx="4268" cy="2091"/>
            </a:xfrm>
            <a:prstGeom prst="roundRect">
              <a:avLst>
                <a:gd name="adj" fmla="val 984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1845" y="7156"/>
              <a:ext cx="3929" cy="1307"/>
            </a:xfrm>
            <a:prstGeom prst="rect">
              <a:avLst/>
            </a:prstGeom>
            <a:noFill/>
          </p:spPr>
          <p:txBody>
            <a:bodyPr wrap="square">
              <a:spAutoFit/>
            </a:bodyPr>
            <a:p>
              <a:pPr algn="ctr">
                <a:buClrTx/>
                <a:buSzTx/>
                <a:buFontTx/>
              </a:pPr>
              <a:r>
                <a:rPr lang="zh-CN" altLang="en-US" sz="2400" dirty="0">
                  <a:latin typeface="华文楷体" panose="02010600040101010101" charset="-122"/>
                  <a:ea typeface="华文楷体" panose="02010600040101010101" charset="-122"/>
                </a:rPr>
                <a:t>会对环境</a:t>
              </a:r>
              <a:endParaRPr lang="zh-CN" altLang="en-US" sz="2400" dirty="0">
                <a:latin typeface="华文楷体" panose="02010600040101010101" charset="-122"/>
                <a:ea typeface="华文楷体" panose="02010600040101010101" charset="-122"/>
              </a:endParaRPr>
            </a:p>
            <a:p>
              <a:pPr algn="ctr">
                <a:buClrTx/>
                <a:buSzTx/>
                <a:buFontTx/>
              </a:pPr>
              <a:r>
                <a:rPr lang="zh-CN" altLang="en-US" sz="2400" dirty="0">
                  <a:latin typeface="华文楷体" panose="02010600040101010101" charset="-122"/>
                  <a:ea typeface="华文楷体" panose="02010600040101010101" charset="-122"/>
                </a:rPr>
                <a:t>产生影响</a:t>
              </a:r>
              <a:endParaRPr lang="zh-CN" altLang="en-US" sz="2400" dirty="0">
                <a:latin typeface="华文楷体" panose="02010600040101010101" charset="-122"/>
                <a:ea typeface="华文楷体" panose="02010600040101010101" charset="-122"/>
              </a:endParaRPr>
            </a:p>
          </p:txBody>
        </p:sp>
      </p:grpSp>
      <p:grpSp>
        <p:nvGrpSpPr>
          <p:cNvPr id="43" name="组合 42"/>
          <p:cNvGrpSpPr/>
          <p:nvPr/>
        </p:nvGrpSpPr>
        <p:grpSpPr>
          <a:xfrm>
            <a:off x="4823460" y="4360545"/>
            <a:ext cx="2760980" cy="1327150"/>
            <a:chOff x="7596" y="6867"/>
            <a:chExt cx="4348" cy="2090"/>
          </a:xfrm>
        </p:grpSpPr>
        <p:sp>
          <p:nvSpPr>
            <p:cNvPr id="5" name="矩形: 圆角 4"/>
            <p:cNvSpPr/>
            <p:nvPr/>
          </p:nvSpPr>
          <p:spPr>
            <a:xfrm>
              <a:off x="7596" y="6867"/>
              <a:ext cx="4348" cy="2091"/>
            </a:xfrm>
            <a:prstGeom prst="roundRect">
              <a:avLst/>
            </a:prstGeom>
            <a:solidFill>
              <a:srgbClr val="0062B0"/>
            </a:solidFill>
            <a:ln>
              <a:noFill/>
            </a:ln>
            <a:effectLst>
              <a:outerShdw blurRad="50800" dist="38100" dir="2700000" sx="99000" sy="99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nvSpPr>
          <p:spPr>
            <a:xfrm>
              <a:off x="7907" y="7313"/>
              <a:ext cx="3848" cy="1307"/>
            </a:xfrm>
            <a:prstGeom prst="rect">
              <a:avLst/>
            </a:prstGeom>
            <a:noFill/>
          </p:spPr>
          <p:txBody>
            <a:bodyPr wrap="square">
              <a:spAutoFit/>
            </a:bodyPr>
            <a:p>
              <a:pPr algn="ctr">
                <a:buClrTx/>
                <a:buSzTx/>
                <a:buNone/>
              </a:pPr>
              <a:r>
                <a:rPr lang="zh-CN" altLang="en-US" sz="2400" dirty="0">
                  <a:solidFill>
                    <a:schemeClr val="bg1"/>
                  </a:solidFill>
                  <a:latin typeface="华文楷体" panose="02010600040101010101" charset="-122"/>
                  <a:ea typeface="华文楷体" panose="02010600040101010101" charset="-122"/>
                </a:rPr>
                <a:t>很多都是从自然资源中获取的</a:t>
              </a:r>
              <a:endParaRPr lang="zh-CN" altLang="en-US" sz="2400" dirty="0">
                <a:solidFill>
                  <a:schemeClr val="bg1"/>
                </a:solidFill>
                <a:latin typeface="华文楷体" panose="02010600040101010101" charset="-122"/>
                <a:ea typeface="华文楷体" panose="02010600040101010101" charset="-122"/>
              </a:endParaRPr>
            </a:p>
          </p:txBody>
        </p:sp>
      </p:grpSp>
      <p:grpSp>
        <p:nvGrpSpPr>
          <p:cNvPr id="41" name="组合 40"/>
          <p:cNvGrpSpPr/>
          <p:nvPr/>
        </p:nvGrpSpPr>
        <p:grpSpPr>
          <a:xfrm>
            <a:off x="4758055" y="2588260"/>
            <a:ext cx="2710180" cy="1327150"/>
            <a:chOff x="7493" y="4076"/>
            <a:chExt cx="4268" cy="2090"/>
          </a:xfrm>
        </p:grpSpPr>
        <p:sp>
          <p:nvSpPr>
            <p:cNvPr id="31" name="文本框 30"/>
            <p:cNvSpPr txBox="1"/>
            <p:nvPr/>
          </p:nvSpPr>
          <p:spPr>
            <a:xfrm>
              <a:off x="7934" y="4789"/>
              <a:ext cx="3736" cy="725"/>
            </a:xfrm>
            <a:prstGeom prst="rect">
              <a:avLst/>
            </a:prstGeom>
            <a:noFill/>
          </p:spPr>
          <p:txBody>
            <a:bodyPr wrap="square">
              <a:spAutoFit/>
            </a:bodyPr>
            <a:p>
              <a:pPr algn="ctr">
                <a:buClrTx/>
                <a:buSzTx/>
                <a:buNone/>
              </a:pPr>
              <a:r>
                <a:rPr lang="zh-CN" altLang="en-US" sz="2400" dirty="0">
                  <a:solidFill>
                    <a:schemeClr val="tx1"/>
                  </a:solidFill>
                  <a:latin typeface="华文楷体" panose="02010600040101010101" charset="-122"/>
                  <a:ea typeface="华文楷体" panose="02010600040101010101" charset="-122"/>
                </a:rPr>
                <a:t>能源从哪儿来呢？</a:t>
              </a:r>
              <a:endParaRPr lang="zh-CN" altLang="en-US" sz="2400" dirty="0">
                <a:solidFill>
                  <a:schemeClr val="tx1"/>
                </a:solidFill>
                <a:latin typeface="华文楷体" panose="02010600040101010101" charset="-122"/>
                <a:ea typeface="华文楷体" panose="02010600040101010101" charset="-122"/>
              </a:endParaRPr>
            </a:p>
          </p:txBody>
        </p:sp>
        <p:sp>
          <p:nvSpPr>
            <p:cNvPr id="35" name="矩形: 圆角 13"/>
            <p:cNvSpPr/>
            <p:nvPr/>
          </p:nvSpPr>
          <p:spPr>
            <a:xfrm>
              <a:off x="7493" y="4076"/>
              <a:ext cx="4268" cy="2091"/>
            </a:xfrm>
            <a:prstGeom prst="roundRect">
              <a:avLst>
                <a:gd name="adj" fmla="val 984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barn(inVertic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arn(inVertical)">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MEDIACOVER_FLAG" val="1"/>
  <p:tag name="KSO_WM_UNIT_MEDIACOVER_BTN_STATE" val="1"/>
  <p:tag name="KSO_WM_UNIT_MEDIACOVER_BTNRECT" val="0*0*0*0"/>
</p:tagLst>
</file>

<file path=ppt/tags/tag10.xml><?xml version="1.0" encoding="utf-8"?>
<p:tagLst xmlns:p="http://schemas.openxmlformats.org/presentationml/2006/main">
  <p:tag name="KSO_WM_DIAGRAM_VIRTUALLY_FRAME" val="{&quot;height&quot;:163.5,&quot;left&quot;:219.35,&quot;top&quot;:250.75,&quot;width&quot;:350.95}"/>
</p:tagLst>
</file>

<file path=ppt/tags/tag11.xml><?xml version="1.0" encoding="utf-8"?>
<p:tagLst xmlns:p="http://schemas.openxmlformats.org/presentationml/2006/main">
  <p:tag name="KSO_WM_DIAGRAM_VIRTUALLY_FRAME" val="{&quot;height&quot;:163.5,&quot;left&quot;:219.35,&quot;top&quot;:250.75,&quot;width&quot;:350.95}"/>
</p:tagLst>
</file>

<file path=ppt/tags/tag12.xml><?xml version="1.0" encoding="utf-8"?>
<p:tagLst xmlns:p="http://schemas.openxmlformats.org/presentationml/2006/main">
  <p:tag name="KSO_WM_DIAGRAM_VIRTUALLY_FRAME" val="{&quot;height&quot;:163.5,&quot;left&quot;:219.35,&quot;top&quot;:250.75,&quot;width&quot;:350.95}"/>
</p:tagLst>
</file>

<file path=ppt/tags/tag13.xml><?xml version="1.0" encoding="utf-8"?>
<p:tagLst xmlns:p="http://schemas.openxmlformats.org/presentationml/2006/main">
  <p:tag name="KSO_WM_DIAGRAM_VIRTUALLY_FRAME" val="{&quot;height&quot;:163.5,&quot;left&quot;:219.35,&quot;top&quot;:250.75,&quot;width&quot;:350.95}"/>
</p:tagLst>
</file>

<file path=ppt/tags/tag14.xml><?xml version="1.0" encoding="utf-8"?>
<p:tagLst xmlns:p="http://schemas.openxmlformats.org/presentationml/2006/main">
  <p:tag name="KSO_WM_DIAGRAM_VIRTUALLY_FRAME" val="{&quot;height&quot;:163.5,&quot;left&quot;:219.35,&quot;top&quot;:250.75,&quot;width&quot;:350.95}"/>
</p:tagLst>
</file>

<file path=ppt/tags/tag15.xml><?xml version="1.0" encoding="utf-8"?>
<p:tagLst xmlns:p="http://schemas.openxmlformats.org/presentationml/2006/main">
  <p:tag name="KSO_WM_DIAGRAM_VIRTUALLY_FRAME" val="{&quot;height&quot;:163.5,&quot;left&quot;:219.35,&quot;top&quot;:250.75,&quot;width&quot;:350.95}"/>
</p:tagLst>
</file>

<file path=ppt/tags/tag16.xml><?xml version="1.0" encoding="utf-8"?>
<p:tagLst xmlns:p="http://schemas.openxmlformats.org/presentationml/2006/main">
  <p:tag name="KSO_WM_DIAGRAM_VIRTUALLY_FRAME" val="{&quot;height&quot;:163.5,&quot;left&quot;:219.35,&quot;top&quot;:250.75,&quot;width&quot;:350.95}"/>
</p:tagLst>
</file>

<file path=ppt/tags/tag17.xml><?xml version="1.0" encoding="utf-8"?>
<p:tagLst xmlns:p="http://schemas.openxmlformats.org/presentationml/2006/main">
  <p:tag name="KSO_WM_DIAGRAM_VIRTUALLY_FRAME" val="{&quot;height&quot;:163.5,&quot;left&quot;:219.35,&quot;top&quot;:250.75,&quot;width&quot;:350.95}"/>
</p:tagLst>
</file>

<file path=ppt/tags/tag18.xml><?xml version="1.0" encoding="utf-8"?>
<p:tagLst xmlns:p="http://schemas.openxmlformats.org/presentationml/2006/main">
  <p:tag name="KSO_WM_DIAGRAM_VIRTUALLY_FRAME" val="{&quot;height&quot;:163.5,&quot;left&quot;:219.35,&quot;top&quot;:250.75,&quot;width&quot;:350.95}"/>
</p:tagLst>
</file>

<file path=ppt/tags/tag19.xml><?xml version="1.0" encoding="utf-8"?>
<p:tagLst xmlns:p="http://schemas.openxmlformats.org/presentationml/2006/main">
  <p:tag name="KSO_WM_DIAGRAM_VIRTUALLY_FRAME" val="{&quot;height&quot;:163.5,&quot;left&quot;:219.35,&quot;top&quot;:250.75,&quot;width&quot;:350.95}"/>
</p:tagLst>
</file>

<file path=ppt/tags/tag2.xml><?xml version="1.0" encoding="utf-8"?>
<p:tagLst xmlns:p="http://schemas.openxmlformats.org/presentationml/2006/main">
  <p:tag name="KSO_WM_MEDIACOVER_FLAG" val="1"/>
  <p:tag name="KSO_WM_UNIT_MEDIACOVER_BTN_STATE" val="1"/>
  <p:tag name="KSO_WM_UNIT_MEDIACOVER_BTNRECT" val="0*0*0*0"/>
</p:tagLst>
</file>

<file path=ppt/tags/tag20.xml><?xml version="1.0" encoding="utf-8"?>
<p:tagLst xmlns:p="http://schemas.openxmlformats.org/presentationml/2006/main">
  <p:tag name="KSO_WM_DIAGRAM_VIRTUALLY_FRAME" val="{&quot;height&quot;:163.5,&quot;left&quot;:219.35,&quot;top&quot;:250.75,&quot;width&quot;:350.95}"/>
</p:tagLst>
</file>

<file path=ppt/tags/tag21.xml><?xml version="1.0" encoding="utf-8"?>
<p:tagLst xmlns:p="http://schemas.openxmlformats.org/presentationml/2006/main">
  <p:tag name="KSO_WM_DIAGRAM_VIRTUALLY_FRAME" val="{&quot;height&quot;:163.5,&quot;left&quot;:219.35,&quot;top&quot;:250.75,&quot;width&quot;:350.95}"/>
</p:tagLst>
</file>

<file path=ppt/tags/tag22.xml><?xml version="1.0" encoding="utf-8"?>
<p:tagLst xmlns:p="http://schemas.openxmlformats.org/presentationml/2006/main">
  <p:tag name="KSO_WM_DIAGRAM_VIRTUALLY_FRAME" val="{&quot;height&quot;:163.5,&quot;left&quot;:219.35,&quot;top&quot;:250.75,&quot;width&quot;:350.95}"/>
</p:tagLst>
</file>

<file path=ppt/tags/tag23.xml><?xml version="1.0" encoding="utf-8"?>
<p:tagLst xmlns:p="http://schemas.openxmlformats.org/presentationml/2006/main">
  <p:tag name="KSO_WM_DIAGRAM_VIRTUALLY_FRAME" val="{&quot;height&quot;:163.5,&quot;left&quot;:219.35,&quot;top&quot;:250.75,&quot;width&quot;:350.95}"/>
</p:tagLst>
</file>

<file path=ppt/tags/tag24.xml><?xml version="1.0" encoding="utf-8"?>
<p:tagLst xmlns:p="http://schemas.openxmlformats.org/presentationml/2006/main">
  <p:tag name="KSO_WM_DIAGRAM_VIRTUALLY_FRAME" val="{&quot;height&quot;:163.5,&quot;left&quot;:219.35,&quot;top&quot;:250.75,&quot;width&quot;:350.95}"/>
</p:tagLst>
</file>

<file path=ppt/tags/tag25.xml><?xml version="1.0" encoding="utf-8"?>
<p:tagLst xmlns:p="http://schemas.openxmlformats.org/presentationml/2006/main">
  <p:tag name="KSO_WM_DIAGRAM_VIRTUALLY_FRAME" val="{&quot;height&quot;:163.5,&quot;left&quot;:219.35,&quot;top&quot;:250.75,&quot;width&quot;:350.95}"/>
</p:tagLst>
</file>

<file path=ppt/tags/tag26.xml><?xml version="1.0" encoding="utf-8"?>
<p:tagLst xmlns:p="http://schemas.openxmlformats.org/presentationml/2006/main">
  <p:tag name="KSO_WM_DIAGRAM_VIRTUALLY_FRAME" val="{&quot;height&quot;:163.5,&quot;left&quot;:219.35,&quot;top&quot;:250.75,&quot;width&quot;:350.95}"/>
</p:tagLst>
</file>

<file path=ppt/tags/tag27.xml><?xml version="1.0" encoding="utf-8"?>
<p:tagLst xmlns:p="http://schemas.openxmlformats.org/presentationml/2006/main">
  <p:tag name="KSO_WM_DIAGRAM_VIRTUALLY_FRAME" val="{&quot;height&quot;:163.5,&quot;left&quot;:219.35,&quot;top&quot;:250.75,&quot;width&quot;:350.95}"/>
</p:tagLst>
</file>

<file path=ppt/tags/tag28.xml><?xml version="1.0" encoding="utf-8"?>
<p:tagLst xmlns:p="http://schemas.openxmlformats.org/presentationml/2006/main">
  <p:tag name="KSO_WM_DIAGRAM_VIRTUALLY_FRAME" val="{&quot;height&quot;:163.5,&quot;left&quot;:219.35,&quot;top&quot;:250.75,&quot;width&quot;:350.95}"/>
</p:tagLst>
</file>

<file path=ppt/tags/tag29.xml><?xml version="1.0" encoding="utf-8"?>
<p:tagLst xmlns:p="http://schemas.openxmlformats.org/presentationml/2006/main">
  <p:tag name="KSO_WM_DIAGRAM_VIRTUALLY_FRAME" val="{&quot;height&quot;:163.5,&quot;left&quot;:219.35,&quot;top&quot;:250.75,&quot;width&quot;:350.95}"/>
</p:tagLst>
</file>

<file path=ppt/tags/tag3.xml><?xml version="1.0" encoding="utf-8"?>
<p:tagLst xmlns:p="http://schemas.openxmlformats.org/presentationml/2006/main">
  <p:tag name="KSO_WM_DIAGRAM_VIRTUALLY_FRAME" val="{&quot;height&quot;:155.04811023622048,&quot;left&quot;:81.47417322834646,&quot;top&quot;:175.23259842519684,&quot;width&quot;:295.65}"/>
</p:tagLst>
</file>

<file path=ppt/tags/tag30.xml><?xml version="1.0" encoding="utf-8"?>
<p:tagLst xmlns:p="http://schemas.openxmlformats.org/presentationml/2006/main">
  <p:tag name="KSO_WM_DIAGRAM_VIRTUALLY_FRAME" val="{&quot;height&quot;:163.5,&quot;left&quot;:219.35,&quot;top&quot;:250.75,&quot;width&quot;:350.95}"/>
</p:tagLst>
</file>

<file path=ppt/tags/tag31.xml><?xml version="1.0" encoding="utf-8"?>
<p:tagLst xmlns:p="http://schemas.openxmlformats.org/presentationml/2006/main">
  <p:tag name="KSO_WM_DIAGRAM_VIRTUALLY_FRAME" val="{&quot;height&quot;:163.5,&quot;left&quot;:219.35,&quot;top&quot;:250.75,&quot;width&quot;:350.95}"/>
</p:tagLst>
</file>

<file path=ppt/tags/tag32.xml><?xml version="1.0" encoding="utf-8"?>
<p:tagLst xmlns:p="http://schemas.openxmlformats.org/presentationml/2006/main">
  <p:tag name="KSO_WM_DIAGRAM_VIRTUALLY_FRAME" val="{&quot;height&quot;:163.5,&quot;left&quot;:219.35,&quot;top&quot;:250.75,&quot;width&quot;:350.95}"/>
</p:tagLst>
</file>

<file path=ppt/tags/tag33.xml><?xml version="1.0" encoding="utf-8"?>
<p:tagLst xmlns:p="http://schemas.openxmlformats.org/presentationml/2006/main">
  <p:tag name="KSO_WM_DIAGRAM_VIRTUALLY_FRAME" val="{&quot;height&quot;:163.5,&quot;left&quot;:219.35,&quot;top&quot;:250.75,&quot;width&quot;:350.95}"/>
</p:tagLst>
</file>

<file path=ppt/tags/tag34.xml><?xml version="1.0" encoding="utf-8"?>
<p:tagLst xmlns:p="http://schemas.openxmlformats.org/presentationml/2006/main">
  <p:tag name="KSO_WM_DIAGRAM_VIRTUALLY_FRAME" val="{&quot;height&quot;:163.5,&quot;left&quot;:219.35,&quot;top&quot;:250.75,&quot;width&quot;:350.95}"/>
</p:tagLst>
</file>

<file path=ppt/tags/tag35.xml><?xml version="1.0" encoding="utf-8"?>
<p:tagLst xmlns:p="http://schemas.openxmlformats.org/presentationml/2006/main">
  <p:tag name="KSO_WM_DIAGRAM_VIRTUALLY_FRAME" val="{&quot;height&quot;:163.5,&quot;left&quot;:219.35,&quot;top&quot;:250.75,&quot;width&quot;:350.95}"/>
</p:tagLst>
</file>

<file path=ppt/tags/tag36.xml><?xml version="1.0" encoding="utf-8"?>
<p:tagLst xmlns:p="http://schemas.openxmlformats.org/presentationml/2006/main">
  <p:tag name="KSO_WM_DIAGRAM_VIRTUALLY_FRAME" val="{&quot;height&quot;:163.5,&quot;left&quot;:219.35,&quot;top&quot;:250.75,&quot;width&quot;:350.95}"/>
</p:tagLst>
</file>

<file path=ppt/tags/tag37.xml><?xml version="1.0" encoding="utf-8"?>
<p:tagLst xmlns:p="http://schemas.openxmlformats.org/presentationml/2006/main">
  <p:tag name="AS_UNIQUEID" val="13215"/>
</p:tagLst>
</file>

<file path=ppt/tags/tag38.xml><?xml version="1.0" encoding="utf-8"?>
<p:tagLst xmlns:p="http://schemas.openxmlformats.org/presentationml/2006/main">
  <p:tag name="KSO_WM_DIAGRAM_VIRTUALLY_FRAME" val="{&quot;height&quot;:155.04811023622048,&quot;left&quot;:81.47417322834646,&quot;top&quot;:175.23259842519684,&quot;width&quot;:295.65}"/>
</p:tagLst>
</file>

<file path=ppt/tags/tag39.xml><?xml version="1.0" encoding="utf-8"?>
<p:tagLst xmlns:p="http://schemas.openxmlformats.org/presentationml/2006/main">
  <p:tag name="KSO_WM_DIAGRAM_VIRTUALLY_FRAME" val="{&quot;height&quot;:155.04811023622048,&quot;left&quot;:81.47417322834646,&quot;top&quot;:175.23259842519684,&quot;width&quot;:295.65}"/>
</p:tagLst>
</file>

<file path=ppt/tags/tag4.xml><?xml version="1.0" encoding="utf-8"?>
<p:tagLst xmlns:p="http://schemas.openxmlformats.org/presentationml/2006/main">
  <p:tag name="KSO_WM_DIAGRAM_VIRTUALLY_FRAME" val="{&quot;height&quot;:155.04811023622048,&quot;left&quot;:81.47417322834646,&quot;top&quot;:175.23259842519684,&quot;width&quot;:295.65}"/>
</p:tagLst>
</file>

<file path=ppt/tags/tag40.xml><?xml version="1.0" encoding="utf-8"?>
<p:tagLst xmlns:p="http://schemas.openxmlformats.org/presentationml/2006/main">
  <p:tag name="KSO_WM_DIAGRAM_VIRTUALLY_FRAME" val="{&quot;height&quot;:155.04811023622048,&quot;left&quot;:81.47417322834646,&quot;top&quot;:175.23259842519684,&quot;width&quot;:295.65}"/>
</p:tagLst>
</file>

<file path=ppt/tags/tag41.xml><?xml version="1.0" encoding="utf-8"?>
<p:tagLst xmlns:p="http://schemas.openxmlformats.org/presentationml/2006/main">
  <p:tag name="KSO_WM_DIAGRAM_VIRTUALLY_FRAME" val="{&quot;height&quot;:155.04811023622048,&quot;left&quot;:81.47417322834646,&quot;top&quot;:175.23259842519684,&quot;width&quot;:295.65}"/>
</p:tagLst>
</file>

<file path=ppt/tags/tag42.xml><?xml version="1.0" encoding="utf-8"?>
<p:tagLst xmlns:p="http://schemas.openxmlformats.org/presentationml/2006/main">
  <p:tag name="KSO_WM_DIAGRAM_VIRTUALLY_FRAME" val="{&quot;height&quot;:155.04811023622048,&quot;left&quot;:81.47417322834646,&quot;top&quot;:175.23259842519684,&quot;width&quot;:295.65}"/>
</p:tagLst>
</file>

<file path=ppt/tags/tag43.xml><?xml version="1.0" encoding="utf-8"?>
<p:tagLst xmlns:p="http://schemas.openxmlformats.org/presentationml/2006/main">
  <p:tag name="KSO_WM_DIAGRAM_VIRTUALLY_FRAME" val="{&quot;height&quot;:155.04811023622048,&quot;left&quot;:81.47417322834646,&quot;top&quot;:175.23259842519684,&quot;width&quot;:295.65}"/>
</p:tagLst>
</file>

<file path=ppt/tags/tag44.xml><?xml version="1.0" encoding="utf-8"?>
<p:tagLst xmlns:p="http://schemas.openxmlformats.org/presentationml/2006/main">
  <p:tag name="KSO_WM_DIAGRAM_VIRTUALLY_FRAME" val="{&quot;height&quot;:155.04811023622048,&quot;left&quot;:81.47417322834646,&quot;top&quot;:175.23259842519684,&quot;width&quot;:295.65}"/>
</p:tagLst>
</file>

<file path=ppt/tags/tag45.xml><?xml version="1.0" encoding="utf-8"?>
<p:tagLst xmlns:p="http://schemas.openxmlformats.org/presentationml/2006/main">
  <p:tag name="KSO_WM_DIAGRAM_VIRTUALLY_FRAME" val="{&quot;height&quot;:155.04811023622048,&quot;left&quot;:81.47417322834646,&quot;top&quot;:175.23259842519684,&quot;width&quot;:295.65}"/>
</p:tagLst>
</file>

<file path=ppt/tags/tag46.xml><?xml version="1.0" encoding="utf-8"?>
<p:tagLst xmlns:p="http://schemas.openxmlformats.org/presentationml/2006/main">
  <p:tag name="KSO_WM_DIAGRAM_VIRTUALLY_FRAME" val="{&quot;height&quot;:155.04811023622048,&quot;left&quot;:81.47417322834646,&quot;top&quot;:175.23259842519684,&quot;width&quot;:295.65}"/>
</p:tagLst>
</file>

<file path=ppt/tags/tag47.xml><?xml version="1.0" encoding="utf-8"?>
<p:tagLst xmlns:p="http://schemas.openxmlformats.org/presentationml/2006/main">
  <p:tag name="KSO_WM_DIAGRAM_VIRTUALLY_FRAME" val="{&quot;height&quot;:333.7673228346458,&quot;left&quot;:78.74992125984252,&quot;top&quot;:139.13055118110236,&quot;width&quot;:799.5000787401575}"/>
</p:tagLst>
</file>

<file path=ppt/tags/tag48.xml><?xml version="1.0" encoding="utf-8"?>
<p:tagLst xmlns:p="http://schemas.openxmlformats.org/presentationml/2006/main">
  <p:tag name="KSO_WM_DIAGRAM_VIRTUALLY_FRAME" val="{&quot;height&quot;:333.7673228346458,&quot;left&quot;:78.74992125984252,&quot;top&quot;:139.13055118110236,&quot;width&quot;:799.5000787401575}"/>
</p:tagLst>
</file>

<file path=ppt/tags/tag49.xml><?xml version="1.0" encoding="utf-8"?>
<p:tagLst xmlns:p="http://schemas.openxmlformats.org/presentationml/2006/main">
  <p:tag name="KSO_WM_DIAGRAM_VIRTUALLY_FRAME" val="{&quot;height&quot;:333.7673228346458,&quot;left&quot;:78.74992125984252,&quot;top&quot;:139.13055118110236,&quot;width&quot;:799.5000787401575}"/>
</p:tagLst>
</file>

<file path=ppt/tags/tag5.xml><?xml version="1.0" encoding="utf-8"?>
<p:tagLst xmlns:p="http://schemas.openxmlformats.org/presentationml/2006/main">
  <p:tag name="KSO_WM_DIAGRAM_VIRTUALLY_FRAME" val="{&quot;height&quot;:155.04811023622048,&quot;left&quot;:81.47417322834646,&quot;top&quot;:175.23259842519684,&quot;width&quot;:295.65}"/>
</p:tagLst>
</file>

<file path=ppt/tags/tag50.xml><?xml version="1.0" encoding="utf-8"?>
<p:tagLst xmlns:p="http://schemas.openxmlformats.org/presentationml/2006/main">
  <p:tag name="KSO_WM_DIAGRAM_VIRTUALLY_FRAME" val="{&quot;height&quot;:333.7673228346458,&quot;left&quot;:78.74992125984252,&quot;top&quot;:139.13055118110236,&quot;width&quot;:799.5000787401575}"/>
</p:tagLst>
</file>

<file path=ppt/tags/tag51.xml><?xml version="1.0" encoding="utf-8"?>
<p:tagLst xmlns:p="http://schemas.openxmlformats.org/presentationml/2006/main">
  <p:tag name="KSO_WM_DIAGRAM_VIRTUALLY_FRAME" val="{&quot;height&quot;:333.7673228346458,&quot;left&quot;:78.74992125984252,&quot;top&quot;:139.13055118110236,&quot;width&quot;:799.5000787401575}"/>
</p:tagLst>
</file>

<file path=ppt/tags/tag52.xml><?xml version="1.0" encoding="utf-8"?>
<p:tagLst xmlns:p="http://schemas.openxmlformats.org/presentationml/2006/main">
  <p:tag name="KSO_WM_DIAGRAM_VIRTUALLY_FRAME" val="{&quot;height&quot;:333.7673228346458,&quot;left&quot;:78.74992125984252,&quot;top&quot;:139.13055118110236,&quot;width&quot;:799.5000787401575}"/>
</p:tagLst>
</file>

<file path=ppt/tags/tag53.xml><?xml version="1.0" encoding="utf-8"?>
<p:tagLst xmlns:p="http://schemas.openxmlformats.org/presentationml/2006/main">
  <p:tag name="KSO_WM_DIAGRAM_VIRTUALLY_FRAME" val="{&quot;height&quot;:333.7673228346458,&quot;left&quot;:78.74992125984252,&quot;top&quot;:139.13055118110236,&quot;width&quot;:799.5000787401575}"/>
</p:tagLst>
</file>

<file path=ppt/tags/tag54.xml><?xml version="1.0" encoding="utf-8"?>
<p:tagLst xmlns:p="http://schemas.openxmlformats.org/presentationml/2006/main">
  <p:tag name="KSO_WM_DIAGRAM_VIRTUALLY_FRAME" val="{&quot;height&quot;:456.6046456692913,&quot;left&quot;:310.1806299212598,&quot;top&quot;:63.009370078740154,&quot;width&quot;:566.5693700787402}"/>
</p:tagLst>
</file>

<file path=ppt/tags/tag55.xml><?xml version="1.0" encoding="utf-8"?>
<p:tagLst xmlns:p="http://schemas.openxmlformats.org/presentationml/2006/main">
  <p:tag name="KSO_WM_DIAGRAM_VIRTUALLY_FRAME" val="{&quot;height&quot;:333.7673228346458,&quot;left&quot;:78.74992125984252,&quot;top&quot;:139.13055118110236,&quot;width&quot;:799.5000787401575}"/>
</p:tagLst>
</file>

<file path=ppt/tags/tag56.xml><?xml version="1.0" encoding="utf-8"?>
<p:tagLst xmlns:p="http://schemas.openxmlformats.org/presentationml/2006/main">
  <p:tag name="ISPRING_PRESENTATION_TITLE" val="PowerPoint 演示文稿"/>
</p:tagLst>
</file>

<file path=ppt/tags/tag6.xml><?xml version="1.0" encoding="utf-8"?>
<p:tagLst xmlns:p="http://schemas.openxmlformats.org/presentationml/2006/main">
  <p:tag name="KSO_WM_DIAGRAM_VIRTUALLY_FRAME" val="{&quot;height&quot;:155.04811023622048,&quot;left&quot;:81.47417322834646,&quot;top&quot;:175.23259842519684,&quot;width&quot;:295.65}"/>
</p:tagLst>
</file>

<file path=ppt/tags/tag7.xml><?xml version="1.0" encoding="utf-8"?>
<p:tagLst xmlns:p="http://schemas.openxmlformats.org/presentationml/2006/main">
  <p:tag name="KSO_WM_DIAGRAM_VIRTUALLY_FRAME" val="{&quot;height&quot;:155.04811023622048,&quot;left&quot;:81.47417322834646,&quot;top&quot;:175.23259842519684,&quot;width&quot;:295.65}"/>
</p:tagLst>
</file>

<file path=ppt/tags/tag8.xml><?xml version="1.0" encoding="utf-8"?>
<p:tagLst xmlns:p="http://schemas.openxmlformats.org/presentationml/2006/main">
  <p:tag name="KSO_WM_DIAGRAM_VIRTUALLY_FRAME" val="{&quot;height&quot;:155.04811023622048,&quot;left&quot;:81.47417322834646,&quot;top&quot;:175.23259842519684,&quot;width&quot;:295.65}"/>
</p:tagLst>
</file>

<file path=ppt/tags/tag9.xml><?xml version="1.0" encoding="utf-8"?>
<p:tagLst xmlns:p="http://schemas.openxmlformats.org/presentationml/2006/main">
  <p:tag name="KSO_WM_DIAGRAM_VIRTUALLY_FRAME" val="{&quot;height&quot;:163.5,&quot;left&quot;:219.35,&quot;top&quot;:250.75,&quot;width&quot;:350.9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1403</Words>
  <Application>WPS 演示</Application>
  <PresentationFormat>宽屏</PresentationFormat>
  <Paragraphs>214</Paragraphs>
  <Slides>20</Slides>
  <Notes>0</Notes>
  <HiddenSlides>0</HiddenSlides>
  <MMClips>1</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20</vt:i4>
      </vt:variant>
    </vt:vector>
  </HeadingPairs>
  <TitlesOfParts>
    <vt:vector size="36" baseType="lpstr">
      <vt:lpstr>Arial</vt:lpstr>
      <vt:lpstr>宋体</vt:lpstr>
      <vt:lpstr>Wingdings</vt:lpstr>
      <vt:lpstr>思源黑体 CN Bold</vt:lpstr>
      <vt:lpstr>华文楷体</vt:lpstr>
      <vt:lpstr>字魂17号-萌趣果冻体</vt:lpstr>
      <vt:lpstr>思源黑体 CN Regular</vt:lpstr>
      <vt:lpstr>黑体</vt:lpstr>
      <vt:lpstr>思源黑体 CN Medium</vt:lpstr>
      <vt:lpstr>等线</vt:lpstr>
      <vt:lpstr>微软雅黑</vt:lpstr>
      <vt:lpstr>Arial Unicode MS</vt:lpstr>
      <vt:lpstr>等线 Light</vt:lpstr>
      <vt:lpstr>Calibri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赵璟</dc:creator>
  <cp:lastModifiedBy>西岭雪</cp:lastModifiedBy>
  <cp:revision>206</cp:revision>
  <dcterms:created xsi:type="dcterms:W3CDTF">2019-03-29T12:25:00Z</dcterms:created>
  <dcterms:modified xsi:type="dcterms:W3CDTF">2024-11-15T07:22:08Z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0BEBDD9F23B448228CF12CFCB06F05A9_12</vt:lpwstr>
  </property>
  <property fmtid="{D5CDD505-2E9C-101B-9397-08002B2CF9AE}" pid="3" name="KSOProductBuildVer">
    <vt:lpwstr>2052-12.1.0.18912</vt:lpwstr>
  </property>
</Properties>
</file>