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media" Target="file:///C:\Users\yfch\Desktop\&#26032;&#24314;&#25991;&#20214;&#22841;%20(2)\QQ&#35270;&#39057;20200519192728.mp4" TargetMode="External"/><Relationship Id="rId1" Type="http://schemas.openxmlformats.org/officeDocument/2006/relationships/video" Target="file:///C:\Users\yfch\Desktop\&#26032;&#24314;&#25991;&#20214;&#22841;%20(2)\QQ&#35270;&#39057;20200519192728.mp4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2540"/>
            <a:ext cx="12229465" cy="6853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07565" y="2272665"/>
            <a:ext cx="797687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浮力（复习课）</a:t>
            </a:r>
            <a:endParaRPr lang="zh-CN" altLang="zh-CN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QQ视频20200519192728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2105" y="290830"/>
            <a:ext cx="115277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利用液体压力和压强的知识寻找浮力产生的原因，进而推导出阿基米德原理</a:t>
            </a:r>
            <a:endParaRPr lang="zh-CN" altLang="zh-CN" sz="36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图片 4" descr="791171D589B5AE32319B9D78BBCC3EC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271145" y="1459230"/>
            <a:ext cx="4684395" cy="5226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6685" y="1741170"/>
            <a:ext cx="219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</a:t>
            </a:r>
            <a:r>
              <a:rPr lang="zh-CN" altLang="zh-CN" sz="2800" baseline="-25000"/>
              <a:t>浮</a:t>
            </a:r>
            <a:r>
              <a:rPr lang="en-US" altLang="zh-CN" sz="2800"/>
              <a:t>=F</a:t>
            </a:r>
            <a:r>
              <a:rPr lang="zh-CN" altLang="en-US" sz="2800" baseline="-25000"/>
              <a:t>下</a:t>
            </a:r>
            <a:r>
              <a:rPr lang="en-US" altLang="zh-CN" sz="2800"/>
              <a:t>-F</a:t>
            </a:r>
            <a:r>
              <a:rPr lang="zh-CN" altLang="en-US" sz="2800" baseline="-25000"/>
              <a:t>上</a:t>
            </a:r>
            <a:endParaRPr lang="zh-CN" altLang="en-US" sz="2800" baseline="-25000"/>
          </a:p>
        </p:txBody>
      </p:sp>
      <p:sp>
        <p:nvSpPr>
          <p:cNvPr id="7" name="文本框 6"/>
          <p:cNvSpPr txBox="1"/>
          <p:nvPr/>
        </p:nvSpPr>
        <p:spPr>
          <a:xfrm>
            <a:off x="5577205" y="2246630"/>
            <a:ext cx="2536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=P</a:t>
            </a:r>
            <a:r>
              <a:rPr lang="zh-CN" altLang="en-US" sz="2800" baseline="-25000"/>
              <a:t>下</a:t>
            </a:r>
            <a:r>
              <a:rPr lang="en-US" altLang="zh-CN" sz="2800"/>
              <a:t>S-P</a:t>
            </a:r>
            <a:r>
              <a:rPr lang="zh-CN" altLang="en-US" sz="2800" baseline="-25000"/>
              <a:t>上</a:t>
            </a:r>
            <a:r>
              <a:rPr lang="en-US" altLang="zh-CN" sz="2800"/>
              <a:t>S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5582920" y="2694940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gh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S-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gh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582920" y="3257550"/>
            <a:ext cx="335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=ρ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gS(h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-h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2800"/>
          </a:p>
        </p:txBody>
      </p:sp>
      <p:sp>
        <p:nvSpPr>
          <p:cNvPr id="11" name="文本框 10"/>
          <p:cNvSpPr txBox="1"/>
          <p:nvPr/>
        </p:nvSpPr>
        <p:spPr>
          <a:xfrm>
            <a:off x="5622290" y="3812540"/>
            <a:ext cx="2308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=ρ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gV</a:t>
            </a:r>
            <a:r>
              <a:rPr lang="zh-CN" altLang="zh-CN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排</a:t>
            </a:r>
            <a:endParaRPr lang="zh-CN" altLang="zh-CN" sz="2800" baseline="-2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9755" y="4377055"/>
            <a:ext cx="2067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=m</a:t>
            </a:r>
            <a:r>
              <a:rPr lang="zh-CN" altLang="en-US" sz="2800" baseline="-25000"/>
              <a:t>排</a:t>
            </a:r>
            <a:r>
              <a:rPr lang="en-US" altLang="zh-CN" sz="2800"/>
              <a:t>g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5694045" y="4973955"/>
            <a:ext cx="2236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=G</a:t>
            </a:r>
            <a:r>
              <a:rPr lang="zh-CN" altLang="en-US" sz="2800" baseline="-25000"/>
              <a:t>排</a:t>
            </a:r>
            <a:endParaRPr lang="zh-CN" altLang="en-US" sz="2800" baseline="-25000"/>
          </a:p>
        </p:txBody>
      </p:sp>
      <p:sp>
        <p:nvSpPr>
          <p:cNvPr id="14" name="文本框 13"/>
          <p:cNvSpPr txBox="1"/>
          <p:nvPr/>
        </p:nvSpPr>
        <p:spPr>
          <a:xfrm>
            <a:off x="9548495" y="1616710"/>
            <a:ext cx="219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</a:t>
            </a:r>
            <a:r>
              <a:rPr lang="zh-CN" altLang="zh-CN" sz="2800" baseline="-25000"/>
              <a:t>浮</a:t>
            </a:r>
            <a:r>
              <a:rPr lang="en-US" altLang="zh-CN" sz="2800"/>
              <a:t>=F</a:t>
            </a:r>
            <a:r>
              <a:rPr lang="zh-CN" altLang="en-US" sz="2800" baseline="-25000"/>
              <a:t>下</a:t>
            </a:r>
            <a:r>
              <a:rPr lang="en-US" altLang="zh-CN" sz="2800"/>
              <a:t>-F</a:t>
            </a:r>
            <a:r>
              <a:rPr lang="zh-CN" altLang="en-US" sz="2800" baseline="-25000"/>
              <a:t>上</a:t>
            </a:r>
            <a:endParaRPr lang="zh-CN" altLang="en-US" sz="2800" baseline="-25000"/>
          </a:p>
        </p:txBody>
      </p:sp>
      <p:sp>
        <p:nvSpPr>
          <p:cNvPr id="15" name="文本框 14"/>
          <p:cNvSpPr txBox="1"/>
          <p:nvPr/>
        </p:nvSpPr>
        <p:spPr>
          <a:xfrm>
            <a:off x="10093325" y="2327910"/>
            <a:ext cx="197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=P</a:t>
            </a:r>
            <a:r>
              <a:rPr lang="zh-CN" altLang="en-US" sz="2800" baseline="-25000"/>
              <a:t>下</a:t>
            </a:r>
            <a:r>
              <a:rPr lang="en-US" altLang="zh-CN" sz="2800"/>
              <a:t>S-</a:t>
            </a:r>
            <a:r>
              <a:rPr lang="en-US" sz="2800"/>
              <a:t>0N</a:t>
            </a:r>
            <a:endParaRPr 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10146030" y="2861310"/>
            <a:ext cx="1856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ghS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15550" y="3356610"/>
            <a:ext cx="192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=ρ</a:t>
            </a:r>
            <a:r>
              <a:rPr lang="zh-CN" altLang="en-US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液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gV</a:t>
            </a:r>
            <a:r>
              <a:rPr lang="zh-CN" altLang="zh-CN" sz="28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排</a:t>
            </a:r>
            <a:endParaRPr lang="zh-CN" altLang="zh-CN" sz="2800" baseline="-2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48570" y="3872865"/>
            <a:ext cx="140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=m</a:t>
            </a:r>
            <a:r>
              <a:rPr lang="zh-CN" altLang="en-US" sz="2800" baseline="-25000"/>
              <a:t>排</a:t>
            </a:r>
            <a:r>
              <a:rPr lang="en-US" altLang="zh-CN" sz="2800"/>
              <a:t>g</a:t>
            </a:r>
            <a:endParaRPr lang="en-US" altLang="zh-CN" sz="2800"/>
          </a:p>
        </p:txBody>
      </p:sp>
      <p:sp>
        <p:nvSpPr>
          <p:cNvPr id="19" name="文本框 18"/>
          <p:cNvSpPr txBox="1"/>
          <p:nvPr/>
        </p:nvSpPr>
        <p:spPr>
          <a:xfrm>
            <a:off x="10187305" y="4426585"/>
            <a:ext cx="108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=G</a:t>
            </a:r>
            <a:r>
              <a:rPr lang="zh-CN" altLang="en-US" sz="2800" baseline="-25000"/>
              <a:t>排</a:t>
            </a:r>
            <a:endParaRPr lang="zh-CN" altLang="en-US" sz="28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82625" y="566420"/>
            <a:ext cx="108426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800" b="1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一长方形物体浸没在水中，上表面受水的压力为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3.2N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，下表面受到水的压力为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</a:rPr>
              <a:t>5N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，该物体所受浮力为多大？物体在水中下降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</a:rPr>
              <a:t>5cm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，所受压强如何变化？浮力如何变化？</a:t>
            </a:r>
            <a:endParaRPr lang="zh-CN" altLang="en-US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682625" y="4841875"/>
            <a:ext cx="100812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解：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浮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下表面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上表面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=5N-3.2N=1.8N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2905" y="450215"/>
            <a:ext cx="112687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800" b="1">
                <a:latin typeface="Calibri" panose="020F0502020204030204" charset="0"/>
                <a:ea typeface="宋体" panose="02010600030101010101" pitchFamily="2" charset="-122"/>
              </a:rPr>
              <a:t>2.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一体积为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6dm</a:t>
            </a:r>
            <a:r>
              <a:rPr lang="en-US" sz="4800" b="1" baseline="3000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木块，其中有三分之二在液面之下，求木块下表面所受到的压力？</a:t>
            </a:r>
            <a:endParaRPr lang="zh-CN" altLang="en-US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-635" y="1875155"/>
            <a:ext cx="1195387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解：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排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=2/3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木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         =2/3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=4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F</a:t>
            </a:r>
            <a:r>
              <a:rPr lang="zh-CN" sz="48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sz="4800" b="1">
                <a:latin typeface="微软雅黑" panose="020B0503020204020204" charset="-122"/>
                <a:ea typeface="宋体" panose="02010600030101010101" pitchFamily="2" charset="-122"/>
              </a:rPr>
              <a:t>ρ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排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=1.0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kg/m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10N/kg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US" sz="4800" b="1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=40NF</a:t>
            </a:r>
            <a:r>
              <a:rPr lang="zh-CN" sz="4800" b="1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上面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-0N=F</a:t>
            </a:r>
            <a:r>
              <a:rPr lang="zh-CN" sz="4800" b="1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=40N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4945" y="248285"/>
            <a:ext cx="115455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800" b="1">
                <a:latin typeface="Calibri" panose="020F0502020204030204" charset="0"/>
                <a:ea typeface="宋体" panose="02010600030101010101" pitchFamily="2" charset="-122"/>
              </a:rPr>
              <a:t>3.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一艘船满载时的排水量为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13500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吨，吃水深度为</a:t>
            </a:r>
            <a:r>
              <a:rPr lang="en-US" sz="4800" b="1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sz="4800" b="1">
                <a:latin typeface="Calibri" panose="020F0502020204030204" charset="0"/>
                <a:ea typeface="宋体" panose="02010600030101010101" pitchFamily="2" charset="-122"/>
              </a:rPr>
              <a:t>米，求船底所受水的压强和压力？</a:t>
            </a:r>
            <a:endParaRPr lang="zh-CN" altLang="en-US" sz="4800" b="1"/>
          </a:p>
        </p:txBody>
      </p:sp>
      <p:sp>
        <p:nvSpPr>
          <p:cNvPr id="4" name="文本框 3"/>
          <p:cNvSpPr txBox="1"/>
          <p:nvPr/>
        </p:nvSpPr>
        <p:spPr>
          <a:xfrm>
            <a:off x="195580" y="1816735"/>
            <a:ext cx="1180147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0">
                <a:latin typeface="Calibri" panose="020F0502020204030204" charset="0"/>
                <a:ea typeface="宋体" panose="02010600030101010101" pitchFamily="2" charset="-122"/>
              </a:rPr>
              <a:t>解：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P=</a:t>
            </a:r>
            <a:r>
              <a:rPr lang="en-US" sz="4400" b="0">
                <a:latin typeface="微软雅黑" panose="020B0503020204020204" charset="-122"/>
                <a:ea typeface="宋体" panose="02010600030101010101" pitchFamily="2" charset="-122"/>
              </a:rPr>
              <a:t>ρ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         =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1.0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kg/m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10N/kg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5m         =5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F</a:t>
            </a:r>
            <a:r>
              <a:rPr lang="zh-CN" sz="4400" b="0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=G</a:t>
            </a:r>
            <a:r>
              <a:rPr lang="zh-CN" sz="4400" b="0" baseline="-25000">
                <a:latin typeface="Arial" panose="020B0604020202020204" pitchFamily="34" charset="0"/>
                <a:ea typeface="宋体" panose="02010600030101010101" pitchFamily="2" charset="-122"/>
              </a:rPr>
              <a:t>排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=m</a:t>
            </a:r>
            <a:r>
              <a:rPr lang="zh-CN" sz="4400" b="0" baseline="-25000">
                <a:latin typeface="Arial" panose="020B0604020202020204" pitchFamily="34" charset="0"/>
                <a:ea typeface="宋体" panose="02010600030101010101" pitchFamily="2" charset="-122"/>
              </a:rPr>
              <a:t>排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g=1.35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kg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10N/kg                     =1.35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F</a:t>
            </a:r>
            <a:r>
              <a:rPr lang="zh-CN" sz="4400" b="0" baseline="-25000">
                <a:latin typeface="Arial" panose="020B0604020202020204" pitchFamily="34" charset="0"/>
                <a:ea typeface="宋体" panose="02010600030101010101" pitchFamily="2" charset="-122"/>
              </a:rPr>
              <a:t>浮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=F</a:t>
            </a:r>
            <a:r>
              <a:rPr lang="zh-CN" sz="4400" b="0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-F</a:t>
            </a:r>
            <a:r>
              <a:rPr lang="zh-CN" sz="4400" b="0" baseline="-25000">
                <a:latin typeface="Calibri" panose="020F0502020204030204" charset="0"/>
                <a:ea typeface="宋体" panose="02010600030101010101" pitchFamily="2" charset="-122"/>
              </a:rPr>
              <a:t>上面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=F</a:t>
            </a:r>
            <a:r>
              <a:rPr lang="zh-CN" sz="4400" b="0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-0N=F</a:t>
            </a:r>
            <a:r>
              <a:rPr lang="zh-CN" sz="4400" b="0" baseline="-25000">
                <a:latin typeface="Calibri" panose="020F0502020204030204" charset="0"/>
                <a:ea typeface="宋体" panose="02010600030101010101" pitchFamily="2" charset="-122"/>
              </a:rPr>
              <a:t>下面</a:t>
            </a:r>
            <a:r>
              <a:rPr lang="en-US" sz="4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1.35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4400" b="0" baseline="30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r>
              <a:rPr lang="en-US" sz="44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6830"/>
            <a:ext cx="12186920" cy="6908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80255" y="1019810"/>
            <a:ext cx="27666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9600">
                <a:solidFill>
                  <a:srgbClr val="FF0000"/>
                </a:solidFill>
                <a:effectLst/>
              </a:rPr>
              <a:t>谢谢</a:t>
            </a:r>
            <a:endParaRPr lang="zh-CN" altLang="en-US" sz="960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276*5076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REFSHAPE" val="372805612"/>
  <p:tag name="KSO_WM_UNIT_PLACING_PICTURE_USER_VIEWPORT" val="{&quot;height&quot;:11986,&quot;width&quot;:737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yfch</cp:lastModifiedBy>
  <cp:revision>16</cp:revision>
  <dcterms:created xsi:type="dcterms:W3CDTF">2020-05-06T00:15:00Z</dcterms:created>
  <dcterms:modified xsi:type="dcterms:W3CDTF">2020-05-19T14:01:31Z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