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3" r:id="rId5"/>
    <p:sldId id="264" r:id="rId6"/>
    <p:sldId id="273" r:id="rId7"/>
    <p:sldId id="269" r:id="rId8"/>
    <p:sldId id="284" r:id="rId9"/>
    <p:sldId id="281" r:id="rId10"/>
    <p:sldId id="282" r:id="rId11"/>
    <p:sldId id="283" r:id="rId12"/>
    <p:sldId id="265" r:id="rId13"/>
    <p:sldId id="266" r:id="rId14"/>
    <p:sldId id="267" r:id="rId15"/>
    <p:sldId id="268" r:id="rId16"/>
    <p:sldId id="257" r:id="rId17"/>
    <p:sldId id="259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0099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8" d="100"/>
          <a:sy n="78" d="100"/>
        </p:scale>
        <p:origin x="-78" y="612"/>
      </p:cViewPr>
      <p:guideLst>
        <p:guide orient="horz" pos="205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3B47-980E-44CD-A37F-0D1BAC74115C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6BD28-89AE-475B-893D-0FF183F44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BD28-89AE-475B-893D-0FF183F441D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http://www.huiyi8.com/ppt/ ppt模板大全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http://www.huiyi8.com/ppt/ ppt模板大全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4400" y="1524000"/>
            <a:ext cx="7416800" cy="19050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4114800"/>
            <a:ext cx="7416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257C4E-9711-47A8-BF80-68194FD1E9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8F628-0167-410D-BD84-0E00A1F62A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EE3FD-5A9F-43E0-AA31-107A5D34CBC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67E-78BC-4ABF-AAEA-18B6D0DD12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F4154-8348-448D-A19A-49F8671C18E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004E0-B881-4CEB-9FEC-8AF2AC01B8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855B-9A79-44F9-A836-F515E714B64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7BDA-D863-4AD3-9D44-12AD575CDE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0A51-C2D7-42A8-92DE-020E420C5E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1D098-8A5B-4007-83AF-0D63BC97A9B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3A475-6ABD-470A-B161-0E52D30BCF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4D7642EE-2F82-4FE4-A770-6C136E712E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2046982"/>
            <a:ext cx="5562600" cy="1905000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The Past Perfect Tense</a:t>
            </a:r>
            <a:br>
              <a:rPr lang="en-US" altLang="zh-CN" sz="3200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3200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（</a:t>
            </a:r>
            <a:r>
              <a:rPr lang="en-US" altLang="zh-CN" sz="3200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p.p.</a:t>
            </a:r>
            <a:r>
              <a:rPr lang="zh-CN" altLang="en-US" sz="3200" dirty="0" smtClean="0">
                <a:solidFill>
                  <a:schemeClr val="accent2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）</a:t>
            </a:r>
            <a:r>
              <a:rPr lang="en-US" altLang="zh-CN" sz="3200" dirty="0" smtClean="0">
                <a:solidFill>
                  <a:schemeClr val="accent2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3200" dirty="0" smtClean="0">
                <a:solidFill>
                  <a:schemeClr val="accent2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200" dirty="0" smtClean="0"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3200" dirty="0" smtClean="0"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3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过去</a:t>
            </a:r>
            <a:r>
              <a:rPr lang="zh-CN" altLang="en-US" sz="3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完成时</a:t>
            </a:r>
            <a:r>
              <a:rPr lang="en-US" altLang="zh-CN" sz="3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3592" y="1981200"/>
            <a:ext cx="7056784" cy="2815952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7</a:t>
            </a:r>
            <a:r>
              <a:rPr lang="en-US" altLang="zh-CN" dirty="0" smtClean="0"/>
              <a:t>.She </a:t>
            </a:r>
            <a:r>
              <a:rPr lang="en-US" altLang="zh-CN" dirty="0"/>
              <a:t>____________(not go) to Qingdao because </a:t>
            </a:r>
            <a:r>
              <a:rPr lang="en-US" altLang="zh-CN" dirty="0" smtClean="0"/>
              <a:t>she</a:t>
            </a:r>
            <a:r>
              <a:rPr lang="en-US" altLang="zh-CN" u="sng" dirty="0" smtClean="0"/>
              <a:t>_______  _</a:t>
            </a:r>
            <a:r>
              <a:rPr lang="en-US" altLang="zh-CN" dirty="0" smtClean="0"/>
              <a:t>_ </a:t>
            </a:r>
            <a:r>
              <a:rPr lang="en-US" altLang="zh-CN" dirty="0"/>
              <a:t>(go) there before.</a:t>
            </a:r>
            <a:endParaRPr lang="zh-CN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 smtClean="0"/>
              <a:t>8.He said he </a:t>
            </a:r>
            <a:r>
              <a:rPr lang="en-US" altLang="zh-CN" u="sng" dirty="0" smtClean="0"/>
              <a:t>__   _</a:t>
            </a:r>
            <a:r>
              <a:rPr lang="en-US" altLang="zh-CN" dirty="0" smtClean="0"/>
              <a:t>_ already</a:t>
            </a:r>
            <a:r>
              <a:rPr lang="en-US" altLang="zh-CN" u="sng" dirty="0" smtClean="0"/>
              <a:t>__    ___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 smtClean="0"/>
              <a:t>(</a:t>
            </a:r>
            <a:r>
              <a:rPr lang="en-US" altLang="zh-CN" dirty="0"/>
              <a:t>give) the book to the teacher.</a:t>
            </a:r>
            <a:endParaRPr lang="zh-CN" altLang="zh-CN" dirty="0"/>
          </a:p>
          <a:p>
            <a:pPr marL="0" indent="0">
              <a:lnSpc>
                <a:spcPct val="120000"/>
              </a:lnSpc>
              <a:buNone/>
            </a:pPr>
            <a:endParaRPr lang="zh-CN" alt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2639616" y="764704"/>
            <a:ext cx="3384376" cy="51514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CN" sz="4000" u="sng" kern="0" dirty="0" smtClean="0">
                <a:solidFill>
                  <a:srgbClr val="002060"/>
                </a:solidFill>
                <a:latin typeface="Algerian" panose="04020705040A02060702" pitchFamily="82" charset="0"/>
                <a:ea typeface="华文彩云" panose="02010800040101010101" pitchFamily="2" charset="-122"/>
                <a:cs typeface="Meiryo UI" panose="020B0604030504040204" pitchFamily="34" charset="-128"/>
              </a:rPr>
              <a:t>Ten scores </a:t>
            </a:r>
            <a:endParaRPr lang="zh-CN" altLang="en-US" sz="4000" u="sng" kern="0" dirty="0">
              <a:solidFill>
                <a:srgbClr val="002060"/>
              </a:solidFill>
              <a:latin typeface="Algerian" panose="04020705040A02060702" pitchFamily="82" charset="0"/>
              <a:ea typeface="华文彩云" panose="02010800040101010101" pitchFamily="2" charset="-122"/>
              <a:cs typeface="Meiryo UI" panose="020B060403050404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536" y="1530370"/>
            <a:ext cx="7200800" cy="4464496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zh-CN" dirty="0"/>
              <a:t>9</a:t>
            </a:r>
            <a:r>
              <a:rPr lang="en-US" altLang="zh-CN" dirty="0" smtClean="0"/>
              <a:t>. </a:t>
            </a:r>
            <a:r>
              <a:rPr lang="en-US" altLang="zh-CN" dirty="0"/>
              <a:t>What _______ Annie ____ by </a:t>
            </a:r>
            <a:endParaRPr lang="en-US" altLang="zh-CN" dirty="0" smtClean="0"/>
          </a:p>
          <a:p>
            <a:pPr marL="0" indent="0" latinLnBrk="1">
              <a:buNone/>
            </a:pPr>
            <a:r>
              <a:rPr lang="en-US" altLang="zh-CN" dirty="0" smtClean="0"/>
              <a:t>the time </a:t>
            </a:r>
            <a:r>
              <a:rPr lang="en-US" altLang="zh-CN" dirty="0"/>
              <a:t>he was ten?</a:t>
            </a:r>
            <a:endParaRPr lang="zh-CN" altLang="zh-CN" dirty="0"/>
          </a:p>
          <a:p>
            <a:pPr marL="514350" indent="-514350" latinLnBrk="1">
              <a:buAutoNum type="alphaUcPeriod"/>
            </a:pPr>
            <a:r>
              <a:rPr lang="en-US" altLang="zh-CN" dirty="0" smtClean="0"/>
              <a:t>did</a:t>
            </a:r>
            <a:r>
              <a:rPr lang="en-US" altLang="zh-CN" dirty="0"/>
              <a:t>, do      </a:t>
            </a:r>
            <a:r>
              <a:rPr lang="en-US" altLang="zh-CN" dirty="0" smtClean="0"/>
              <a:t>         B</a:t>
            </a:r>
            <a:r>
              <a:rPr lang="en-US" altLang="zh-CN" dirty="0"/>
              <a:t>. did, did    </a:t>
            </a:r>
            <a:r>
              <a:rPr lang="en-US" altLang="zh-CN" dirty="0" smtClean="0"/>
              <a:t> </a:t>
            </a:r>
          </a:p>
          <a:p>
            <a:pPr marL="0" indent="0" latinLnBrk="1">
              <a:buNone/>
            </a:pPr>
            <a:r>
              <a:rPr lang="en-US" altLang="zh-CN" dirty="0" smtClean="0"/>
              <a:t>C</a:t>
            </a:r>
            <a:r>
              <a:rPr lang="en-US" altLang="zh-CN" dirty="0"/>
              <a:t>. has, done         </a:t>
            </a:r>
            <a:r>
              <a:rPr lang="en-US" altLang="zh-CN" dirty="0" smtClean="0"/>
              <a:t>  D</a:t>
            </a:r>
            <a:r>
              <a:rPr lang="en-US" altLang="zh-CN" dirty="0"/>
              <a:t>. had done</a:t>
            </a:r>
            <a:endParaRPr lang="zh-CN" altLang="zh-CN" dirty="0"/>
          </a:p>
          <a:p>
            <a:pPr marL="0" indent="0" latinLnBrk="1">
              <a:buNone/>
            </a:pPr>
            <a:r>
              <a:rPr lang="en-US" altLang="zh-CN" dirty="0" smtClean="0"/>
              <a:t>10.He </a:t>
            </a:r>
            <a:r>
              <a:rPr lang="en-US" altLang="zh-CN" dirty="0"/>
              <a:t>___ in the factory for three </a:t>
            </a:r>
            <a:endParaRPr lang="en-US" altLang="zh-CN" dirty="0" smtClean="0"/>
          </a:p>
          <a:p>
            <a:pPr marL="0" indent="0" latinLnBrk="1">
              <a:buNone/>
            </a:pPr>
            <a:r>
              <a:rPr lang="en-US" altLang="zh-CN" dirty="0" smtClean="0"/>
              <a:t>years </a:t>
            </a:r>
            <a:r>
              <a:rPr lang="en-US" altLang="zh-CN" dirty="0"/>
              <a:t>before he joined the Army.</a:t>
            </a:r>
            <a:endParaRPr lang="zh-CN" altLang="zh-CN" dirty="0"/>
          </a:p>
          <a:p>
            <a:pPr marL="514350" indent="-514350" latinLnBrk="1">
              <a:buAutoNum type="alphaUcPeriod"/>
            </a:pPr>
            <a:r>
              <a:rPr lang="en-US" altLang="zh-CN" dirty="0" smtClean="0"/>
              <a:t>has </a:t>
            </a:r>
            <a:r>
              <a:rPr lang="en-US" altLang="zh-CN" dirty="0"/>
              <a:t>worked      </a:t>
            </a:r>
            <a:r>
              <a:rPr lang="en-US" altLang="zh-CN" dirty="0" smtClean="0"/>
              <a:t>   B</a:t>
            </a:r>
            <a:r>
              <a:rPr lang="en-US" altLang="zh-CN" dirty="0"/>
              <a:t>. works        </a:t>
            </a:r>
            <a:endParaRPr lang="en-US" altLang="zh-CN" dirty="0" smtClean="0"/>
          </a:p>
          <a:p>
            <a:pPr marL="0" indent="0" latinLnBrk="1">
              <a:buNone/>
            </a:pPr>
            <a:r>
              <a:rPr lang="en-US" altLang="zh-CN" dirty="0" smtClean="0"/>
              <a:t>C</a:t>
            </a:r>
            <a:r>
              <a:rPr lang="en-US" altLang="zh-CN" dirty="0"/>
              <a:t>. had worked        D. will work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2639616" y="764704"/>
            <a:ext cx="3384376" cy="51514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CN" sz="4000" u="sng" kern="0" dirty="0" smtClean="0">
                <a:solidFill>
                  <a:srgbClr val="002060"/>
                </a:solidFill>
                <a:latin typeface="Algerian" panose="04020705040A02060702" pitchFamily="82" charset="0"/>
                <a:ea typeface="华文彩云" panose="02010800040101010101" pitchFamily="2" charset="-122"/>
                <a:cs typeface="Meiryo UI" panose="020B0604030504040204" pitchFamily="34" charset="-128"/>
              </a:rPr>
              <a:t>Ten scores </a:t>
            </a:r>
            <a:endParaRPr lang="zh-CN" altLang="en-US" sz="4000" u="sng" kern="0" dirty="0">
              <a:solidFill>
                <a:srgbClr val="002060"/>
              </a:solidFill>
              <a:latin typeface="Algerian" panose="04020705040A02060702" pitchFamily="82" charset="0"/>
              <a:ea typeface="华文彩云" panose="02010800040101010101" pitchFamily="2" charset="-122"/>
              <a:cs typeface="Meiryo UI" panose="020B060403050404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7528" y="1772816"/>
            <a:ext cx="7560840" cy="3816424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zh-CN" dirty="0"/>
              <a:t>1. We </a:t>
            </a:r>
            <a:r>
              <a:rPr lang="en-US" altLang="zh-CN" dirty="0" smtClean="0"/>
              <a:t>____________ </a:t>
            </a:r>
            <a:r>
              <a:rPr lang="en-US" altLang="zh-CN" dirty="0"/>
              <a:t>(paint) the house before we ______________ (move) in.</a:t>
            </a:r>
            <a:endParaRPr lang="zh-CN" altLang="zh-CN" dirty="0"/>
          </a:p>
          <a:p>
            <a:pPr marL="0" indent="0" latinLnBrk="1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 That rich old man _____________ (make) a will before he </a:t>
            </a:r>
            <a:r>
              <a:rPr lang="en-US" altLang="zh-CN" dirty="0" smtClean="0"/>
              <a:t>_______ </a:t>
            </a:r>
            <a:r>
              <a:rPr lang="en-US" altLang="zh-CN" dirty="0"/>
              <a:t>(die).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3.The </a:t>
            </a:r>
            <a:r>
              <a:rPr lang="en-US" altLang="zh-CN" dirty="0"/>
              <a:t>Reads </a:t>
            </a:r>
            <a:r>
              <a:rPr lang="en-US" altLang="zh-CN" dirty="0" smtClean="0"/>
              <a:t>________</a:t>
            </a:r>
            <a:r>
              <a:rPr lang="en-US" altLang="zh-CN" dirty="0"/>
              <a:t> (have) lunch when I </a:t>
            </a:r>
            <a:r>
              <a:rPr lang="en-US" altLang="zh-CN" dirty="0" smtClean="0"/>
              <a:t>_______(</a:t>
            </a:r>
            <a:r>
              <a:rPr lang="en-US" altLang="zh-CN" dirty="0"/>
              <a:t>get) to their house.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918970" y="855345"/>
            <a:ext cx="5400675" cy="514985"/>
          </a:xfrm>
          <a:solidFill>
            <a:srgbClr val="FFC000"/>
          </a:solidFill>
        </p:spPr>
        <p:txBody>
          <a:bodyPr/>
          <a:lstStyle/>
          <a:p>
            <a:r>
              <a:rPr lang="en-US" altLang="zh-CN" sz="4000" u="sng" dirty="0" smtClean="0">
                <a:solidFill>
                  <a:srgbClr val="002060"/>
                </a:solidFill>
                <a:latin typeface="Algerian" panose="04020705040A02060702" pitchFamily="82" charset="0"/>
                <a:ea typeface="华文彩云" panose="02010800040101010101" pitchFamily="2" charset="-122"/>
                <a:cs typeface="Meiryo UI" panose="020B0604030504040204" pitchFamily="34" charset="-128"/>
              </a:rPr>
              <a:t>Now, let's check ! </a:t>
            </a:r>
            <a:endParaRPr lang="zh-CN" altLang="en-US" sz="4000" u="sng" dirty="0">
              <a:solidFill>
                <a:srgbClr val="002060"/>
              </a:solidFill>
              <a:latin typeface="Algerian" panose="04020705040A02060702" pitchFamily="82" charset="0"/>
              <a:ea typeface="华文彩云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664" y="1753652"/>
            <a:ext cx="360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painted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844" y="2276872"/>
            <a:ext cx="180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moved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2024" y="2882646"/>
            <a:ext cx="25839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made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016" y="3356992"/>
            <a:ext cx="12919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died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808" y="3933056"/>
            <a:ext cx="20120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had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3712" y="4365104"/>
            <a:ext cx="108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got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9496" y="1844824"/>
            <a:ext cx="7704856" cy="3672408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zh-CN" dirty="0" smtClean="0"/>
              <a:t>4.When </a:t>
            </a:r>
            <a:r>
              <a:rPr lang="en-US" altLang="zh-CN" dirty="0"/>
              <a:t>I ______________(arrive) at </a:t>
            </a:r>
            <a:endParaRPr lang="en-US" altLang="zh-CN" dirty="0" smtClean="0"/>
          </a:p>
          <a:p>
            <a:pPr marL="0" indent="0" latinLnBrk="1">
              <a:buNone/>
            </a:pPr>
            <a:r>
              <a:rPr lang="en-US" altLang="zh-CN" dirty="0" smtClean="0"/>
              <a:t>the </a:t>
            </a:r>
            <a:r>
              <a:rPr lang="en-US" altLang="zh-CN" dirty="0"/>
              <a:t>station, he </a:t>
            </a:r>
            <a:r>
              <a:rPr lang="en-US" altLang="zh-CN" dirty="0" smtClean="0"/>
              <a:t>_____________(</a:t>
            </a:r>
            <a:r>
              <a:rPr lang="en-US" altLang="zh-CN" dirty="0"/>
              <a:t>leave).</a:t>
            </a:r>
            <a:endParaRPr lang="zh-CN" altLang="zh-CN" dirty="0"/>
          </a:p>
          <a:p>
            <a:pPr marL="0" indent="0" latinLnBrk="1">
              <a:buNone/>
            </a:pPr>
            <a:r>
              <a:rPr lang="en-US" altLang="zh-CN" dirty="0"/>
              <a:t>5</a:t>
            </a:r>
            <a:r>
              <a:rPr lang="en-US" altLang="zh-CN" dirty="0" smtClean="0"/>
              <a:t>.We __________</a:t>
            </a:r>
            <a:r>
              <a:rPr lang="en-US" altLang="zh-CN" u="sng" dirty="0" smtClean="0"/>
              <a:t>       _          </a:t>
            </a:r>
            <a:r>
              <a:rPr lang="en-US" altLang="zh-CN" dirty="0" smtClean="0"/>
              <a:t>_(</a:t>
            </a:r>
            <a:r>
              <a:rPr lang="en-US" altLang="zh-CN" dirty="0"/>
              <a:t>learn) </a:t>
            </a:r>
            <a:endParaRPr lang="en-US" altLang="zh-CN" dirty="0" smtClean="0"/>
          </a:p>
          <a:p>
            <a:pPr marL="0" indent="0" latinLnBrk="1">
              <a:buNone/>
            </a:pPr>
            <a:r>
              <a:rPr lang="en-US" altLang="zh-CN" dirty="0" smtClean="0"/>
              <a:t>about </a:t>
            </a:r>
            <a:r>
              <a:rPr lang="en-US" altLang="zh-CN" dirty="0"/>
              <a:t>4000 English words by the end of last term.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6</a:t>
            </a:r>
            <a:r>
              <a:rPr lang="en-US" altLang="zh-CN" dirty="0" smtClean="0"/>
              <a:t>. </a:t>
            </a:r>
            <a:r>
              <a:rPr lang="en-US" altLang="zh-CN" dirty="0"/>
              <a:t>We were surprised at what she ________already </a:t>
            </a:r>
            <a:r>
              <a:rPr lang="en-US" altLang="zh-CN" dirty="0" smtClean="0"/>
              <a:t>______.(</a:t>
            </a:r>
            <a:r>
              <a:rPr lang="en-US" altLang="zh-CN" dirty="0"/>
              <a:t>do)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2639616" y="764704"/>
            <a:ext cx="3384376" cy="51514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CN" sz="4000" u="sng" kern="0" dirty="0" smtClean="0">
                <a:solidFill>
                  <a:srgbClr val="002060"/>
                </a:solidFill>
                <a:latin typeface="Algerian" panose="04020705040A02060702" pitchFamily="82" charset="0"/>
                <a:ea typeface="华文彩云" panose="02010800040101010101" pitchFamily="2" charset="-122"/>
                <a:cs typeface="Meiryo UI" panose="020B0604030504040204" pitchFamily="34" charset="-128"/>
              </a:rPr>
              <a:t>Ten scores </a:t>
            </a:r>
            <a:endParaRPr lang="zh-CN" altLang="en-US" sz="4000" u="sng" kern="0" dirty="0">
              <a:solidFill>
                <a:srgbClr val="002060"/>
              </a:solidFill>
              <a:latin typeface="Algerian" panose="04020705040A02060702" pitchFamily="82" charset="0"/>
              <a:ea typeface="华文彩云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744" y="1844824"/>
            <a:ext cx="22322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arrived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880" y="2420888"/>
            <a:ext cx="1872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left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5640" y="2996952"/>
            <a:ext cx="4320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learnt/learned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528" y="5157192"/>
            <a:ext cx="12241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840" y="5157192"/>
            <a:ext cx="13681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3552" y="1981200"/>
            <a:ext cx="7200800" cy="281595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7</a:t>
            </a:r>
            <a:r>
              <a:rPr lang="en-US" altLang="zh-CN" dirty="0" smtClean="0"/>
              <a:t>.She </a:t>
            </a:r>
            <a:r>
              <a:rPr lang="en-US" altLang="zh-CN" dirty="0"/>
              <a:t>____________(not go) to Qingdao because </a:t>
            </a:r>
            <a:r>
              <a:rPr lang="en-US" altLang="zh-CN" dirty="0" smtClean="0"/>
              <a:t>she</a:t>
            </a:r>
            <a:r>
              <a:rPr lang="en-US" altLang="zh-CN" u="sng" dirty="0" smtClean="0"/>
              <a:t>_______  _</a:t>
            </a:r>
            <a:r>
              <a:rPr lang="en-US" altLang="zh-CN" dirty="0" smtClean="0"/>
              <a:t>_ </a:t>
            </a:r>
            <a:r>
              <a:rPr lang="en-US" altLang="zh-CN" dirty="0"/>
              <a:t>(go) there before.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8.He said he </a:t>
            </a:r>
            <a:r>
              <a:rPr lang="en-US" altLang="zh-CN" u="sng" dirty="0" smtClean="0"/>
              <a:t>__   _</a:t>
            </a:r>
            <a:r>
              <a:rPr lang="en-US" altLang="zh-CN" dirty="0" smtClean="0"/>
              <a:t>_ already</a:t>
            </a:r>
            <a:r>
              <a:rPr lang="en-US" altLang="zh-CN" u="sng" dirty="0" smtClean="0"/>
              <a:t>__    ___</a:t>
            </a:r>
          </a:p>
          <a:p>
            <a:pPr marL="0" indent="0">
              <a:buNone/>
            </a:pPr>
            <a:r>
              <a:rPr lang="en-US" altLang="zh-CN" dirty="0" smtClean="0"/>
              <a:t>(</a:t>
            </a:r>
            <a:r>
              <a:rPr lang="en-US" altLang="zh-CN" dirty="0"/>
              <a:t>give) the book to the teacher.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2639616" y="764704"/>
            <a:ext cx="3384376" cy="51514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CN" sz="4000" u="sng" kern="0" dirty="0" smtClean="0">
                <a:solidFill>
                  <a:srgbClr val="002060"/>
                </a:solidFill>
                <a:latin typeface="Algerian" panose="04020705040A02060702" pitchFamily="82" charset="0"/>
                <a:ea typeface="华文彩云" panose="02010800040101010101" pitchFamily="2" charset="-122"/>
                <a:cs typeface="Meiryo UI" panose="020B0604030504040204" pitchFamily="34" charset="-128"/>
              </a:rPr>
              <a:t>Ten scores </a:t>
            </a:r>
            <a:endParaRPr lang="zh-CN" altLang="en-US" sz="4000" u="sng" kern="0" dirty="0">
              <a:solidFill>
                <a:srgbClr val="002060"/>
              </a:solidFill>
              <a:latin typeface="Algerian" panose="04020705040A02060702" pitchFamily="82" charset="0"/>
              <a:ea typeface="华文彩云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1704" y="1958246"/>
            <a:ext cx="24482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didn’t go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6040" y="2473732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been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1358" y="3549903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8168" y="3530718"/>
            <a:ext cx="13681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given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7528" y="1530370"/>
            <a:ext cx="7632848" cy="4464496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zh-CN" dirty="0"/>
              <a:t>9</a:t>
            </a:r>
            <a:r>
              <a:rPr lang="en-US" altLang="zh-CN" dirty="0" smtClean="0"/>
              <a:t>. </a:t>
            </a:r>
            <a:r>
              <a:rPr lang="en-US" altLang="zh-CN" dirty="0"/>
              <a:t>What _______ Annie ____ by </a:t>
            </a:r>
            <a:endParaRPr lang="en-US" altLang="zh-CN" dirty="0" smtClean="0"/>
          </a:p>
          <a:p>
            <a:pPr marL="0" indent="0" latinLnBrk="1">
              <a:buNone/>
            </a:pPr>
            <a:r>
              <a:rPr lang="en-US" altLang="zh-CN" dirty="0" smtClean="0"/>
              <a:t>the time </a:t>
            </a:r>
            <a:r>
              <a:rPr lang="en-US" altLang="zh-CN" dirty="0"/>
              <a:t>he was ten?</a:t>
            </a:r>
            <a:endParaRPr lang="zh-CN" altLang="zh-CN" dirty="0"/>
          </a:p>
          <a:p>
            <a:pPr marL="514350" indent="-514350" latinLnBrk="1">
              <a:buAutoNum type="alphaUcPeriod"/>
            </a:pPr>
            <a:r>
              <a:rPr lang="en-US" altLang="zh-CN" dirty="0" smtClean="0"/>
              <a:t>did</a:t>
            </a:r>
            <a:r>
              <a:rPr lang="en-US" altLang="zh-CN" dirty="0"/>
              <a:t>, do      </a:t>
            </a:r>
            <a:r>
              <a:rPr lang="en-US" altLang="zh-CN" dirty="0" smtClean="0"/>
              <a:t>         B</a:t>
            </a:r>
            <a:r>
              <a:rPr lang="en-US" altLang="zh-CN" dirty="0"/>
              <a:t>. did, did    </a:t>
            </a:r>
            <a:r>
              <a:rPr lang="en-US" altLang="zh-CN" dirty="0" smtClean="0"/>
              <a:t> </a:t>
            </a:r>
          </a:p>
          <a:p>
            <a:pPr marL="0" indent="0" latinLnBrk="1">
              <a:buNone/>
            </a:pPr>
            <a:r>
              <a:rPr lang="en-US" altLang="zh-CN" dirty="0" smtClean="0"/>
              <a:t>C</a:t>
            </a:r>
            <a:r>
              <a:rPr lang="en-US" altLang="zh-CN" dirty="0"/>
              <a:t>. has, done         </a:t>
            </a:r>
            <a:r>
              <a:rPr lang="en-US" altLang="zh-CN" dirty="0" smtClean="0"/>
              <a:t>  D</a:t>
            </a:r>
            <a:r>
              <a:rPr lang="en-US" altLang="zh-CN" dirty="0"/>
              <a:t>. had done</a:t>
            </a:r>
            <a:endParaRPr lang="zh-CN" altLang="zh-CN" dirty="0"/>
          </a:p>
          <a:p>
            <a:pPr marL="0" indent="0" latinLnBrk="1">
              <a:buNone/>
            </a:pPr>
            <a:r>
              <a:rPr lang="en-US" altLang="zh-CN" dirty="0" smtClean="0"/>
              <a:t>10.He </a:t>
            </a:r>
            <a:r>
              <a:rPr lang="en-US" altLang="zh-CN" dirty="0"/>
              <a:t>___ in the factory for three </a:t>
            </a:r>
            <a:endParaRPr lang="en-US" altLang="zh-CN" dirty="0" smtClean="0"/>
          </a:p>
          <a:p>
            <a:pPr marL="0" indent="0" latinLnBrk="1">
              <a:buNone/>
            </a:pPr>
            <a:r>
              <a:rPr lang="en-US" altLang="zh-CN" dirty="0" smtClean="0"/>
              <a:t>years </a:t>
            </a:r>
            <a:r>
              <a:rPr lang="en-US" altLang="zh-CN" dirty="0"/>
              <a:t>before he joined the Army.</a:t>
            </a:r>
            <a:endParaRPr lang="zh-CN" altLang="zh-CN" dirty="0"/>
          </a:p>
          <a:p>
            <a:pPr marL="514350" indent="-514350" latinLnBrk="1">
              <a:buAutoNum type="alphaUcPeriod"/>
            </a:pPr>
            <a:r>
              <a:rPr lang="en-US" altLang="zh-CN" dirty="0" smtClean="0"/>
              <a:t>has </a:t>
            </a:r>
            <a:r>
              <a:rPr lang="en-US" altLang="zh-CN" dirty="0"/>
              <a:t>worked      </a:t>
            </a:r>
            <a:r>
              <a:rPr lang="en-US" altLang="zh-CN" dirty="0" smtClean="0"/>
              <a:t>   B</a:t>
            </a:r>
            <a:r>
              <a:rPr lang="en-US" altLang="zh-CN" dirty="0"/>
              <a:t>. works        </a:t>
            </a:r>
            <a:endParaRPr lang="en-US" altLang="zh-CN" dirty="0" smtClean="0"/>
          </a:p>
          <a:p>
            <a:pPr marL="0" indent="0" latinLnBrk="1">
              <a:buNone/>
            </a:pPr>
            <a:r>
              <a:rPr lang="en-US" altLang="zh-CN" dirty="0" smtClean="0"/>
              <a:t>C</a:t>
            </a:r>
            <a:r>
              <a:rPr lang="en-US" altLang="zh-CN" dirty="0"/>
              <a:t>. had worked        D. will work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2639616" y="764704"/>
            <a:ext cx="3384376" cy="51514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CN" sz="4000" u="sng" kern="0" dirty="0" smtClean="0">
                <a:solidFill>
                  <a:srgbClr val="002060"/>
                </a:solidFill>
                <a:latin typeface="Algerian" panose="04020705040A02060702" pitchFamily="82" charset="0"/>
                <a:ea typeface="华文彩云" panose="02010800040101010101" pitchFamily="2" charset="-122"/>
                <a:cs typeface="Meiryo UI" panose="020B0604030504040204" pitchFamily="34" charset="-128"/>
              </a:rPr>
              <a:t>Ten scores </a:t>
            </a:r>
            <a:endParaRPr lang="zh-CN" altLang="en-US" sz="4000" u="sng" kern="0" dirty="0">
              <a:solidFill>
                <a:srgbClr val="002060"/>
              </a:solidFill>
              <a:latin typeface="Algerian" panose="04020705040A02060702" pitchFamily="82" charset="0"/>
              <a:ea typeface="华文彩云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5760" y="1556792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064" y="3908672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3832" y="825624"/>
            <a:ext cx="2952328" cy="731168"/>
          </a:xfr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【绿浅】加粗新蒂下午茶 美化时可否给我一份谢谢" panose="03000600000000000000" pitchFamily="66" charset="-122"/>
                <a:ea typeface="【绿浅】加粗新蒂下午茶 美化时可否给我一份谢谢" panose="03000600000000000000" pitchFamily="66" charset="-122"/>
              </a:rPr>
              <a:t>Summary</a:t>
            </a:r>
            <a:r>
              <a:rPr lang="en-US" altLang="zh-CN" dirty="0" smtClean="0">
                <a:latin typeface="【绿浅】加粗新蒂下午茶 美化时可否给我一份谢谢" panose="03000600000000000000" pitchFamily="66" charset="-122"/>
                <a:ea typeface="【绿浅】加粗新蒂下午茶 美化时可否给我一份谢谢" panose="03000600000000000000" pitchFamily="66" charset="-122"/>
              </a:rPr>
              <a:t> </a:t>
            </a:r>
            <a:endParaRPr lang="en-US" altLang="zh-CN" dirty="0">
              <a:latin typeface="【绿浅】加粗新蒂下午茶 美化时可否给我一份谢谢" panose="03000600000000000000" pitchFamily="66" charset="-122"/>
              <a:ea typeface="【绿浅】加粗新蒂下午茶 美化时可否给我一份谢谢" panose="03000600000000000000" pitchFamily="66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2132856"/>
            <a:ext cx="5904656" cy="3024336"/>
          </a:xfrm>
        </p:spPr>
        <p:txBody>
          <a:bodyPr/>
          <a:lstStyle/>
          <a:p>
            <a:pPr marL="0" indent="0">
              <a:buSzPct val="250000"/>
              <a:buNone/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>
              <a:buSzPct val="250000"/>
              <a:buBlip>
                <a:blip r:embed="rId2"/>
              </a:buBlip>
            </a:pPr>
            <a:r>
              <a:rPr lang="zh-CN" altLang="en-US" sz="2800" dirty="0" smtClean="0">
                <a:latin typeface="【绿浅】加粗新蒂下午茶 美化时可否给我一份谢谢" panose="03000600000000000000" pitchFamily="66" charset="-122"/>
                <a:ea typeface="【绿浅】加粗新蒂下午茶 美化时可否给我一份谢谢" panose="03000600000000000000" pitchFamily="66" charset="-122"/>
              </a:rPr>
              <a:t>过去的过去</a:t>
            </a:r>
            <a:endParaRPr lang="en-US" altLang="zh-CN" sz="2800" dirty="0" smtClean="0">
              <a:latin typeface="【绿浅】加粗新蒂下午茶 美化时可否给我一份谢谢" panose="03000600000000000000" pitchFamily="66" charset="-122"/>
              <a:ea typeface="【绿浅】加粗新蒂下午茶 美化时可否给我一份谢谢" panose="03000600000000000000" pitchFamily="66" charset="-122"/>
            </a:endParaRPr>
          </a:p>
          <a:p>
            <a:pPr>
              <a:buSzPct val="250000"/>
              <a:buBlip>
                <a:blip r:embed="rId2"/>
              </a:buBlip>
            </a:pPr>
            <a:r>
              <a:rPr lang="zh-CN" altLang="en-US" sz="2800" dirty="0" smtClean="0">
                <a:latin typeface="【绿浅】加粗新蒂下午茶 美化时可否给我一份谢谢" panose="03000600000000000000" pitchFamily="66" charset="-122"/>
                <a:ea typeface="【绿浅】加粗新蒂下午茶 美化时可否给我一份谢谢" panose="03000600000000000000" pitchFamily="66" charset="-122"/>
              </a:rPr>
              <a:t>结构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had done</a:t>
            </a:r>
          </a:p>
          <a:p>
            <a:pPr>
              <a:buSzPct val="250000"/>
              <a:buBlip>
                <a:blip r:embed="rId2"/>
              </a:buBlip>
            </a:pPr>
            <a:r>
              <a:rPr lang="zh-CN" altLang="en-US" sz="2800" dirty="0" smtClean="0">
                <a:latin typeface="【绿浅】加粗新蒂下午茶 美化时可否给我一份谢谢" panose="03000600000000000000" pitchFamily="66" charset="-122"/>
                <a:ea typeface="【绿浅】加粗新蒂下午茶 美化时可否给我一份谢谢" panose="03000600000000000000" pitchFamily="66" charset="-122"/>
              </a:rPr>
              <a:t>标志</a:t>
            </a:r>
            <a:r>
              <a:rPr lang="zh-CN" altLang="en-US" sz="2800" dirty="0">
                <a:latin typeface="【绿浅】加粗新蒂下午茶 美化时可否给我一份谢谢" panose="03000600000000000000" pitchFamily="66" charset="-122"/>
                <a:ea typeface="【绿浅】加粗新蒂下午茶 美化时可否给我一份谢谢" panose="03000600000000000000" pitchFamily="66" charset="-122"/>
              </a:rPr>
              <a:t>词：</a:t>
            </a:r>
            <a:r>
              <a:rPr lang="en-US" altLang="zh-CN" sz="2800" dirty="0"/>
              <a:t> by the time ,by the end of,  before, when</a:t>
            </a:r>
          </a:p>
          <a:p>
            <a:pPr>
              <a:buSzPct val="250000"/>
              <a:buBlip>
                <a:blip r:embed="rId2"/>
              </a:buBlip>
            </a:pPr>
            <a:endParaRPr lang="en-US" altLang="zh-CN" sz="2800" dirty="0" smtClean="0"/>
          </a:p>
          <a:p>
            <a:pPr>
              <a:buSzPct val="250000"/>
              <a:buBlip>
                <a:blip r:embed="rId2"/>
              </a:buBlip>
            </a:pPr>
            <a:endParaRPr lang="en-US" altLang="zh-CN" sz="2800" dirty="0" smtClean="0"/>
          </a:p>
          <a:p>
            <a:pPr marL="0" indent="0">
              <a:buSzPct val="250000"/>
              <a:buNone/>
            </a:pPr>
            <a:endParaRPr lang="en-US" altLang="zh-CN" sz="2800" dirty="0" smtClean="0"/>
          </a:p>
          <a:p>
            <a:pPr marL="0" indent="0">
              <a:buSzPct val="250000"/>
              <a:buNone/>
            </a:pPr>
            <a:endParaRPr lang="en-US" altLang="zh-CN" sz="2800" dirty="0"/>
          </a:p>
          <a:p>
            <a:pPr>
              <a:buSzPct val="250000"/>
              <a:buBlip>
                <a:blip r:embed="rId2"/>
              </a:buBlip>
            </a:pPr>
            <a:endParaRPr lang="en-US" altLang="zh-CN" sz="2800" dirty="0" smtClean="0">
              <a:latin typeface="【绿浅】加粗新蒂下午茶 美化时可否给我一份谢谢" panose="03000600000000000000" pitchFamily="66" charset="-122"/>
              <a:ea typeface="【绿浅】加粗新蒂下午茶 美化时可否给我一份谢谢" panose="03000600000000000000" pitchFamily="66" charset="-122"/>
            </a:endParaRPr>
          </a:p>
          <a:p>
            <a:pPr>
              <a:buSzPct val="250000"/>
              <a:buBlip>
                <a:blip r:embed="rId2"/>
              </a:buBlip>
            </a:pPr>
            <a:endParaRPr lang="en-US" altLang="zh-CN" sz="2800" dirty="0">
              <a:latin typeface="【绿浅】加粗新蒂下午茶 美化时可否给我一份谢谢" panose="03000600000000000000" pitchFamily="66" charset="-122"/>
              <a:ea typeface="【绿浅】加粗新蒂下午茶 美化时可否给我一份谢谢" panose="03000600000000000000" pitchFamily="66" charset="-122"/>
            </a:endParaRPr>
          </a:p>
          <a:p>
            <a:pPr>
              <a:buSzPct val="250000"/>
              <a:buFontTx/>
              <a:buBlip>
                <a:blip r:embed="rId2"/>
              </a:buBlip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marL="0" indent="0">
              <a:buSzPct val="250000"/>
              <a:buNone/>
            </a:pP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844824"/>
            <a:ext cx="577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Rockwell Extra Bold" panose="02060903040505020403" pitchFamily="18" charset="0"/>
                <a:ea typeface="【绿浅】加粗新蒂下午茶 美化时可否给我一份谢谢" panose="03000600000000000000" pitchFamily="66" charset="-122"/>
              </a:rPr>
              <a:t>The </a:t>
            </a:r>
            <a:r>
              <a:rPr lang="en-US" altLang="zh-CN" sz="4000" b="1" dirty="0">
                <a:solidFill>
                  <a:srgbClr val="002060"/>
                </a:solidFill>
                <a:latin typeface="Rockwell Extra Bold" panose="02060903040505020403" pitchFamily="18" charset="0"/>
                <a:ea typeface="【绿浅】加粗新蒂下午茶 美化时可否给我一份谢谢" panose="03000600000000000000" pitchFamily="66" charset="-122"/>
              </a:rPr>
              <a:t>past perfect tense</a:t>
            </a:r>
          </a:p>
          <a:p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aunimages.animfactory.com/animations/people_a_l/cowboy_girl/cowboy_riding_mechanical_bull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83832" y="2209800"/>
            <a:ext cx="48306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6000" b="1" i="1" dirty="0" smtClean="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rPr>
              <a:t>Thanks for listening </a:t>
            </a:r>
            <a:endParaRPr lang="en-US" altLang="zh-CN" sz="6000" b="1" i="1" dirty="0">
              <a:solidFill>
                <a:schemeClr val="tx2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146751" y="577858"/>
            <a:ext cx="4927033" cy="90360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400" dirty="0" smtClean="0">
                <a:latin typeface="Algerian" panose="04020705040A02060702" pitchFamily="82" charset="0"/>
                <a:ea typeface="华文新魏" panose="02010800040101010101" pitchFamily="2" charset="-122"/>
              </a:rPr>
              <a:t>Mary’s  morning</a:t>
            </a:r>
            <a:endParaRPr lang="en-US" altLang="zh-CN" sz="4400" dirty="0">
              <a:latin typeface="Algerian" panose="04020705040A02060702" pitchFamily="82" charset="0"/>
              <a:ea typeface="华文新魏" panose="02010800040101010101" pitchFamily="2" charset="-122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2082">
            <a:off x="5381522" y="1419370"/>
            <a:ext cx="2630487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1424">
            <a:off x="1771059" y="3569894"/>
            <a:ext cx="267652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6683">
            <a:off x="3981064" y="4050824"/>
            <a:ext cx="25923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7484">
            <a:off x="6523610" y="3359875"/>
            <a:ext cx="2808288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953760" y="2824480"/>
            <a:ext cx="3016885" cy="829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ea typeface="宋体" panose="02010600030101010101" pitchFamily="2" charset="-122"/>
              </a:rPr>
              <a:t>T</a:t>
            </a:r>
            <a:r>
              <a:rPr lang="en-US" altLang="zh-CN" b="1" dirty="0" smtClean="0">
                <a:ea typeface="宋体" panose="02010600030101010101" pitchFamily="2" charset="-122"/>
              </a:rPr>
              <a:t>he </a:t>
            </a:r>
            <a:r>
              <a:rPr lang="en-US" altLang="zh-CN" b="1" dirty="0">
                <a:ea typeface="宋体" panose="02010600030101010101" pitchFamily="2" charset="-122"/>
              </a:rPr>
              <a:t>girl got up, and she overslept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1937">
            <a:off x="2483529" y="1680063"/>
            <a:ext cx="2660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54910" y="2748915"/>
            <a:ext cx="2313305" cy="829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宋体" panose="02010600030101010101" pitchFamily="2" charset="-122"/>
              </a:rPr>
              <a:t>H</a:t>
            </a:r>
            <a:r>
              <a:rPr lang="en-US" altLang="zh-CN" b="1" dirty="0" smtClean="0">
                <a:ea typeface="宋体" panose="02010600030101010101" pitchFamily="2" charset="-122"/>
              </a:rPr>
              <a:t>er </a:t>
            </a:r>
            <a:r>
              <a:rPr lang="en-US" altLang="zh-CN" b="1" dirty="0">
                <a:ea typeface="宋体" panose="02010600030101010101" pitchFamily="2" charset="-122"/>
              </a:rPr>
              <a:t>brother </a:t>
            </a:r>
            <a:r>
              <a:rPr lang="en-US" altLang="zh-CN" b="1" dirty="0" smtClean="0">
                <a:ea typeface="宋体" panose="02010600030101010101" pitchFamily="2" charset="-122"/>
              </a:rPr>
              <a:t>got </a:t>
            </a:r>
            <a:r>
              <a:rPr lang="en-US" altLang="zh-CN" b="1" dirty="0">
                <a:ea typeface="宋体" panose="02010600030101010101" pitchFamily="2" charset="-122"/>
              </a:rPr>
              <a:t>in the bathroom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79776" y="4221088"/>
            <a:ext cx="3230880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宋体" panose="02010600030101010101" pitchFamily="2" charset="-122"/>
              </a:rPr>
              <a:t>S</a:t>
            </a:r>
            <a:r>
              <a:rPr lang="en-US" altLang="zh-CN" b="1" dirty="0" smtClean="0">
                <a:ea typeface="宋体" panose="02010600030101010101" pitchFamily="2" charset="-122"/>
              </a:rPr>
              <a:t>he ran </a:t>
            </a:r>
            <a:r>
              <a:rPr lang="en-US" altLang="zh-CN" b="1" dirty="0">
                <a:ea typeface="宋体" panose="02010600030101010101" pitchFamily="2" charset="-122"/>
              </a:rPr>
              <a:t>to the bus stop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10100" y="3484245"/>
            <a:ext cx="1774190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宋体" panose="02010600030101010101" pitchFamily="2" charset="-122"/>
              </a:rPr>
              <a:t>T</a:t>
            </a:r>
            <a:r>
              <a:rPr lang="en-US" altLang="zh-CN" b="1" dirty="0" smtClean="0">
                <a:ea typeface="宋体" panose="02010600030101010101" pitchFamily="2" charset="-122"/>
              </a:rPr>
              <a:t>he </a:t>
            </a:r>
            <a:r>
              <a:rPr lang="en-US" altLang="zh-CN" b="1" dirty="0">
                <a:ea typeface="宋体" panose="02010600030101010101" pitchFamily="2" charset="-122"/>
              </a:rPr>
              <a:t>bus left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28165" y="4225925"/>
            <a:ext cx="318771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宋体" panose="02010600030101010101" pitchFamily="2" charset="-122"/>
              </a:rPr>
              <a:t>S</a:t>
            </a:r>
            <a:r>
              <a:rPr lang="en-US" altLang="zh-CN" b="1" dirty="0" smtClean="0">
                <a:ea typeface="宋体" panose="02010600030101010101" pitchFamily="2" charset="-122"/>
              </a:rPr>
              <a:t>he </a:t>
            </a:r>
            <a:r>
              <a:rPr lang="en-US" altLang="zh-CN" b="1" dirty="0">
                <a:ea typeface="宋体" panose="02010600030101010101" pitchFamily="2" charset="-122"/>
              </a:rPr>
              <a:t>got to </a:t>
            </a:r>
            <a:r>
              <a:rPr lang="en-US" altLang="zh-CN" b="1" dirty="0" smtClean="0">
                <a:ea typeface="宋体" panose="02010600030101010101" pitchFamily="2" charset="-122"/>
              </a:rPr>
              <a:t>school/ </a:t>
            </a:r>
          </a:p>
          <a:p>
            <a:r>
              <a:rPr lang="en-US" altLang="zh-CN" b="1" dirty="0" smtClean="0">
                <a:ea typeface="宋体" panose="02010600030101010101" pitchFamily="2" charset="-122"/>
              </a:rPr>
              <a:t>She realized she left </a:t>
            </a:r>
            <a:r>
              <a:rPr lang="en-US" altLang="zh-CN" b="1" dirty="0">
                <a:ea typeface="宋体" panose="02010600030101010101" pitchFamily="2" charset="-122"/>
              </a:rPr>
              <a:t>her backpack at home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923506" y="597996"/>
            <a:ext cx="8591142" cy="60922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zh-CN" altLang="zh-CN" kern="0" dirty="0"/>
          </a:p>
        </p:txBody>
      </p:sp>
      <p:sp>
        <p:nvSpPr>
          <p:cNvPr id="3079" name="AutoShape 12"/>
          <p:cNvSpPr>
            <a:spLocks noChangeArrowheads="1"/>
          </p:cNvSpPr>
          <p:nvPr/>
        </p:nvSpPr>
        <p:spPr bwMode="auto">
          <a:xfrm>
            <a:off x="2151062" y="3259137"/>
            <a:ext cx="7926066" cy="835025"/>
          </a:xfrm>
          <a:prstGeom prst="rightArrow">
            <a:avLst>
              <a:gd name="adj1" fmla="val 48917"/>
              <a:gd name="adj2" fmla="val 63801"/>
            </a:avLst>
          </a:prstGeom>
          <a:gradFill rotWithShape="1">
            <a:gsLst>
              <a:gs pos="0">
                <a:srgbClr val="FF6400"/>
              </a:gs>
              <a:gs pos="100000">
                <a:srgbClr val="FF6400"/>
              </a:gs>
              <a:gs pos="100000">
                <a:srgbClr val="FFC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endParaRPr lang="zh-CN" altLang="zh-CN">
              <a:solidFill>
                <a:srgbClr val="000000"/>
              </a:solidFill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3081" name="Text Box 18"/>
          <p:cNvSpPr>
            <a:spLocks noChangeArrowheads="1"/>
          </p:cNvSpPr>
          <p:nvPr/>
        </p:nvSpPr>
        <p:spPr bwMode="auto">
          <a:xfrm rot="2700000">
            <a:off x="2759016" y="5027737"/>
            <a:ext cx="32035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h</a:t>
            </a:r>
            <a:r>
              <a:rPr lang="en-US" altLang="zh-CN" dirty="0" smtClean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ad gotten in the</a:t>
            </a:r>
          </a:p>
          <a:p>
            <a:pPr latinLnBrk="1"/>
            <a:r>
              <a:rPr lang="en-US" altLang="zh-CN" dirty="0" smtClean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 bathroom</a:t>
            </a:r>
            <a:endParaRPr lang="zh-CN" altLang="en-US" dirty="0">
              <a:solidFill>
                <a:srgbClr val="FF0000"/>
              </a:solidFill>
              <a:ea typeface="Gulim" panose="020B0600000101010101" pitchFamily="34" charset="-127"/>
            </a:endParaRPr>
          </a:p>
        </p:txBody>
      </p:sp>
      <p:sp>
        <p:nvSpPr>
          <p:cNvPr id="3082" name="Text Box 19"/>
          <p:cNvSpPr>
            <a:spLocks noChangeArrowheads="1"/>
          </p:cNvSpPr>
          <p:nvPr/>
        </p:nvSpPr>
        <p:spPr bwMode="auto">
          <a:xfrm rot="18670740">
            <a:off x="4477647" y="2101716"/>
            <a:ext cx="2700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zh-CN" dirty="0" smtClean="0">
                <a:solidFill>
                  <a:srgbClr val="0000FF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got up</a:t>
            </a:r>
            <a:endParaRPr lang="zh-CN" altLang="en-US" dirty="0">
              <a:solidFill>
                <a:srgbClr val="0000FF"/>
              </a:solidFill>
              <a:ea typeface="Gulim" panose="020B0600000101010101" pitchFamily="34" charset="-127"/>
            </a:endParaRPr>
          </a:p>
        </p:txBody>
      </p:sp>
      <p:sp>
        <p:nvSpPr>
          <p:cNvPr id="3084" name="Text Box 21"/>
          <p:cNvSpPr>
            <a:spLocks noChangeArrowheads="1"/>
          </p:cNvSpPr>
          <p:nvPr/>
        </p:nvSpPr>
        <p:spPr bwMode="auto">
          <a:xfrm rot="18900000">
            <a:off x="7393049" y="2202711"/>
            <a:ext cx="2451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zh-CN" dirty="0" smtClean="0">
                <a:solidFill>
                  <a:srgbClr val="262626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future</a:t>
            </a:r>
            <a:endParaRPr lang="zh-CN" altLang="en-US" dirty="0">
              <a:ea typeface="Gulim" panose="020B0600000101010101" pitchFamily="34" charset="-127"/>
            </a:endParaRPr>
          </a:p>
        </p:txBody>
      </p:sp>
      <p:sp>
        <p:nvSpPr>
          <p:cNvPr id="3085" name="Text Box 22"/>
          <p:cNvSpPr>
            <a:spLocks noChangeArrowheads="1"/>
          </p:cNvSpPr>
          <p:nvPr/>
        </p:nvSpPr>
        <p:spPr bwMode="auto">
          <a:xfrm rot="2700000">
            <a:off x="3225584" y="4673171"/>
            <a:ext cx="279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zh-CN" dirty="0">
                <a:solidFill>
                  <a:srgbClr val="262626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p</a:t>
            </a:r>
            <a:r>
              <a:rPr lang="en-US" altLang="zh-CN" dirty="0" smtClean="0">
                <a:solidFill>
                  <a:srgbClr val="262626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ast perfect</a:t>
            </a:r>
            <a:endParaRPr lang="zh-CN" altLang="en-US" dirty="0">
              <a:ea typeface="Gulim" panose="020B0600000101010101" pitchFamily="34" charset="-127"/>
            </a:endParaRPr>
          </a:p>
        </p:txBody>
      </p:sp>
      <p:sp>
        <p:nvSpPr>
          <p:cNvPr id="3087" name="Oval 13"/>
          <p:cNvSpPr>
            <a:spLocks noChangeArrowheads="1"/>
          </p:cNvSpPr>
          <p:nvPr/>
        </p:nvSpPr>
        <p:spPr bwMode="auto">
          <a:xfrm>
            <a:off x="3540125" y="3502025"/>
            <a:ext cx="287338" cy="2841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95999">
                <a:srgbClr val="FF0000"/>
              </a:gs>
              <a:gs pos="100000">
                <a:srgbClr val="A5A5A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algn="ctr" latinLnBrk="1"/>
            <a:endParaRPr lang="zh-CN" altLang="zh-CN">
              <a:solidFill>
                <a:srgbClr val="000000"/>
              </a:solidFill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3088" name="Oval 13"/>
          <p:cNvSpPr>
            <a:spLocks noChangeArrowheads="1"/>
          </p:cNvSpPr>
          <p:nvPr/>
        </p:nvSpPr>
        <p:spPr bwMode="auto">
          <a:xfrm>
            <a:off x="5037138" y="3502025"/>
            <a:ext cx="287337" cy="2841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95999">
                <a:srgbClr val="FF0000"/>
              </a:gs>
              <a:gs pos="100000">
                <a:srgbClr val="A5A5A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algn="ctr" latinLnBrk="1"/>
            <a:endParaRPr lang="zh-CN" altLang="zh-CN">
              <a:solidFill>
                <a:srgbClr val="000000"/>
              </a:solidFill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3089" name="Oval 13"/>
          <p:cNvSpPr>
            <a:spLocks noChangeArrowheads="1"/>
          </p:cNvSpPr>
          <p:nvPr/>
        </p:nvSpPr>
        <p:spPr bwMode="auto">
          <a:xfrm>
            <a:off x="6461125" y="3502025"/>
            <a:ext cx="287338" cy="2841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95999">
                <a:srgbClr val="FF0000"/>
              </a:gs>
              <a:gs pos="100000">
                <a:srgbClr val="A5A5A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algn="ctr" latinLnBrk="1"/>
            <a:endParaRPr lang="zh-CN" altLang="zh-CN">
              <a:solidFill>
                <a:srgbClr val="000000"/>
              </a:solidFill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3090" name="Oval 13"/>
          <p:cNvSpPr>
            <a:spLocks noChangeArrowheads="1"/>
          </p:cNvSpPr>
          <p:nvPr/>
        </p:nvSpPr>
        <p:spPr bwMode="auto">
          <a:xfrm>
            <a:off x="7775575" y="3502025"/>
            <a:ext cx="287338" cy="2841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95999">
                <a:srgbClr val="FF0000"/>
              </a:gs>
              <a:gs pos="100000">
                <a:srgbClr val="A5A5A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algn="ctr" latinLnBrk="1"/>
            <a:endParaRPr lang="zh-CN" altLang="zh-CN">
              <a:solidFill>
                <a:srgbClr val="000000"/>
              </a:solidFill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1847528" y="620688"/>
            <a:ext cx="8424936" cy="10367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up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her brother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already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gotten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bathroom.</a:t>
            </a:r>
            <a:endParaRPr lang="zh-CN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圆角右箭头 3"/>
          <p:cNvSpPr/>
          <p:nvPr/>
        </p:nvSpPr>
        <p:spPr>
          <a:xfrm rot="10800000" flipV="1">
            <a:off x="1923623" y="2636911"/>
            <a:ext cx="1831511" cy="616007"/>
          </a:xfrm>
          <a:prstGeom prst="bentArrow">
            <a:avLst>
              <a:gd name="adj1" fmla="val 23383"/>
              <a:gd name="adj2" fmla="val 32850"/>
              <a:gd name="adj3" fmla="val 25000"/>
              <a:gd name="adj4" fmla="val 38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圆角右箭头 24"/>
          <p:cNvSpPr/>
          <p:nvPr/>
        </p:nvSpPr>
        <p:spPr>
          <a:xfrm rot="10800000" flipV="1">
            <a:off x="1923625" y="1825136"/>
            <a:ext cx="3257181" cy="616006"/>
          </a:xfrm>
          <a:prstGeom prst="bentArrow">
            <a:avLst>
              <a:gd name="adj1" fmla="val 24810"/>
              <a:gd name="adj2" fmla="val 25000"/>
              <a:gd name="adj3" fmla="val 25000"/>
              <a:gd name="adj4" fmla="val 38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Text Box 3"/>
          <p:cNvSpPr>
            <a:spLocks noChangeArrowheads="1"/>
          </p:cNvSpPr>
          <p:nvPr/>
        </p:nvSpPr>
        <p:spPr bwMode="auto">
          <a:xfrm>
            <a:off x="1692168" y="3039343"/>
            <a:ext cx="197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lang="zh-CN" altLang="en-US" sz="2400" b="1" dirty="0">
                <a:ea typeface="Gulim" panose="020B0600000101010101" pitchFamily="34" charset="-127"/>
              </a:rPr>
              <a:t>过去完成时</a:t>
            </a:r>
          </a:p>
        </p:txBody>
      </p:sp>
      <p:sp>
        <p:nvSpPr>
          <p:cNvPr id="27" name="Text Box 3"/>
          <p:cNvSpPr>
            <a:spLocks noChangeArrowheads="1"/>
          </p:cNvSpPr>
          <p:nvPr/>
        </p:nvSpPr>
        <p:spPr bwMode="auto">
          <a:xfrm>
            <a:off x="2579273" y="2024772"/>
            <a:ext cx="197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lang="zh-CN" altLang="en-US" sz="2400" b="1" dirty="0" smtClean="0">
                <a:ea typeface="Gulim" panose="020B0600000101010101" pitchFamily="34" charset="-127"/>
              </a:rPr>
              <a:t>过去时</a:t>
            </a:r>
            <a:endParaRPr lang="zh-CN" altLang="en-US" sz="2400" b="1" dirty="0">
              <a:ea typeface="Gulim" panose="020B0600000101010101" pitchFamily="34" charset="-127"/>
            </a:endParaRPr>
          </a:p>
        </p:txBody>
      </p:sp>
      <p:sp>
        <p:nvSpPr>
          <p:cNvPr id="29" name="Text Box 22"/>
          <p:cNvSpPr>
            <a:spLocks noChangeArrowheads="1"/>
          </p:cNvSpPr>
          <p:nvPr/>
        </p:nvSpPr>
        <p:spPr bwMode="auto">
          <a:xfrm rot="18713442">
            <a:off x="4823354" y="2155484"/>
            <a:ext cx="279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zh-CN" dirty="0" smtClean="0">
                <a:solidFill>
                  <a:srgbClr val="262626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past</a:t>
            </a:r>
            <a:endParaRPr lang="zh-CN" altLang="en-US" dirty="0">
              <a:ea typeface="Gulim" panose="020B0600000101010101" pitchFamily="34" charset="-127"/>
            </a:endParaRPr>
          </a:p>
        </p:txBody>
      </p:sp>
      <p:sp>
        <p:nvSpPr>
          <p:cNvPr id="30" name="Text Box 22"/>
          <p:cNvSpPr>
            <a:spLocks noChangeArrowheads="1"/>
          </p:cNvSpPr>
          <p:nvPr/>
        </p:nvSpPr>
        <p:spPr bwMode="auto">
          <a:xfrm rot="2700000">
            <a:off x="6258303" y="4985058"/>
            <a:ext cx="279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zh-CN" dirty="0" smtClean="0">
                <a:solidFill>
                  <a:srgbClr val="262626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now</a:t>
            </a:r>
            <a:endParaRPr lang="zh-CN" altLang="en-US" dirty="0">
              <a:ea typeface="Gulim" panose="020B0600000101010101" pitchFamily="34" charset="-127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259" y="194798"/>
            <a:ext cx="2660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842" y="116985"/>
            <a:ext cx="2630487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内容占位符 2"/>
          <p:cNvSpPr txBox="1"/>
          <p:nvPr/>
        </p:nvSpPr>
        <p:spPr>
          <a:xfrm>
            <a:off x="1974528" y="747688"/>
            <a:ext cx="8424936" cy="10367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to the bus stop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bus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already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754" y="163119"/>
            <a:ext cx="267652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549" y="163354"/>
            <a:ext cx="25923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8"/>
          <p:cNvSpPr>
            <a:spLocks noChangeArrowheads="1"/>
          </p:cNvSpPr>
          <p:nvPr/>
        </p:nvSpPr>
        <p:spPr bwMode="auto">
          <a:xfrm rot="2700000">
            <a:off x="2873951" y="5164897"/>
            <a:ext cx="3203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h</a:t>
            </a:r>
            <a:r>
              <a:rPr lang="en-US" altLang="zh-CN" dirty="0" smtClean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ad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left</a:t>
            </a:r>
            <a:endParaRPr lang="en-US" dirty="0">
              <a:solidFill>
                <a:srgbClr val="FF0000"/>
              </a:solidFill>
              <a:ea typeface="Gulim" panose="020B0600000101010101" pitchFamily="34" charset="-127"/>
            </a:endParaRPr>
          </a:p>
        </p:txBody>
      </p:sp>
      <p:sp>
        <p:nvSpPr>
          <p:cNvPr id="5" name="Text Box 19"/>
          <p:cNvSpPr>
            <a:spLocks noChangeArrowheads="1"/>
          </p:cNvSpPr>
          <p:nvPr/>
        </p:nvSpPr>
        <p:spPr bwMode="auto">
          <a:xfrm rot="18670740">
            <a:off x="4201795" y="1715770"/>
            <a:ext cx="33458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1"/>
            <a:r>
              <a:rPr lang="en-US" altLang="zh-CN" dirty="0" smtClean="0">
                <a:solidFill>
                  <a:srgbClr val="0000FF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got to the </a:t>
            </a:r>
          </a:p>
          <a:p>
            <a:pPr latinLnBrk="1"/>
            <a:r>
              <a:rPr lang="en-US" altLang="zh-CN" dirty="0" smtClean="0">
                <a:solidFill>
                  <a:srgbClr val="0000FF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bus stop</a:t>
            </a:r>
            <a:endParaRPr lang="zh-CN" altLang="en-US" dirty="0">
              <a:solidFill>
                <a:srgbClr val="0000FF"/>
              </a:solidFill>
              <a:ea typeface="Gulim" panose="020B0600000101010101" pitchFamily="34" charset="-127"/>
            </a:endParaRPr>
          </a:p>
        </p:txBody>
      </p:sp>
      <p:sp>
        <p:nvSpPr>
          <p:cNvPr id="6" name="圆角右箭头 5"/>
          <p:cNvSpPr/>
          <p:nvPr/>
        </p:nvSpPr>
        <p:spPr>
          <a:xfrm rot="10800000" flipV="1">
            <a:off x="2050623" y="2763911"/>
            <a:ext cx="1831511" cy="616007"/>
          </a:xfrm>
          <a:prstGeom prst="bentArrow">
            <a:avLst>
              <a:gd name="adj1" fmla="val 23383"/>
              <a:gd name="adj2" fmla="val 32850"/>
              <a:gd name="adj3" fmla="val 25000"/>
              <a:gd name="adj4" fmla="val 38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 rot="10800000" flipV="1">
            <a:off x="1907115" y="1880381"/>
            <a:ext cx="3257181" cy="616006"/>
          </a:xfrm>
          <a:prstGeom prst="bentArrow">
            <a:avLst>
              <a:gd name="adj1" fmla="val 24810"/>
              <a:gd name="adj2" fmla="val 25000"/>
              <a:gd name="adj3" fmla="val 25000"/>
              <a:gd name="adj4" fmla="val 38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 Box 3"/>
          <p:cNvSpPr>
            <a:spLocks noChangeArrowheads="1"/>
          </p:cNvSpPr>
          <p:nvPr/>
        </p:nvSpPr>
        <p:spPr bwMode="auto">
          <a:xfrm>
            <a:off x="1774718" y="3040613"/>
            <a:ext cx="197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lang="zh-CN" altLang="en-US" sz="2400" b="1" dirty="0">
                <a:ea typeface="Gulim" panose="020B0600000101010101" pitchFamily="34" charset="-127"/>
              </a:rPr>
              <a:t>过去完成时</a:t>
            </a:r>
          </a:p>
        </p:txBody>
      </p:sp>
      <p:sp>
        <p:nvSpPr>
          <p:cNvPr id="9" name="Text Box 3"/>
          <p:cNvSpPr>
            <a:spLocks noChangeArrowheads="1"/>
          </p:cNvSpPr>
          <p:nvPr/>
        </p:nvSpPr>
        <p:spPr bwMode="auto">
          <a:xfrm>
            <a:off x="2567843" y="2050807"/>
            <a:ext cx="197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lang="zh-CN" altLang="en-US" sz="2400" b="1" dirty="0" smtClean="0">
                <a:ea typeface="Gulim" panose="020B0600000101010101" pitchFamily="34" charset="-127"/>
              </a:rPr>
              <a:t>过去时</a:t>
            </a:r>
            <a:endParaRPr lang="zh-CN" altLang="en-US" sz="2400" b="1" dirty="0">
              <a:ea typeface="Gulim" panose="020B0600000101010101" pitchFamily="34" charset="-127"/>
            </a:endParaRPr>
          </a:p>
        </p:txBody>
      </p:sp>
      <p:sp>
        <p:nvSpPr>
          <p:cNvPr id="10" name="Text Box 18"/>
          <p:cNvSpPr>
            <a:spLocks noChangeArrowheads="1"/>
          </p:cNvSpPr>
          <p:nvPr/>
        </p:nvSpPr>
        <p:spPr bwMode="auto">
          <a:xfrm rot="2700000">
            <a:off x="2636986" y="5221639"/>
            <a:ext cx="39884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1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had left her </a:t>
            </a:r>
          </a:p>
          <a:p>
            <a:pPr latinLnBrk="1"/>
            <a:r>
              <a:rPr lang="en-US" altLang="zh-CN" dirty="0" smtClean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backpack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at home</a:t>
            </a:r>
            <a:endParaRPr lang="en-US" b="1" dirty="0">
              <a:solidFill>
                <a:srgbClr val="FF0000"/>
              </a:solidFill>
              <a:ea typeface="Gulim" panose="020B0600000101010101" pitchFamily="34" charset="-127"/>
            </a:endParaRPr>
          </a:p>
        </p:txBody>
      </p:sp>
      <p:sp>
        <p:nvSpPr>
          <p:cNvPr id="11" name="Text Box 19"/>
          <p:cNvSpPr>
            <a:spLocks noChangeArrowheads="1"/>
          </p:cNvSpPr>
          <p:nvPr/>
        </p:nvSpPr>
        <p:spPr bwMode="auto">
          <a:xfrm rot="18670740">
            <a:off x="4477647" y="2101716"/>
            <a:ext cx="2700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zh-CN" dirty="0" smtClean="0">
                <a:solidFill>
                  <a:srgbClr val="0000FF"/>
                </a:solidFill>
                <a:latin typeface="Arial Black" panose="020B0A04020102020204" pitchFamily="34" charset="0"/>
                <a:ea typeface="Gulim" panose="020B0600000101010101" pitchFamily="34" charset="-127"/>
                <a:sym typeface="Arial Black" panose="020B0A04020102020204" pitchFamily="34" charset="0"/>
              </a:rPr>
              <a:t>got to school</a:t>
            </a:r>
            <a:endParaRPr lang="zh-CN" altLang="en-US" dirty="0">
              <a:solidFill>
                <a:srgbClr val="0000FF"/>
              </a:solidFill>
              <a:ea typeface="Gulim" panose="020B0600000101010101" pitchFamily="34" charset="-127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1846893" y="689903"/>
            <a:ext cx="8424936" cy="10367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to school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she realized that she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her backpack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home.</a:t>
            </a:r>
            <a:endParaRPr lang="zh-CN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3" name="圆角右箭头 12"/>
          <p:cNvSpPr/>
          <p:nvPr/>
        </p:nvSpPr>
        <p:spPr>
          <a:xfrm rot="10800000" flipV="1">
            <a:off x="1997918" y="2763911"/>
            <a:ext cx="1831511" cy="616007"/>
          </a:xfrm>
          <a:prstGeom prst="bentArrow">
            <a:avLst>
              <a:gd name="adj1" fmla="val 23383"/>
              <a:gd name="adj2" fmla="val 32850"/>
              <a:gd name="adj3" fmla="val 25000"/>
              <a:gd name="adj4" fmla="val 38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右箭头 13"/>
          <p:cNvSpPr/>
          <p:nvPr/>
        </p:nvSpPr>
        <p:spPr>
          <a:xfrm rot="10800000" flipV="1">
            <a:off x="1901400" y="1948326"/>
            <a:ext cx="3257181" cy="616006"/>
          </a:xfrm>
          <a:prstGeom prst="bentArrow">
            <a:avLst>
              <a:gd name="adj1" fmla="val 24810"/>
              <a:gd name="adj2" fmla="val 25000"/>
              <a:gd name="adj3" fmla="val 25000"/>
              <a:gd name="adj4" fmla="val 38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Text Box 3"/>
          <p:cNvSpPr>
            <a:spLocks noChangeArrowheads="1"/>
          </p:cNvSpPr>
          <p:nvPr/>
        </p:nvSpPr>
        <p:spPr bwMode="auto">
          <a:xfrm>
            <a:off x="1685818" y="3034898"/>
            <a:ext cx="197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lang="zh-CN" altLang="en-US" sz="2400" b="1" dirty="0">
                <a:ea typeface="Gulim" panose="020B0600000101010101" pitchFamily="34" charset="-127"/>
              </a:rPr>
              <a:t>过去完成时</a:t>
            </a:r>
          </a:p>
        </p:txBody>
      </p:sp>
      <p:sp>
        <p:nvSpPr>
          <p:cNvPr id="16" name="Text Box 3"/>
          <p:cNvSpPr>
            <a:spLocks noChangeArrowheads="1"/>
          </p:cNvSpPr>
          <p:nvPr/>
        </p:nvSpPr>
        <p:spPr bwMode="auto">
          <a:xfrm>
            <a:off x="2586258" y="2096527"/>
            <a:ext cx="197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lang="zh-CN" altLang="en-US" sz="2400" b="1" dirty="0" smtClean="0">
                <a:ea typeface="Gulim" panose="020B0600000101010101" pitchFamily="34" charset="-127"/>
              </a:rPr>
              <a:t>过去时</a:t>
            </a:r>
            <a:endParaRPr lang="zh-CN" altLang="en-US" sz="2400" b="1" dirty="0">
              <a:ea typeface="Gulim" panose="020B0600000101010101" pitchFamily="34" charset="-127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445" y="165825"/>
            <a:ext cx="2808288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ldLvl="0" animBg="1"/>
      <p:bldP spid="3081" grpId="0"/>
      <p:bldP spid="3081" grpId="1"/>
      <p:bldP spid="3082" grpId="0"/>
      <p:bldP spid="3082" grpId="1"/>
      <p:bldP spid="3084" grpId="0"/>
      <p:bldP spid="3085" grpId="0"/>
      <p:bldP spid="3087" grpId="0" bldLvl="0" animBg="1"/>
      <p:bldP spid="3088" grpId="0" bldLvl="0" animBg="1"/>
      <p:bldP spid="3089" grpId="0" bldLvl="0" animBg="1"/>
      <p:bldP spid="3090" grpId="0" bldLvl="0" animBg="1"/>
      <p:bldP spid="20" grpId="0"/>
      <p:bldP spid="20" grpId="1"/>
      <p:bldP spid="4" grpId="0" bldLvl="0" animBg="1"/>
      <p:bldP spid="4" grpId="1" bldLvl="0" animBg="1"/>
      <p:bldP spid="25" grpId="0" bldLvl="0" animBg="1"/>
      <p:bldP spid="25" grpId="1" bldLvl="0" animBg="1"/>
      <p:bldP spid="26" grpId="0"/>
      <p:bldP spid="26" grpId="1"/>
      <p:bldP spid="27" grpId="0"/>
      <p:bldP spid="27" grpId="1"/>
      <p:bldP spid="29" grpId="0"/>
      <p:bldP spid="30" grpId="0"/>
      <p:bldP spid="2" grpId="0"/>
      <p:bldP spid="2" grpId="1"/>
      <p:bldP spid="3" grpId="0"/>
      <p:bldP spid="3" grpId="1"/>
      <p:bldP spid="5" grpId="0"/>
      <p:bldP spid="5" grpId="1"/>
      <p:bldP spid="6" grpId="0" bldLvl="0" animBg="1"/>
      <p:bldP spid="6" grpId="1" bldLvl="0" animBg="1"/>
      <p:bldP spid="7" grpId="0" bldLvl="0" animBg="1"/>
      <p:bldP spid="7" grpId="1" bldLvl="0" animBg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 bldLvl="0" animBg="1"/>
      <p:bldP spid="14" grpId="0" bldLvl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970"/>
            <a:ext cx="10363200" cy="2588260"/>
          </a:xfrm>
        </p:spPr>
        <p:txBody>
          <a:bodyPr/>
          <a:lstStyle/>
          <a:p>
            <a:r>
              <a:rPr lang="en-US" altLang="zh-CN" sz="40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Past Perfect Tense</a:t>
            </a:r>
            <a:br>
              <a:rPr lang="en-US" altLang="zh-CN" sz="40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4000" b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过去</a:t>
            </a:r>
            <a:r>
              <a:rPr lang="zh-CN" altLang="en-US" sz="40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完成时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67608" y="1752620"/>
            <a:ext cx="6552728" cy="3096344"/>
          </a:xfrm>
        </p:spPr>
        <p:txBody>
          <a:bodyPr/>
          <a:lstStyle/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(1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)</a:t>
            </a:r>
            <a:r>
              <a:rPr lang="zh-CN" altLang="en-US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用法</a:t>
            </a: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：用来描述在</a:t>
            </a:r>
            <a:r>
              <a:rPr lang="zh-CN" altLang="en-US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过去某一时间或动作之前</a:t>
            </a: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已经发生</a:t>
            </a:r>
            <a:r>
              <a:rPr lang="zh-CN" altLang="en-US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或完成了的</a:t>
            </a: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动作。</a:t>
            </a:r>
            <a:r>
              <a:rPr lang="en-US" altLang="zh-CN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(</a:t>
            </a:r>
            <a:r>
              <a:rPr lang="zh-CN" altLang="en-US" sz="22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过去的过去</a:t>
            </a:r>
            <a:r>
              <a:rPr lang="en-US" altLang="zh-CN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)</a:t>
            </a:r>
            <a:endParaRPr lang="zh-CN" altLang="en-US" sz="2200" dirty="0">
              <a:solidFill>
                <a:srgbClr val="00206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(</a:t>
            </a:r>
            <a:r>
              <a:rPr lang="en-US" altLang="zh-CN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2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)</a:t>
            </a: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构成：</a:t>
            </a: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肯定式：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had(</a:t>
            </a: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助动词、用于</a:t>
            </a:r>
            <a:r>
              <a:rPr lang="zh-CN" altLang="en-US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各种人称和数</a:t>
            </a:r>
            <a:r>
              <a:rPr lang="en-US" altLang="zh-CN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) + 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P.P.</a:t>
            </a: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否定</a:t>
            </a:r>
            <a:r>
              <a:rPr lang="zh-CN" altLang="en-US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式：</a:t>
            </a:r>
            <a:r>
              <a:rPr lang="en-US" altLang="zh-CN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had 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 not  + </a:t>
            </a:r>
            <a:r>
              <a:rPr lang="en-US" altLang="zh-CN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P.P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疑问式：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Had …  + </a:t>
            </a:r>
            <a:r>
              <a:rPr lang="en-US" altLang="zh-CN" sz="2200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P.P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.  ?</a:t>
            </a:r>
            <a:endParaRPr lang="en-US" altLang="zh-CN" sz="2200" dirty="0">
              <a:solidFill>
                <a:srgbClr val="00206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简略回答：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Yes, </a:t>
            </a: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主语  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had.  /  No, </a:t>
            </a: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主语 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hadn’t.</a:t>
            </a: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缩写式：</a:t>
            </a:r>
            <a:r>
              <a:rPr lang="en-US" altLang="zh-CN" sz="2200" dirty="0" smtClean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I’d/ He’d/ We’d/ They’d</a:t>
            </a: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latin typeface="Comic Sans MS" panose="030F0702030302020204" charset="0"/>
                <a:cs typeface="Comic Sans MS" panose="030F0702030302020204" charset="0"/>
              </a:rPr>
              <a:t>  </a:t>
            </a:r>
            <a:endParaRPr lang="en-US" altLang="zh-CN" sz="2200" dirty="0" smtClean="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67608" y="1317402"/>
            <a:ext cx="6552728" cy="1872208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200" dirty="0">
                <a:solidFill>
                  <a:srgbClr val="002060"/>
                </a:solidFill>
              </a:rPr>
              <a:t>(3) </a:t>
            </a:r>
            <a:r>
              <a:rPr lang="zh-CN" altLang="en-US" sz="2200" dirty="0">
                <a:solidFill>
                  <a:srgbClr val="002060"/>
                </a:solidFill>
              </a:rPr>
              <a:t>标志词</a:t>
            </a:r>
            <a:r>
              <a:rPr lang="zh-CN" altLang="en-US" sz="2200" dirty="0" smtClean="0">
                <a:solidFill>
                  <a:srgbClr val="002060"/>
                </a:solidFill>
              </a:rPr>
              <a:t>：</a:t>
            </a:r>
            <a:endParaRPr lang="en-US" altLang="zh-CN" sz="22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200" dirty="0" smtClean="0">
                <a:solidFill>
                  <a:srgbClr val="002060"/>
                </a:solidFill>
              </a:rPr>
              <a:t>表示</a:t>
            </a:r>
            <a:r>
              <a:rPr lang="zh-CN" altLang="en-US" sz="2200" dirty="0">
                <a:solidFill>
                  <a:srgbClr val="002060"/>
                </a:solidFill>
              </a:rPr>
              <a:t>过去某</a:t>
            </a:r>
            <a:r>
              <a:rPr lang="zh-CN" altLang="en-US" sz="2200" dirty="0" smtClean="0">
                <a:solidFill>
                  <a:srgbClr val="002060"/>
                </a:solidFill>
              </a:rPr>
              <a:t>一时间发生的动作用</a:t>
            </a:r>
            <a:r>
              <a:rPr lang="en-US" altLang="zh-CN" sz="2200" dirty="0">
                <a:solidFill>
                  <a:srgbClr val="002060"/>
                </a:solidFill>
              </a:rPr>
              <a:t>by the time </a:t>
            </a:r>
            <a:r>
              <a:rPr lang="en-US" altLang="zh-CN" sz="2200" dirty="0" smtClean="0">
                <a:solidFill>
                  <a:srgbClr val="002060"/>
                </a:solidFill>
              </a:rPr>
              <a:t>,by </a:t>
            </a:r>
            <a:r>
              <a:rPr lang="en-US" altLang="zh-CN" sz="2200" dirty="0">
                <a:solidFill>
                  <a:srgbClr val="002060"/>
                </a:solidFill>
              </a:rPr>
              <a:t>the end of,  before, when </a:t>
            </a:r>
            <a:r>
              <a:rPr lang="zh-CN" altLang="en-US" sz="2200" dirty="0">
                <a:solidFill>
                  <a:srgbClr val="002060"/>
                </a:solidFill>
              </a:rPr>
              <a:t>引导 的时间状语</a:t>
            </a:r>
            <a:r>
              <a:rPr lang="zh-CN" altLang="en-US" sz="2200" dirty="0" smtClean="0">
                <a:solidFill>
                  <a:srgbClr val="002060"/>
                </a:solidFill>
              </a:rPr>
              <a:t>从句；</a:t>
            </a:r>
            <a:endParaRPr lang="en-US" altLang="zh-CN" sz="22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200" dirty="0" smtClean="0">
                <a:solidFill>
                  <a:srgbClr val="002060"/>
                </a:solidFill>
              </a:rPr>
              <a:t>表示过去的过去发生的动作常与</a:t>
            </a:r>
            <a:r>
              <a:rPr lang="en-US" altLang="zh-CN" sz="2200" dirty="0" smtClean="0">
                <a:solidFill>
                  <a:srgbClr val="002060"/>
                </a:solidFill>
              </a:rPr>
              <a:t>already, </a:t>
            </a:r>
            <a:r>
              <a:rPr lang="en-US" altLang="zh-CN" sz="2200" dirty="0" smtClean="0">
                <a:solidFill>
                  <a:srgbClr val="002060"/>
                </a:solidFill>
              </a:rPr>
              <a:t>since+</a:t>
            </a:r>
            <a:r>
              <a:rPr lang="zh-CN" altLang="en-US" sz="2200" dirty="0" smtClean="0">
                <a:solidFill>
                  <a:srgbClr val="002060"/>
                </a:solidFill>
              </a:rPr>
              <a:t>时间点，</a:t>
            </a:r>
            <a:r>
              <a:rPr lang="en-US" altLang="zh-CN" sz="2200" dirty="0" smtClean="0">
                <a:solidFill>
                  <a:srgbClr val="002060"/>
                </a:solidFill>
              </a:rPr>
              <a:t>for + </a:t>
            </a:r>
            <a:r>
              <a:rPr lang="zh-CN" altLang="en-US" sz="2200" dirty="0" smtClean="0">
                <a:solidFill>
                  <a:srgbClr val="002060"/>
                </a:solidFill>
              </a:rPr>
              <a:t>时间段连</a:t>
            </a:r>
            <a:r>
              <a:rPr lang="zh-CN" altLang="en-US" sz="2200" dirty="0" smtClean="0">
                <a:solidFill>
                  <a:srgbClr val="002060"/>
                </a:solidFill>
              </a:rPr>
              <a:t>用。</a:t>
            </a:r>
            <a:endParaRPr lang="en-US" altLang="zh-CN" sz="22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sz="2200" dirty="0"/>
          </a:p>
          <a:p>
            <a:pPr marL="0" indent="0">
              <a:buNone/>
            </a:pPr>
            <a:endParaRPr lang="zh-CN" altLang="en-US" sz="2200" dirty="0"/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2567226" y="3705731"/>
            <a:ext cx="655272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zh-CN" sz="2200" kern="0" dirty="0" smtClean="0">
                <a:solidFill>
                  <a:srgbClr val="002060"/>
                </a:solidFill>
              </a:rPr>
              <a:t>(4) </a:t>
            </a:r>
            <a:r>
              <a:rPr lang="zh-CN" altLang="en-US" sz="2200" kern="0" dirty="0" smtClean="0">
                <a:solidFill>
                  <a:srgbClr val="002060"/>
                </a:solidFill>
              </a:rPr>
              <a:t>口诀：</a:t>
            </a:r>
            <a:endParaRPr lang="en-US" altLang="zh-CN" sz="2200" kern="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zh-CN" altLang="en-US" sz="2200" kern="0" dirty="0" smtClean="0">
                <a:solidFill>
                  <a:srgbClr val="002060"/>
                </a:solidFill>
              </a:rPr>
              <a:t>两个动作发生</a:t>
            </a:r>
            <a:r>
              <a:rPr lang="zh-CN" altLang="en-US" sz="2200" kern="0" dirty="0">
                <a:solidFill>
                  <a:srgbClr val="002060"/>
                </a:solidFill>
              </a:rPr>
              <a:t>在</a:t>
            </a:r>
            <a:r>
              <a:rPr lang="zh-CN" altLang="en-US" sz="2200" kern="0" dirty="0" smtClean="0">
                <a:solidFill>
                  <a:srgbClr val="002060"/>
                </a:solidFill>
              </a:rPr>
              <a:t>过去，</a:t>
            </a:r>
            <a:r>
              <a:rPr lang="zh-CN" altLang="en-US" sz="2200" kern="0" dirty="0">
                <a:solidFill>
                  <a:srgbClr val="002060"/>
                </a:solidFill>
              </a:rPr>
              <a:t>一个先发生， 一个后发生，</a:t>
            </a:r>
            <a:endParaRPr lang="en-US" altLang="zh-CN" sz="2200" kern="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2200" kern="0" dirty="0">
                <a:solidFill>
                  <a:srgbClr val="002060"/>
                </a:solidFill>
              </a:rPr>
              <a:t>先发生的用过完，后发生的用过去。</a:t>
            </a:r>
            <a:endParaRPr lang="en-US" altLang="zh-CN" sz="2200" kern="0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altLang="zh-CN" sz="2200" kern="0" dirty="0" smtClean="0"/>
          </a:p>
          <a:p>
            <a:pPr marL="0" indent="0">
              <a:buFontTx/>
              <a:buNone/>
            </a:pPr>
            <a:endParaRPr lang="zh-CN" altLang="en-US" sz="2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856196" y="213018"/>
            <a:ext cx="8591142" cy="60922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zh-CN" altLang="zh-CN" kern="0" dirty="0"/>
          </a:p>
        </p:txBody>
      </p:sp>
      <p:sp>
        <p:nvSpPr>
          <p:cNvPr id="19" name="内容占位符 2"/>
          <p:cNvSpPr txBox="1"/>
          <p:nvPr/>
        </p:nvSpPr>
        <p:spPr>
          <a:xfrm>
            <a:off x="2089212" y="1484784"/>
            <a:ext cx="8111243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               Mary’s  morning  </a:t>
            </a:r>
            <a:endParaRPr lang="en-US" altLang="zh-CN" sz="2800" kern="0" dirty="0"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lnSpc>
                <a:spcPts val="3300"/>
              </a:lnSpc>
              <a:buFontTx/>
              <a:buNone/>
            </a:pPr>
            <a:r>
              <a:rPr lang="en-US" altLang="zh-CN" sz="30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zh-CN" sz="2800" b="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Mary had a terrible morning yesterday ! </a:t>
            </a:r>
          </a:p>
          <a:p>
            <a:pPr marL="0" indent="0">
              <a:lnSpc>
                <a:spcPts val="3300"/>
              </a:lnSpc>
              <a:buFontTx/>
              <a:buNone/>
            </a:pP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 </a:t>
            </a:r>
            <a:r>
              <a:rPr lang="en-US" altLang="zh-CN" sz="2800" u="sng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  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.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8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her brother</a:t>
            </a:r>
          </a:p>
          <a:p>
            <a:pPr marL="0" indent="0">
              <a:lnSpc>
                <a:spcPts val="3300"/>
              </a:lnSpc>
              <a:buFontTx/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bathroom.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Before she</a:t>
            </a:r>
          </a:p>
          <a:p>
            <a:pPr marL="0" indent="0">
              <a:lnSpc>
                <a:spcPts val="3300"/>
              </a:lnSpc>
              <a:buFontTx/>
              <a:buNone/>
            </a:pP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zh-CN" sz="2800" u="sng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the bus stop, the bus </a:t>
            </a:r>
            <a:r>
              <a:rPr lang="en-US" altLang="zh-CN" sz="2800" u="sng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               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. So She had to </a:t>
            </a:r>
            <a:r>
              <a:rPr lang="en-US" altLang="zh-CN" sz="2800" u="sng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school. Oh, dear,  when  she </a:t>
            </a:r>
          </a:p>
          <a:p>
            <a:pPr marL="0" indent="0">
              <a:lnSpc>
                <a:spcPts val="3300"/>
              </a:lnSpc>
              <a:buFontTx/>
              <a:buNone/>
            </a:pPr>
            <a:r>
              <a:rPr lang="en-US" altLang="zh-CN" sz="2800" u="sng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school, she realized she</a:t>
            </a:r>
            <a:r>
              <a:rPr lang="en-US" altLang="zh-CN" sz="2800" u="sng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        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her backpack at home. </a:t>
            </a:r>
          </a:p>
          <a:p>
            <a:pPr marL="0" indent="0">
              <a:buFontTx/>
              <a:buNone/>
            </a:pPr>
            <a:r>
              <a:rPr lang="en-US" altLang="zh-CN" sz="30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zh-CN" sz="3000" u="sng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en-US" altLang="zh-CN" sz="3000" kern="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                      </a:t>
            </a:r>
            <a:endParaRPr lang="zh-CN" altLang="en-US" sz="3000" kern="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9492" y="3537012"/>
            <a:ext cx="13282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>
                <a:solidFill>
                  <a:srgbClr val="0000FF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got to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7001" y="3573016"/>
            <a:ext cx="3424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 smtClean="0">
                <a:solidFill>
                  <a:srgbClr val="FF0000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had already left</a:t>
            </a:r>
            <a:endParaRPr lang="zh-CN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4543" y="529807"/>
            <a:ext cx="1569929" cy="10269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196" y="501049"/>
            <a:ext cx="1692692" cy="10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216" y="476672"/>
            <a:ext cx="1763704" cy="112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928" y="505430"/>
            <a:ext cx="1710097" cy="10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112" y="501050"/>
            <a:ext cx="1670431" cy="105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11624" y="2564904"/>
            <a:ext cx="2204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 smtClean="0">
                <a:solidFill>
                  <a:srgbClr val="0000FF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overslept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8088" y="2545740"/>
            <a:ext cx="12241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 smtClean="0">
                <a:solidFill>
                  <a:srgbClr val="0000FF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got up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8639" y="3062053"/>
            <a:ext cx="24352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 smtClean="0">
                <a:solidFill>
                  <a:srgbClr val="FF0000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had gotten</a:t>
            </a:r>
            <a:endParaRPr lang="zh-CN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6040" y="3985900"/>
            <a:ext cx="12241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>
                <a:solidFill>
                  <a:srgbClr val="00B050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zh-CN" sz="2800" b="1" kern="0" dirty="0" smtClean="0">
                <a:solidFill>
                  <a:srgbClr val="00B050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un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7484" y="4489956"/>
            <a:ext cx="13282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>
                <a:solidFill>
                  <a:srgbClr val="0000FF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got to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6120" y="4489956"/>
            <a:ext cx="1512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 smtClean="0">
                <a:solidFill>
                  <a:srgbClr val="FF0000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had  left</a:t>
            </a:r>
            <a:endParaRPr lang="zh-CN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4624"/>
            <a:ext cx="9180512" cy="68133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664" y="2204864"/>
            <a:ext cx="5832648" cy="1143000"/>
          </a:xfrm>
          <a:ln w="57150">
            <a:solidFill>
              <a:schemeClr val="bg1"/>
            </a:solidFill>
            <a:prstDash val="sysDot"/>
          </a:ln>
        </p:spPr>
        <p:txBody>
          <a:bodyPr/>
          <a:lstStyle/>
          <a:p>
            <a:r>
              <a:rPr lang="en-US" altLang="zh-CN" sz="72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Let’s   </a:t>
            </a:r>
            <a:r>
              <a:rPr lang="en-US" altLang="zh-CN" sz="7200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pk</a:t>
            </a:r>
            <a:r>
              <a:rPr lang="en-US" altLang="zh-CN" sz="72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 !</a:t>
            </a:r>
            <a:endParaRPr lang="zh-CN" altLang="en-US" sz="72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744" y="3645022"/>
            <a:ext cx="489654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Showcard Gothic" panose="04020904020102020604" pitchFamily="82" charset="0"/>
              </a:rPr>
              <a:t>Boys       VS       Girls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5520" y="1772816"/>
            <a:ext cx="7416824" cy="3816424"/>
          </a:xfrm>
        </p:spPr>
        <p:txBody>
          <a:bodyPr/>
          <a:lstStyle/>
          <a:p>
            <a:pPr marL="0" indent="0" latinLnBrk="1">
              <a:lnSpc>
                <a:spcPct val="110000"/>
              </a:lnSpc>
              <a:buNone/>
            </a:pPr>
            <a:r>
              <a:rPr lang="en-US" altLang="zh-CN" dirty="0"/>
              <a:t>1. We </a:t>
            </a:r>
            <a:r>
              <a:rPr lang="en-US" altLang="zh-CN" dirty="0" smtClean="0"/>
              <a:t>____________ </a:t>
            </a:r>
            <a:r>
              <a:rPr lang="en-US" altLang="zh-CN" dirty="0"/>
              <a:t>(paint) the house before we ______________ (move) in.</a:t>
            </a:r>
            <a:endParaRPr lang="zh-CN" altLang="zh-CN" dirty="0"/>
          </a:p>
          <a:p>
            <a:pPr marL="0" indent="0" latinLnBrk="1">
              <a:lnSpc>
                <a:spcPct val="110000"/>
              </a:lnSpc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 That rich old man _____________ (make) a will before he </a:t>
            </a:r>
            <a:r>
              <a:rPr lang="en-US" altLang="zh-CN" dirty="0" smtClean="0"/>
              <a:t>_______ </a:t>
            </a:r>
            <a:r>
              <a:rPr lang="en-US" altLang="zh-CN" dirty="0"/>
              <a:t>(die).</a:t>
            </a:r>
            <a:endParaRPr lang="zh-CN" altLang="zh-CN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/>
              <a:t>3.The </a:t>
            </a:r>
            <a:r>
              <a:rPr lang="en-US" altLang="zh-CN" dirty="0"/>
              <a:t>Reads </a:t>
            </a:r>
            <a:r>
              <a:rPr lang="en-US" altLang="zh-CN" dirty="0" smtClean="0"/>
              <a:t>________</a:t>
            </a:r>
            <a:r>
              <a:rPr lang="en-US" altLang="zh-CN" dirty="0"/>
              <a:t>  (have) lunch when I </a:t>
            </a:r>
            <a:r>
              <a:rPr lang="en-US" altLang="zh-CN" dirty="0" smtClean="0"/>
              <a:t>_______(</a:t>
            </a:r>
            <a:r>
              <a:rPr lang="en-US" altLang="zh-CN" dirty="0"/>
              <a:t>get) to their house.</a:t>
            </a:r>
            <a:endParaRPr lang="zh-CN" altLang="zh-CN" dirty="0"/>
          </a:p>
          <a:p>
            <a:pPr marL="0" indent="0">
              <a:lnSpc>
                <a:spcPct val="110000"/>
              </a:lnSpc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639616" y="764704"/>
            <a:ext cx="3384376" cy="515144"/>
          </a:xfrm>
          <a:solidFill>
            <a:srgbClr val="FFC000"/>
          </a:solidFill>
        </p:spPr>
        <p:txBody>
          <a:bodyPr/>
          <a:lstStyle/>
          <a:p>
            <a:r>
              <a:rPr lang="en-US" altLang="zh-CN" sz="4000" u="sng" dirty="0" smtClean="0">
                <a:solidFill>
                  <a:srgbClr val="002060"/>
                </a:solidFill>
                <a:latin typeface="Algerian" panose="04020705040A02060702" pitchFamily="82" charset="0"/>
                <a:ea typeface="华文彩云" panose="02010800040101010101" pitchFamily="2" charset="-122"/>
                <a:cs typeface="Meiryo UI" panose="020B0604030504040204" pitchFamily="34" charset="-128"/>
              </a:rPr>
              <a:t>Ten scores </a:t>
            </a:r>
            <a:endParaRPr lang="zh-CN" altLang="en-US" sz="4000" u="sng" dirty="0">
              <a:solidFill>
                <a:srgbClr val="002060"/>
              </a:solidFill>
              <a:latin typeface="Algerian" panose="04020705040A02060702" pitchFamily="82" charset="0"/>
              <a:ea typeface="华文彩云" panose="02010800040101010101" pitchFamily="2" charset="-122"/>
              <a:cs typeface="Meiryo UI" panose="020B060403050404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07568" y="1484784"/>
            <a:ext cx="7272808" cy="3672408"/>
          </a:xfrm>
        </p:spPr>
        <p:txBody>
          <a:bodyPr/>
          <a:lstStyle/>
          <a:p>
            <a:pPr marL="0" indent="0" latinLnBrk="1">
              <a:lnSpc>
                <a:spcPct val="120000"/>
              </a:lnSpc>
              <a:buNone/>
            </a:pPr>
            <a:r>
              <a:rPr lang="en-US" altLang="zh-CN" dirty="0" smtClean="0"/>
              <a:t>4.When </a:t>
            </a:r>
            <a:r>
              <a:rPr lang="en-US" altLang="zh-CN" dirty="0"/>
              <a:t>I ______________(arrive) at </a:t>
            </a:r>
            <a:endParaRPr lang="en-US" altLang="zh-CN" dirty="0" smtClean="0"/>
          </a:p>
          <a:p>
            <a:pPr marL="0" indent="0" latinLnBrk="1">
              <a:lnSpc>
                <a:spcPct val="120000"/>
              </a:lnSpc>
              <a:buNone/>
            </a:pPr>
            <a:r>
              <a:rPr lang="en-US" altLang="zh-CN" dirty="0" smtClean="0"/>
              <a:t>the </a:t>
            </a:r>
            <a:r>
              <a:rPr lang="en-US" altLang="zh-CN" dirty="0"/>
              <a:t>station, he </a:t>
            </a:r>
            <a:r>
              <a:rPr lang="en-US" altLang="zh-CN" dirty="0" smtClean="0"/>
              <a:t>_____________(</a:t>
            </a:r>
            <a:r>
              <a:rPr lang="en-US" altLang="zh-CN" dirty="0"/>
              <a:t>leave).</a:t>
            </a:r>
            <a:endParaRPr lang="zh-CN" altLang="zh-CN" dirty="0"/>
          </a:p>
          <a:p>
            <a:pPr marL="0" indent="0" latinLnBrk="1">
              <a:lnSpc>
                <a:spcPct val="120000"/>
              </a:lnSpc>
              <a:buNone/>
            </a:pPr>
            <a:r>
              <a:rPr lang="en-US" altLang="zh-CN" dirty="0"/>
              <a:t>5</a:t>
            </a:r>
            <a:r>
              <a:rPr lang="en-US" altLang="zh-CN" dirty="0" smtClean="0"/>
              <a:t>.We __________</a:t>
            </a:r>
            <a:r>
              <a:rPr lang="en-US" altLang="zh-CN" u="sng" dirty="0" smtClean="0"/>
              <a:t>       _          </a:t>
            </a:r>
            <a:r>
              <a:rPr lang="en-US" altLang="zh-CN" dirty="0" smtClean="0"/>
              <a:t>_(</a:t>
            </a:r>
            <a:r>
              <a:rPr lang="en-US" altLang="zh-CN" dirty="0"/>
              <a:t>learn) about 4000 English words by the </a:t>
            </a:r>
            <a:endParaRPr lang="en-US" altLang="zh-CN" dirty="0" smtClean="0"/>
          </a:p>
          <a:p>
            <a:pPr marL="0" indent="0" latinLnBrk="1">
              <a:lnSpc>
                <a:spcPct val="120000"/>
              </a:lnSpc>
              <a:buNone/>
            </a:pPr>
            <a:r>
              <a:rPr lang="en-US" altLang="zh-CN" dirty="0" smtClean="0"/>
              <a:t>end </a:t>
            </a:r>
            <a:r>
              <a:rPr lang="en-US" altLang="zh-CN" dirty="0"/>
              <a:t>of last term.</a:t>
            </a:r>
            <a:endParaRPr lang="zh-CN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6</a:t>
            </a:r>
            <a:r>
              <a:rPr lang="en-US" altLang="zh-CN" dirty="0" smtClean="0"/>
              <a:t>. </a:t>
            </a:r>
            <a:r>
              <a:rPr lang="en-US" altLang="zh-CN" dirty="0"/>
              <a:t>We were surprised at what she ________already </a:t>
            </a:r>
            <a:r>
              <a:rPr lang="en-US" altLang="zh-CN" dirty="0" smtClean="0"/>
              <a:t>______.(</a:t>
            </a:r>
            <a:r>
              <a:rPr lang="en-US" altLang="zh-CN" dirty="0"/>
              <a:t>do)</a:t>
            </a:r>
            <a:endParaRPr lang="zh-CN" altLang="zh-CN" dirty="0"/>
          </a:p>
          <a:p>
            <a:pPr marL="0" indent="0">
              <a:lnSpc>
                <a:spcPct val="120000"/>
              </a:lnSpc>
              <a:buNone/>
            </a:pPr>
            <a:endParaRPr lang="zh-CN" alt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2639616" y="764704"/>
            <a:ext cx="3384376" cy="51514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CN" sz="4000" u="sng" kern="0" dirty="0" smtClean="0">
                <a:solidFill>
                  <a:srgbClr val="002060"/>
                </a:solidFill>
                <a:latin typeface="Algerian" panose="04020705040A02060702" pitchFamily="82" charset="0"/>
                <a:ea typeface="华文彩云" panose="02010800040101010101" pitchFamily="2" charset="-122"/>
                <a:cs typeface="Meiryo UI" panose="020B0604030504040204" pitchFamily="34" charset="-128"/>
              </a:rPr>
              <a:t>Ten scores </a:t>
            </a:r>
            <a:endParaRPr lang="zh-CN" altLang="en-US" sz="4000" u="sng" kern="0" dirty="0">
              <a:solidFill>
                <a:srgbClr val="002060"/>
              </a:solidFill>
              <a:latin typeface="Algerian" panose="04020705040A02060702" pitchFamily="82" charset="0"/>
              <a:ea typeface="华文彩云" panose="02010800040101010101" pitchFamily="2" charset="-122"/>
              <a:cs typeface="Meiryo UI" panose="020B060403050404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</p:tagLst>
</file>

<file path=ppt/theme/theme1.xml><?xml version="1.0" encoding="utf-8"?>
<a:theme xmlns:a="http://schemas.openxmlformats.org/drawingml/2006/main" name="牛仔模版">
  <a:themeElements>
    <a:clrScheme name="Office 主题​​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​​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837</Words>
  <Application>Microsoft Office PowerPoint</Application>
  <PresentationFormat>自定义</PresentationFormat>
  <Paragraphs>141</Paragraphs>
  <Slides>17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牛仔模版</vt:lpstr>
      <vt:lpstr>The Past Perfect Tense （p.p.）  过去完成时 </vt:lpstr>
      <vt:lpstr>幻灯片 2</vt:lpstr>
      <vt:lpstr>幻灯片 3</vt:lpstr>
      <vt:lpstr>The Past Perfect Tense 过去完成时</vt:lpstr>
      <vt:lpstr>幻灯片 5</vt:lpstr>
      <vt:lpstr>幻灯片 6</vt:lpstr>
      <vt:lpstr>Let’s   pk  !</vt:lpstr>
      <vt:lpstr>Ten scores </vt:lpstr>
      <vt:lpstr>幻灯片 9</vt:lpstr>
      <vt:lpstr>幻灯片 10</vt:lpstr>
      <vt:lpstr>幻灯片 11</vt:lpstr>
      <vt:lpstr>Now, let's check ! </vt:lpstr>
      <vt:lpstr>幻灯片 13</vt:lpstr>
      <vt:lpstr>幻灯片 14</vt:lpstr>
      <vt:lpstr>幻灯片 15</vt:lpstr>
      <vt:lpstr>Summary </vt:lpstr>
      <vt:lpstr>幻灯片 17</vt:lpstr>
    </vt:vector>
  </TitlesOfParts>
  <Company>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 Perfect Tense （p.p.）  过去完成时 </dc:title>
  <dc:creator>a</dc:creator>
  <cp:lastModifiedBy>Administrator</cp:lastModifiedBy>
  <cp:revision>90</cp:revision>
  <dcterms:created xsi:type="dcterms:W3CDTF">2016-05-08T05:39:00Z</dcterms:created>
  <dcterms:modified xsi:type="dcterms:W3CDTF">2020-05-26T19:16:33Z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