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8" r:id="rId3"/>
    <p:sldId id="317" r:id="rId5"/>
    <p:sldId id="283" r:id="rId6"/>
    <p:sldId id="309" r:id="rId7"/>
    <p:sldId id="308" r:id="rId8"/>
    <p:sldId id="285" r:id="rId9"/>
    <p:sldId id="310" r:id="rId10"/>
    <p:sldId id="311" r:id="rId11"/>
    <p:sldId id="272" r:id="rId12"/>
    <p:sldId id="312" r:id="rId13"/>
    <p:sldId id="328" r:id="rId14"/>
    <p:sldId id="262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FD1"/>
    <a:srgbClr val="FEFAF0"/>
    <a:srgbClr val="DAE0DC"/>
    <a:srgbClr val="F3F5F4"/>
    <a:srgbClr val="FBF0D2"/>
    <a:srgbClr val="F8E7B2"/>
    <a:srgbClr val="DBE1DD"/>
    <a:srgbClr val="E7E7D8"/>
    <a:srgbClr val="EFEEEE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03" autoAdjust="0"/>
    <p:restoredTop sz="96318" autoAdjust="0"/>
  </p:normalViewPr>
  <p:slideViewPr>
    <p:cSldViewPr snapToGrid="0">
      <p:cViewPr varScale="1">
        <p:scale>
          <a:sx n="65" d="100"/>
          <a:sy n="65" d="100"/>
        </p:scale>
        <p:origin x="-278" y="-67"/>
      </p:cViewPr>
      <p:guideLst>
        <p:guide orient="horz" pos="2120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741" y="-77"/>
      </p:cViewPr>
      <p:guideLst>
        <p:guide orient="horz" pos="2827"/>
        <p:guide pos="2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4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D80FE-365B-4C0D-AB05-8E17CF4625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FD73A-D8F5-470C-B563-55470CACEA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d787d2faa01e4cfcb7d4ab0019e57f9c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8868" y="217447"/>
            <a:ext cx="4739269" cy="1031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100364" y="646233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microsoft.com/office/2007/relationships/hdphoto" Target="../media/image3.wdp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 trans="30000" detail="2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5003552" y="223576"/>
            <a:ext cx="2443527" cy="956841"/>
            <a:chOff x="4926448" y="107022"/>
            <a:chExt cx="2443527" cy="956841"/>
          </a:xfrm>
        </p:grpSpPr>
        <p:sp>
          <p:nvSpPr>
            <p:cNvPr id="9" name="文本框 8"/>
            <p:cNvSpPr txBox="1"/>
            <p:nvPr/>
          </p:nvSpPr>
          <p:spPr>
            <a:xfrm>
              <a:off x="4926448" y="663753"/>
              <a:ext cx="2312809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dist"/>
              <a:r>
                <a:rPr lang="zh-CN" altLang="en-US" dirty="0" smtClean="0">
                  <a:latin typeface="汉仪行楷简" panose="02010609000101010101" pitchFamily="49" charset="-122"/>
                  <a:ea typeface="汉仪行楷简" panose="02010609000101010101" pitchFamily="49" charset="-122"/>
                </a:rPr>
                <a:t>古典文学</a:t>
              </a:r>
              <a:endPara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4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 userDrawn="1"/>
        </p:nvSpPr>
        <p:spPr>
          <a:xfrm>
            <a:off x="3703649" y="1402117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回首杏雨西湖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边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片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敛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指尖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潋滟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清浅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音何处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光阴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空气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记忆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流萤</a:t>
            </a:r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13" name="图片 12" descr="西农大附中校徽 透明背景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563713" y="272670"/>
            <a:ext cx="885945" cy="887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8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3" Type="http://schemas.openxmlformats.org/officeDocument/2006/relationships/image" Target="../media/image17.jpe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2351709" y="143841"/>
            <a:ext cx="655564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回首杏雨西湖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边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片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敛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指尖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潋滟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清浅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音何处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光阴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空气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记忆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流萤</a:t>
            </a:r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1027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42975" y="0"/>
            <a:ext cx="4813056" cy="1013275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 t="28472" b="20486"/>
          <a:stretch>
            <a:fillRect/>
          </a:stretch>
        </p:blipFill>
        <p:spPr>
          <a:xfrm>
            <a:off x="6198870" y="0"/>
            <a:ext cx="5993130" cy="3683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1489075"/>
            <a:ext cx="8061325" cy="3990975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1106140" y="792378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24786" y="0"/>
            <a:ext cx="72597" cy="1352391"/>
            <a:chOff x="6060000" y="591212"/>
            <a:chExt cx="72000" cy="134127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096000" y="591212"/>
              <a:ext cx="0" cy="133171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2434971" y="5480143"/>
            <a:ext cx="72000" cy="1377857"/>
            <a:chOff x="6060000" y="554625"/>
            <a:chExt cx="72000" cy="1377857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096000" y="554625"/>
              <a:ext cx="0" cy="1368303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682924" y="1153736"/>
            <a:ext cx="938786" cy="585361"/>
          </a:xfrm>
          <a:prstGeom prst="rect">
            <a:avLst/>
          </a:prstGeom>
        </p:spPr>
      </p:pic>
      <p:pic>
        <p:nvPicPr>
          <p:cNvPr id="32" name="图片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7082" y="4722071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902335" y="2766695"/>
            <a:ext cx="56178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b="1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增文势，广文义</a:t>
            </a:r>
            <a:endParaRPr lang="zh-CN" altLang="en-US" sz="4400" b="1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  <a:p>
            <a:pPr lvl="0" algn="ctr"/>
            <a:r>
              <a:rPr lang="zh-CN" altLang="en-US" sz="4400" b="1" dirty="0" smtClean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     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—排比</a:t>
            </a:r>
            <a:endParaRPr lang="zh-CN" altLang="en-US" sz="2800" b="1" dirty="0" smtClean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660" y="1642110"/>
            <a:ext cx="2701925" cy="398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修辞系列微课程</a:t>
            </a:r>
            <a:endParaRPr lang="zh-CN" altLang="en-US" sz="20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0" y="5533292"/>
            <a:ext cx="64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9" name="图片 38" descr="西农大附中校徽 透明背景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4615" y="114837"/>
            <a:ext cx="658062" cy="65888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87845" y="5638165"/>
            <a:ext cx="23545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初二语文组   张丹</a:t>
            </a:r>
            <a:endParaRPr lang="zh-CN" altLang="en-US" sz="2000" b="1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 t="28849" b="34909"/>
          <a:stretch>
            <a:fillRect/>
          </a:stretch>
        </p:blipFill>
        <p:spPr>
          <a:xfrm>
            <a:off x="5989955" y="-635"/>
            <a:ext cx="6096635" cy="17335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32660" y="4309110"/>
            <a:ext cx="840486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882650" y="1433830"/>
            <a:ext cx="8348345" cy="829945"/>
            <a:chOff x="3343357" y="3005150"/>
            <a:chExt cx="8591864" cy="82994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020407" y="3005150"/>
              <a:ext cx="7914814" cy="82994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l"/>
              <a:r>
                <a:rPr lang="zh-CN" altLang="en-US" sz="2400"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确定想写的对象</a:t>
              </a:r>
              <a:endParaRPr lang="zh-CN" altLang="en-US" sz="240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l"/>
              <a:r>
                <a:rPr lang="zh-CN" altLang="en-US" sz="24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如：春雨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4" y="3112236"/>
              <a:ext cx="41549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一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2514" y="2510602"/>
            <a:ext cx="10135870" cy="829945"/>
            <a:chOff x="3343357" y="3004515"/>
            <a:chExt cx="10135870" cy="82994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217" y="3004515"/>
              <a:ext cx="9478010" cy="82994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l"/>
              <a:r>
                <a:rPr lang="zh-CN" altLang="en-US" sz="2400"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列出该事物三个或三个以上的特点</a:t>
              </a:r>
              <a:endParaRPr lang="zh-CN" altLang="en-US" sz="240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l">
                <a:buClrTx/>
                <a:buSzTx/>
                <a:buFontTx/>
              </a:pPr>
              <a:r>
                <a:rPr lang="zh-CN" altLang="en-US" sz="24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春雨：多、细、密、亮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二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82650" y="3709670"/>
            <a:ext cx="10899140" cy="1198880"/>
            <a:chOff x="3343357" y="2819014"/>
            <a:chExt cx="10898982" cy="159920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2819014"/>
              <a:ext cx="10241280" cy="159920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l"/>
              <a:r>
                <a:rPr lang="zh-CN" altLang="en-US" sz="2400">
                  <a:latin typeface="仿宋" panose="02010609060101010101" pitchFamily="49" charset="-122"/>
                  <a:ea typeface="仿宋" panose="02010609060101010101" pitchFamily="49" charset="-122"/>
                  <a:sym typeface="+mn-ea"/>
                </a:rPr>
                <a:t>用结构相似的句子，把事物特征一一写出来</a:t>
              </a:r>
              <a:endParaRPr lang="zh-CN" altLang="en-US" sz="240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l">
                <a:buClrTx/>
                <a:buSzTx/>
                <a:buFontTx/>
              </a:pPr>
              <a:r>
                <a:rPr lang="zh-CN" altLang="en-US" sz="24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雨是最寻常的，一下就是三两天。可别恼。看，像牛毛，像花针，像细丝，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algn="l">
                <a:buClrTx/>
                <a:buSzTx/>
                <a:buFontTx/>
              </a:pPr>
              <a:r>
                <a:rPr lang="zh-CN" altLang="en-US" sz="24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密密地斜织着，人家屋顶上全笼着一层薄烟。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4" y="3112236"/>
              <a:ext cx="415498" cy="49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三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pic>
        <p:nvPicPr>
          <p:cNvPr id="1027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0510" y="264795"/>
            <a:ext cx="4813056" cy="1013275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6156325" y="739775"/>
            <a:ext cx="131762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54405" y="5133975"/>
            <a:ext cx="1082738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200" b="1">
                <a:solidFill>
                  <a:srgbClr val="0B5FD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注意：</a:t>
            </a:r>
            <a:r>
              <a:rPr lang="zh-CN" altLang="en-US" sz="2800" b="1">
                <a:solidFill>
                  <a:srgbClr val="0B5FD1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排比句中也可以蕴含其他修辞哟，如上述句子里的“像牛毛”     “像花针”“像细丝”，这就是三个比喻句组成的一个排比句。</a:t>
            </a:r>
            <a:endParaRPr lang="zh-CN" altLang="en-US" sz="2800" b="1">
              <a:solidFill>
                <a:srgbClr val="0B5FD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algn="l"/>
            <a:endParaRPr lang="zh-CN" altLang="en-US" sz="2800" b="1">
              <a:solidFill>
                <a:srgbClr val="0B5FD1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1434465"/>
            <a:ext cx="10515600" cy="4742815"/>
          </a:xfrm>
        </p:spPr>
        <p:txBody>
          <a:bodyPr/>
          <a:p>
            <a:pPr marL="0" indent="0">
              <a:buNone/>
            </a:pPr>
            <a:r>
              <a:rPr lang="zh-CN" altLang="en-US" sz="4000">
                <a:latin typeface="仿宋" panose="02010609060101010101" pitchFamily="49" charset="-122"/>
                <a:ea typeface="仿宋" panose="02010609060101010101" pitchFamily="49" charset="-122"/>
              </a:rPr>
              <a:t>结束语：</a:t>
            </a:r>
            <a:endParaRPr lang="zh-CN" altLang="en-US" sz="400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 algn="ctr">
              <a:buNone/>
            </a:pPr>
            <a:endParaRPr lang="zh-CN" altLang="en-US"/>
          </a:p>
          <a:p>
            <a:pPr marL="0" indent="0" algn="ctr">
              <a:buNone/>
            </a:pPr>
            <a:r>
              <a:rPr lang="zh-CN" altLang="en-US" sz="44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语言实践用排比, </a:t>
            </a:r>
            <a:endParaRPr lang="zh-CN" altLang="en-US" sz="440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44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语气畅达有气势, </a:t>
            </a:r>
            <a:endParaRPr lang="zh-CN" altLang="en-US" sz="440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44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文义丰富感情深。</a:t>
            </a:r>
            <a:endParaRPr lang="zh-CN" altLang="en-US" sz="440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5065" y="744855"/>
            <a:ext cx="114236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3912684" y="671379"/>
            <a:ext cx="6553835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千古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回首杏雨西湖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边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纸伞朦胧间洒下阴影一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片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眉眼低垂微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敛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z="54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风声掠过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指尖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素衣映湖中月 水光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潋滟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把盏笑谈世间 酒色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清浅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琴</a:t>
            </a:r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音何处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流星泯灭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光阴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琉璃月下冰冷的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空气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檐下花灯熟悉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记忆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风动烛火似已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熄</a:t>
            </a:r>
            <a:endParaRPr lang="en-US" altLang="zh-CN" spc="600" dirty="0" smtClean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  <a:p>
            <a:r>
              <a:rPr lang="zh-CN" altLang="en-US" spc="600" dirty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怀念忘川夜空中</a:t>
            </a:r>
            <a:r>
              <a:rPr lang="zh-CN" altLang="en-US" spc="600" dirty="0" smtClean="0">
                <a:solidFill>
                  <a:schemeClr val="bg1">
                    <a:lumMod val="9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流萤</a:t>
            </a:r>
            <a:endParaRPr lang="zh-CN" altLang="en-US" spc="600" dirty="0">
              <a:solidFill>
                <a:schemeClr val="bg1">
                  <a:lumMod val="95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 t="28472" b="20486"/>
          <a:stretch>
            <a:fillRect/>
          </a:stretch>
        </p:blipFill>
        <p:spPr>
          <a:xfrm>
            <a:off x="3144981" y="2448468"/>
            <a:ext cx="9041247" cy="44095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l="48098" t="28849" b="34909"/>
          <a:stretch>
            <a:fillRect/>
          </a:stretch>
        </p:blipFill>
        <p:spPr>
          <a:xfrm flipH="1">
            <a:off x="-30228" y="-58885"/>
            <a:ext cx="1884898" cy="125764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39209" y="699089"/>
            <a:ext cx="3036303" cy="5315874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88900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131734" y="3260319"/>
            <a:ext cx="490220" cy="26519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3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修辞微课程系列</a:t>
            </a:r>
            <a:endParaRPr lang="zh-CN" altLang="en-US" sz="2000" spc="3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57534" y="1062414"/>
            <a:ext cx="1413510" cy="4155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000" dirty="0" smtClean="0">
                <a:latin typeface="隶书" panose="02010509060101010101" charset="-122"/>
                <a:ea typeface="隶书" panose="02010509060101010101" charset="-122"/>
              </a:rPr>
              <a:t>谢谢观赏</a:t>
            </a:r>
            <a:endParaRPr lang="zh-CN" altLang="en-US" sz="8000" dirty="0" smtClean="0">
              <a:latin typeface="隶书" panose="02010509060101010101" charset="-122"/>
              <a:ea typeface="隶书" panose="02010509060101010101" charset="-122"/>
            </a:endParaRPr>
          </a:p>
        </p:txBody>
      </p:sp>
      <p:grpSp>
        <p:nvGrpSpPr>
          <p:cNvPr id="22" name="印章"/>
          <p:cNvGrpSpPr/>
          <p:nvPr/>
        </p:nvGrpSpPr>
        <p:grpSpPr bwMode="auto">
          <a:xfrm>
            <a:off x="5526408" y="4232031"/>
            <a:ext cx="487530" cy="1034387"/>
            <a:chOff x="3600" y="1940"/>
            <a:chExt cx="350778" cy="692157"/>
          </a:xfrm>
        </p:grpSpPr>
        <p:pic>
          <p:nvPicPr>
            <p:cNvPr id="23" name="图片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838" y="1940"/>
              <a:ext cx="260540" cy="69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矩形 11"/>
            <p:cNvSpPr>
              <a:spLocks noChangeArrowheads="1"/>
            </p:cNvSpPr>
            <p:nvPr/>
          </p:nvSpPr>
          <p:spPr bwMode="auto">
            <a:xfrm>
              <a:off x="3600" y="60732"/>
              <a:ext cx="1847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00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26" name="图片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97472" y="4583599"/>
            <a:ext cx="10398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5784086" y="792109"/>
            <a:ext cx="938786" cy="5853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5353" y="4302369"/>
            <a:ext cx="304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张丹</a:t>
            </a:r>
            <a:endParaRPr lang="zh-CN" altLang="en-US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" name="组合 27"/>
          <p:cNvGrpSpPr/>
          <p:nvPr/>
        </p:nvGrpSpPr>
        <p:grpSpPr>
          <a:xfrm>
            <a:off x="2104390" y="1527175"/>
            <a:ext cx="949960" cy="2773680"/>
            <a:chOff x="934820" y="588183"/>
            <a:chExt cx="3036303" cy="5315874"/>
          </a:xfrm>
          <a:effectLst>
            <a:outerShdw blurRad="139700" dist="38100" dir="2700000" algn="tl" rotWithShape="0">
              <a:prstClr val="black">
                <a:alpha val="3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1101551" y="759229"/>
              <a:ext cx="2702840" cy="4973782"/>
            </a:xfrm>
            <a:prstGeom prst="rect">
              <a:avLst/>
            </a:prstGeom>
            <a:solidFill>
              <a:srgbClr val="F3F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934820" y="588183"/>
              <a:ext cx="3036303" cy="5315874"/>
            </a:xfrm>
            <a:prstGeom prst="rect">
              <a:avLst/>
            </a:prstGeom>
            <a:noFill/>
            <a:ln w="28575">
              <a:solidFill>
                <a:srgbClr val="DAE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/>
          <a:srcRect t="28849" b="34909"/>
          <a:stretch>
            <a:fillRect/>
          </a:stretch>
        </p:blipFill>
        <p:spPr>
          <a:xfrm>
            <a:off x="5014674" y="302422"/>
            <a:ext cx="7177266" cy="24855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57180" y="1690517"/>
            <a:ext cx="921385" cy="2529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44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4800" dirty="0">
                <a:latin typeface="仿宋" panose="02010609060101010101" pitchFamily="49" charset="-122"/>
                <a:ea typeface="仿宋" panose="02010609060101010101" pitchFamily="49" charset="-122"/>
              </a:rPr>
              <a:t>学习目标</a:t>
            </a:r>
            <a:endParaRPr lang="zh-CN" altLang="en-US" sz="4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628" y="1580640"/>
            <a:ext cx="1173192" cy="73152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244839" y="1894625"/>
            <a:ext cx="2618582" cy="539858"/>
            <a:chOff x="3343357" y="3004515"/>
            <a:chExt cx="2618582" cy="5398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01059" y="3004515"/>
              <a:ext cx="1960880" cy="52197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sz="2800" dirty="0">
                  <a:latin typeface="仿宋" panose="02010609060101010101" pitchFamily="49" charset="-122"/>
                  <a:ea typeface="仿宋" panose="02010609060101010101" pitchFamily="49" charset="-122"/>
                </a:rPr>
                <a:t>认识排比。</a:t>
              </a:r>
              <a:endPara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一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44839" y="2680147"/>
            <a:ext cx="3685382" cy="539858"/>
            <a:chOff x="3343357" y="3004515"/>
            <a:chExt cx="3685382" cy="53985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9" y="3004515"/>
              <a:ext cx="3027680" cy="52197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了解排比的作用。</a:t>
              </a:r>
              <a:endPara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二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44839" y="3477206"/>
            <a:ext cx="3329782" cy="539858"/>
            <a:chOff x="3343357" y="3004515"/>
            <a:chExt cx="3329782" cy="53985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3004515"/>
              <a:ext cx="2672080" cy="52197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学会运用排比。</a:t>
              </a:r>
              <a:endParaRPr lang="zh-CN" altLang="en-US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三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183630" y="770255"/>
            <a:ext cx="148336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86462" y="3271026"/>
            <a:ext cx="1420922" cy="1300974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0" y="1063625"/>
            <a:ext cx="3050540" cy="5715635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8661" y="2965998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壹</a:t>
            </a:r>
            <a:endParaRPr lang="zh-CN" altLang="en-US" sz="138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1027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6155" y="0"/>
            <a:ext cx="4813056" cy="1013275"/>
          </a:xfrm>
          <a:prstGeom prst="rect">
            <a:avLst/>
          </a:prstGeom>
          <a:noFill/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114935" y="4571885"/>
            <a:ext cx="12192000" cy="2622147"/>
          </a:xfrm>
          <a:prstGeom prst="rect">
            <a:avLst/>
          </a:prstGeom>
        </p:spPr>
      </p:pic>
      <p:pic>
        <p:nvPicPr>
          <p:cNvPr id="39" name="图片 38" descr="西农大附中校徽 透明背景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795" y="114837"/>
            <a:ext cx="658062" cy="6588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76825" y="3208020"/>
            <a:ext cx="43167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5400" b="1">
                <a:latin typeface="仿宋" panose="02010609060101010101" pitchFamily="49" charset="-122"/>
                <a:ea typeface="仿宋" panose="02010609060101010101" pitchFamily="49" charset="-122"/>
              </a:rPr>
              <a:t>什么是排比？</a:t>
            </a:r>
            <a:endParaRPr lang="zh-CN" altLang="en-US" sz="54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127000" y="4499495"/>
            <a:ext cx="12192000" cy="26221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4045429" y="3208161"/>
            <a:ext cx="938786" cy="8595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820000" flipH="1">
            <a:off x="9162415" y="2914015"/>
            <a:ext cx="938530" cy="859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238760" y="4506480"/>
            <a:ext cx="12192000" cy="26221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/>
          <a:srcRect t="28849" b="34909"/>
          <a:stretch>
            <a:fillRect/>
          </a:stretch>
        </p:blipFill>
        <p:spPr>
          <a:xfrm>
            <a:off x="7628890" y="-213995"/>
            <a:ext cx="4457700" cy="194691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82514" y="1732065"/>
            <a:ext cx="7241382" cy="539858"/>
            <a:chOff x="3343357" y="3004515"/>
            <a:chExt cx="7241382" cy="53985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01059" y="3004515"/>
              <a:ext cx="6583680" cy="4603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l"/>
              <a:r>
                <a:rPr lang="zh-CN" altLang="en-US" sz="24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说空话, 说大话 , 说假话</a:t>
              </a:r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的恶习 , 必须杜绝。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一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2514" y="2644587"/>
            <a:ext cx="10594182" cy="1568450"/>
            <a:chOff x="3343357" y="3004515"/>
            <a:chExt cx="10594182" cy="156845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9" y="3004515"/>
              <a:ext cx="9936480" cy="156845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l"/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一切都像刚睡醒的样子，欣欣然张开了眼。</a:t>
              </a:r>
              <a:r>
                <a:rPr lang="zh-CN" altLang="en-US" sz="24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山朗润起来了，水涨起来了，</a:t>
              </a:r>
              <a:endPara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太阳的脸红起来了。</a:t>
              </a:r>
              <a:endPara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algn="l"/>
              <a:endParaRPr lang="zh-CN" altLang="en-US" sz="2400"/>
            </a:p>
            <a:p>
              <a:pPr algn="l"/>
              <a:endParaRPr lang="zh-CN" altLang="en-US" sz="2400" dirty="0">
                <a:latin typeface="汉仪行楷简" panose="02010609000101010101" pitchFamily="49" charset="-122"/>
                <a:ea typeface="汉仪行楷简" panose="02010609000101010101" pitchFamily="49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二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94249" y="3986476"/>
            <a:ext cx="9374982" cy="1938020"/>
            <a:chOff x="3343357" y="3004515"/>
            <a:chExt cx="9374982" cy="193802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3004515"/>
              <a:ext cx="8717280" cy="19380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l"/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春天像刚</a:t>
              </a:r>
              <a:r>
                <a:rPr lang="zh-CN" altLang="en-US" sz="24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落地的娃娃，</a:t>
              </a:r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从头到脚都是新的，它生长着。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  <a:p>
              <a:pPr algn="l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  <a:p>
              <a:pPr algn="l"/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春天像</a:t>
              </a:r>
              <a:r>
                <a:rPr lang="zh-CN" altLang="en-US" sz="24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小姑娘，</a:t>
              </a:r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花枝招展的，笑着，走着。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  <a:p>
              <a:pPr algn="l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  <a:p>
              <a:pPr algn="l"/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春天像</a:t>
              </a:r>
              <a:r>
                <a:rPr lang="zh-CN" altLang="en-US" sz="24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健壮的青年，</a:t>
              </a:r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有铁一般的胳膊和腰脚，领着我们上前去。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三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180455" y="764540"/>
            <a:ext cx="11715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483995" y="2256155"/>
            <a:ext cx="961834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/>
              <a:t>  </a:t>
            </a:r>
            <a:r>
              <a:rPr lang="en-US" altLang="zh-CN" sz="4400"/>
              <a:t>    </a:t>
            </a:r>
            <a:r>
              <a:rPr lang="zh-CN" altLang="en-US" sz="4400">
                <a:latin typeface="仿宋" panose="02010609060101010101" pitchFamily="49" charset="-122"/>
                <a:ea typeface="仿宋" panose="02010609060101010101" pitchFamily="49" charset="-122"/>
              </a:rPr>
              <a:t>把</a:t>
            </a:r>
            <a:r>
              <a:rPr lang="zh-CN" altLang="en-US" sz="44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结构相同</a:t>
            </a:r>
            <a:r>
              <a:rPr lang="zh-CN" altLang="en-US" sz="4400">
                <a:latin typeface="仿宋" panose="02010609060101010101" pitchFamily="49" charset="-122"/>
                <a:ea typeface="仿宋" panose="02010609060101010101" pitchFamily="49" charset="-122"/>
              </a:rPr>
              <a:t>或</a:t>
            </a:r>
            <a:r>
              <a:rPr lang="zh-CN" altLang="en-US" sz="44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相似</a:t>
            </a:r>
            <a:r>
              <a:rPr lang="zh-CN" altLang="en-US" sz="4400"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  <a:r>
              <a:rPr lang="zh-CN" altLang="en-US" sz="44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意思密切相关、语气一致</a:t>
            </a:r>
            <a:r>
              <a:rPr lang="zh-CN" altLang="en-US" sz="440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zh-CN" altLang="en-US" sz="44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三个</a:t>
            </a:r>
            <a:r>
              <a:rPr lang="zh-CN" altLang="en-US" sz="440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或</a:t>
            </a:r>
            <a:r>
              <a:rPr lang="zh-CN" altLang="en-US" sz="44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三个以上</a:t>
            </a:r>
            <a:r>
              <a:rPr lang="zh-CN" altLang="en-US" sz="440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的</a:t>
            </a:r>
            <a:r>
              <a:rPr lang="zh-CN" altLang="en-US" sz="44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短语或句子</a:t>
            </a:r>
            <a:r>
              <a:rPr lang="zh-CN" altLang="en-US" sz="440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排列起来，叫排比。</a:t>
            </a:r>
            <a:endParaRPr lang="zh-CN" altLang="en-US" sz="440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7" name="Picture 3" descr="C:\Users\Administrator\Desktop\2020修辞微课程\d787d2faa01e4cfcb7d4ab0019e57f9c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3995" y="172720"/>
            <a:ext cx="3890010" cy="124079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5373370" y="788670"/>
            <a:ext cx="204025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235853"/>
            <a:ext cx="12192000" cy="2622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127000" y="4362853"/>
            <a:ext cx="12192000" cy="26221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468599" y="3271026"/>
            <a:ext cx="938786" cy="859538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 flipH="1">
            <a:off x="-79375" y="1013460"/>
            <a:ext cx="2863850" cy="5796915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6027" y="2482763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>
                <a:latin typeface="汉仪行楷简" panose="02010609000101010101" pitchFamily="49" charset="-122"/>
                <a:ea typeface="汉仪行楷简" panose="02010609000101010101" pitchFamily="49" charset="-122"/>
              </a:rPr>
              <a:t>贰</a:t>
            </a:r>
            <a:endParaRPr lang="zh-CN" altLang="en-US" sz="138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1027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975" y="0"/>
            <a:ext cx="4813056" cy="1013275"/>
          </a:xfrm>
          <a:prstGeom prst="rect">
            <a:avLst/>
          </a:prstGeom>
          <a:noFill/>
        </p:spPr>
      </p:pic>
      <p:pic>
        <p:nvPicPr>
          <p:cNvPr id="39" name="图片 38" descr="西农大附中校徽 透明背景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615" y="114837"/>
            <a:ext cx="658062" cy="6588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34560" y="2842895"/>
            <a:ext cx="36277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5400" b="1">
                <a:latin typeface="仿宋" panose="02010609060101010101" pitchFamily="49" charset="-122"/>
                <a:ea typeface="仿宋" panose="02010609060101010101" pitchFamily="49" charset="-122"/>
              </a:rPr>
              <a:t>排比的功用</a:t>
            </a:r>
            <a:endParaRPr lang="zh-CN" altLang="en-US" sz="5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3795874" y="2797316"/>
            <a:ext cx="938786" cy="8595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820000" flipH="1">
            <a:off x="8385175" y="2663190"/>
            <a:ext cx="938530" cy="859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 t="28849" b="34909"/>
          <a:stretch>
            <a:fillRect/>
          </a:stretch>
        </p:blipFill>
        <p:spPr>
          <a:xfrm>
            <a:off x="5989955" y="-635"/>
            <a:ext cx="6096635" cy="17335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56460" y="4698365"/>
            <a:ext cx="840486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882514" y="1436790"/>
            <a:ext cx="10594182" cy="1198880"/>
            <a:chOff x="3343357" y="3004515"/>
            <a:chExt cx="10594182" cy="119888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001059" y="3004515"/>
              <a:ext cx="9936480" cy="119888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0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l"/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一切都像刚睡醒的样子。欣欣然张开了眼。山朗润起来了，水涨起来了，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太阳的脸红起来了。桃树、杏树、梨树，你不让我，我不让你，都开满了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花赶趟儿。红的像火，粉的像霞，白的像雪。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一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2514" y="2965262"/>
            <a:ext cx="10898982" cy="1568450"/>
            <a:chOff x="3343357" y="3004515"/>
            <a:chExt cx="10898982" cy="156845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9" y="3004515"/>
              <a:ext cx="10241280" cy="156845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l">
                <a:buClrTx/>
                <a:buSzTx/>
                <a:buNone/>
              </a:pPr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骤雨一样，是急促的鼓点；旋风一样，是飞扬的流苏；乱蛙一样，是蹦跳的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脚步；火花一样，是闪射的瞳仁；斗虎一样，是强健的风姿。黄土高原上，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爆出一场多么壮阔、多么豪放、多么火烈的舞蹈哇──安塞腰鼓！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  <a:p>
              <a:pPr algn="l">
                <a:buClrTx/>
                <a:buSzTx/>
                <a:buNone/>
              </a:pPr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二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54269" y="4385256"/>
            <a:ext cx="10594182" cy="829945"/>
            <a:chOff x="3343357" y="3004515"/>
            <a:chExt cx="10594182" cy="82994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3004515"/>
              <a:ext cx="9936480" cy="82994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800">
                  <a:latin typeface="方正宋刻本秀楷简体" panose="02000000000000000000" pitchFamily="2" charset="-122"/>
                  <a:ea typeface="方正宋刻本秀楷简体" panose="02000000000000000000" pitchFamily="2" charset="-122"/>
                </a:defRPr>
              </a:lvl1pPr>
            </a:lstStyle>
            <a:p>
              <a:pPr algn="l">
                <a:buClrTx/>
                <a:buSzTx/>
                <a:buNone/>
              </a:pPr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教育者不是造神，不是造石像，不是造爱人。他们所要创造的是真善美的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  <a:p>
              <a:pPr algn="l">
                <a:buClrTx/>
                <a:buSzTx/>
                <a:buNone/>
              </a:pPr>
              <a:r>
                <a:rPr lang="zh-CN" altLang="en-US" sz="2400">
                  <a:latin typeface="楷体" panose="02010609060101010101" charset="-122"/>
                  <a:ea typeface="楷体" panose="02010609060101010101" charset="-122"/>
                  <a:sym typeface="+mn-ea"/>
                </a:rPr>
                <a:t>活人，真善美的活人，是我们的神，是我们的石像，是我们的爱人。</a:t>
              </a:r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三</a:t>
              </a:r>
              <a:endParaRPr lang="zh-CN" altLang="en-US" dirty="0">
                <a:latin typeface="方正新舒体繁体" panose="03000509000000000000" pitchFamily="65" charset="-122"/>
                <a:ea typeface="方正新舒体繁体" panose="03000509000000000000" pitchFamily="65" charset="-122"/>
              </a:endParaRPr>
            </a:p>
          </p:txBody>
        </p:sp>
      </p:grpSp>
      <p:pic>
        <p:nvPicPr>
          <p:cNvPr id="1027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3840" y="252730"/>
            <a:ext cx="4813056" cy="1013275"/>
          </a:xfrm>
          <a:prstGeom prst="rect">
            <a:avLst/>
          </a:prstGeom>
          <a:noFill/>
        </p:spPr>
      </p:pic>
      <p:sp>
        <p:nvSpPr>
          <p:cNvPr id="10" name="文本框 9"/>
          <p:cNvSpPr txBox="1"/>
          <p:nvPr/>
        </p:nvSpPr>
        <p:spPr>
          <a:xfrm>
            <a:off x="6156325" y="739775"/>
            <a:ext cx="131762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797685" y="1713865"/>
            <a:ext cx="8646160" cy="2430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/>
              <a:t>  </a:t>
            </a:r>
            <a:r>
              <a:rPr lang="en-US" altLang="zh-CN" sz="4400"/>
              <a:t>    </a:t>
            </a: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用排比来写景，层次清楚，形象生动；</a:t>
            </a:r>
            <a:endParaRPr lang="zh-CN" altLang="en-US" sz="3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  <a:sym typeface="+mn-ea"/>
            </a:endParaRPr>
          </a:p>
          <a:p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用排比来抒情，节奏和谐，感情充沛；</a:t>
            </a:r>
            <a:endParaRPr lang="zh-CN" altLang="en-US" sz="3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</a:t>
            </a:r>
            <a:r>
              <a:rPr lang="zh-CN" altLang="en-US" sz="3600"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用排比来说理，条理分明，说服力强；</a:t>
            </a:r>
            <a:endParaRPr lang="zh-CN" altLang="en-US" sz="3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endParaRPr lang="zh-CN" altLang="en-US" sz="3600"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  <p:pic>
        <p:nvPicPr>
          <p:cNvPr id="1027" name="Picture 3" descr="C:\Users\Administrator\Desktop\2020修辞微课程\d787d2faa01e4cfcb7d4ab0019e57f9c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3995" y="172720"/>
            <a:ext cx="3890010" cy="1240790"/>
          </a:xfrm>
          <a:prstGeom prst="rect">
            <a:avLst/>
          </a:prstGeom>
          <a:noFill/>
        </p:spPr>
      </p:pic>
      <p:sp>
        <p:nvSpPr>
          <p:cNvPr id="2" name="文本框 1"/>
          <p:cNvSpPr txBox="1"/>
          <p:nvPr/>
        </p:nvSpPr>
        <p:spPr>
          <a:xfrm>
            <a:off x="5373370" y="788670"/>
            <a:ext cx="204025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18385" y="4181475"/>
            <a:ext cx="60502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增文势，广文义</a:t>
            </a:r>
            <a:endParaRPr lang="zh-CN" altLang="en-US" sz="660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3224"/>
          <a:stretch>
            <a:fillRect/>
          </a:stretch>
        </p:blipFill>
        <p:spPr>
          <a:xfrm>
            <a:off x="0" y="4372495"/>
            <a:ext cx="12192000" cy="2622147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 flipH="1">
            <a:off x="0" y="1142365"/>
            <a:ext cx="3050540" cy="5715635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4810" y="2415453"/>
            <a:ext cx="2308324" cy="175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2000">
                <a:latin typeface="方正宋刻本秀楷简体" panose="02000000000000000000" pitchFamily="2" charset="-122"/>
                <a:ea typeface="方正宋刻本秀楷简体" panose="02000000000000000000" pitchFamily="2" charset="-122"/>
              </a:defRPr>
            </a:lvl1pPr>
          </a:lstStyle>
          <a:p>
            <a:r>
              <a:rPr lang="zh-CN" altLang="en-US" sz="138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叁</a:t>
            </a:r>
            <a:endParaRPr lang="zh-CN" altLang="en-US" sz="138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1027" name="Picture 3" descr="C:\Users\Administrator\Desktop\2020修辞微课程\d787d2faa01e4cfcb7d4ab0019e57f9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155" y="0"/>
            <a:ext cx="4813056" cy="1013275"/>
          </a:xfrm>
          <a:prstGeom prst="rect">
            <a:avLst/>
          </a:prstGeom>
          <a:noFill/>
        </p:spPr>
      </p:pic>
      <p:pic>
        <p:nvPicPr>
          <p:cNvPr id="39" name="图片 38" descr="西农大附中校徽 透明背景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795" y="114837"/>
            <a:ext cx="658062" cy="6588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49240" y="2908300"/>
            <a:ext cx="500570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5400" b="1">
                <a:latin typeface="仿宋" panose="02010609060101010101" pitchFamily="49" charset="-122"/>
                <a:ea typeface="仿宋" panose="02010609060101010101" pitchFamily="49" charset="-122"/>
              </a:rPr>
              <a:t>如何写好排比？</a:t>
            </a:r>
            <a:endParaRPr lang="zh-CN" altLang="en-US" sz="4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4263869" y="2862086"/>
            <a:ext cx="938786" cy="8595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820000" flipH="1">
            <a:off x="10036810" y="2728595"/>
            <a:ext cx="938530" cy="859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2.2|0.9"/>
</p:tagLst>
</file>

<file path=ppt/tags/tag2.xml><?xml version="1.0" encoding="utf-8"?>
<p:tagLst xmlns:p="http://schemas.openxmlformats.org/presentationml/2006/main">
  <p:tag name="KSO_WM_UNIT_PLACING_PICTURE_USER_VIEWPORT" val="{&quot;height&quot;:1954,&quot;width&quot;:6126}"/>
</p:tagLst>
</file>

<file path=ppt/tags/tag3.xml><?xml version="1.0" encoding="utf-8"?>
<p:tagLst xmlns:p="http://schemas.openxmlformats.org/presentationml/2006/main">
  <p:tag name="KSO_WM_UNIT_PLACING_PICTURE_USER_VIEWPORT" val="{&quot;height&quot;:1954,&quot;width&quot;:6126}"/>
</p:tagLst>
</file>

<file path=ppt/tags/tag4.xml><?xml version="1.0" encoding="utf-8"?>
<p:tagLst xmlns:p="http://schemas.openxmlformats.org/presentationml/2006/main">
  <p:tag name="ISPRING_PRESENTATION_TITLE" val="古典文学水墨情"/>
  <p:tag name="ISPRING_ULTRA_SCORM_COURSE_ID" val="BFF00CE5-1B06-43BF-A0DE-DC0221CA9B5A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WPS 演示</Application>
  <PresentationFormat>自定义</PresentationFormat>
  <Paragraphs>170</Paragraphs>
  <Slides>12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方正宋刻本秀楷简体</vt:lpstr>
      <vt:lpstr>汉仪行楷简</vt:lpstr>
      <vt:lpstr>叶根友行书繁</vt:lpstr>
      <vt:lpstr>隶书</vt:lpstr>
      <vt:lpstr>仿宋</vt:lpstr>
      <vt:lpstr>方正清刻本悦宋简体</vt:lpstr>
      <vt:lpstr>方正新舒体繁体</vt:lpstr>
      <vt:lpstr>楷体</vt:lpstr>
      <vt:lpstr>Calibri</vt:lpstr>
      <vt:lpstr>微软雅黑</vt:lpstr>
      <vt:lpstr>Arial Unicode MS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古典水墨山水</dc:title>
  <dc:creator>第一PPT</dc:creator>
  <cp:keywords>www.1ppt.com</cp:keywords>
  <dc:description>www.1ppt.com</dc:description>
  <cp:lastModifiedBy>Administrator</cp:lastModifiedBy>
  <cp:revision>238</cp:revision>
  <dcterms:created xsi:type="dcterms:W3CDTF">2017-03-21T08:36:00Z</dcterms:created>
  <dcterms:modified xsi:type="dcterms:W3CDTF">2020-10-21T06:54:41Z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