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8" r:id="rId3"/>
    <p:sldId id="263" r:id="rId5"/>
    <p:sldId id="283" r:id="rId6"/>
    <p:sldId id="265" r:id="rId7"/>
    <p:sldId id="281" r:id="rId8"/>
    <p:sldId id="276" r:id="rId9"/>
    <p:sldId id="285" r:id="rId10"/>
    <p:sldId id="267" r:id="rId11"/>
    <p:sldId id="272" r:id="rId12"/>
    <p:sldId id="26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0DC"/>
    <a:srgbClr val="F3F5F4"/>
    <a:srgbClr val="FBF0D2"/>
    <a:srgbClr val="F8E7B2"/>
    <a:srgbClr val="FEFAF0"/>
    <a:srgbClr val="DBE1DD"/>
    <a:srgbClr val="E7E7D8"/>
    <a:srgbClr val="EFEEEE"/>
    <a:srgbClr val="FCFCFC"/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3" autoAdjust="0"/>
    <p:restoredTop sz="96318" autoAdjust="0"/>
  </p:normalViewPr>
  <p:slideViewPr>
    <p:cSldViewPr snapToGrid="0">
      <p:cViewPr varScale="1">
        <p:scale>
          <a:sx n="68" d="100"/>
          <a:sy n="68" d="100"/>
        </p:scale>
        <p:origin x="840" y="84"/>
      </p:cViewPr>
      <p:guideLst>
        <p:guide orient="horz" pos="22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80FE-365B-4C0D-AB05-8E17CF4625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73A-D8F5-470C-B563-55470CACEA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6233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 trans="30000" detail="2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3703649" y="1402117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千古回首杏雨西湖边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纸伞朦胧间洒下阴影一片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眉眼低垂微敛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风声掠过指尖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水光潋滟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酒色清浅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琴音何处寄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流星泯灭光阴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琉璃月下冰冷的空气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檐下花灯熟悉记忆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emf"/><Relationship Id="rId7" Type="http://schemas.openxmlformats.org/officeDocument/2006/relationships/image" Target="../media/image5.png"/><Relationship Id="rId6" Type="http://schemas.openxmlformats.org/officeDocument/2006/relationships/image" Target="../media/image6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3910878" y="671379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千古回首杏雨西湖边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纸伞朦胧间洒下阴影一片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眉眼低垂微敛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风声掠过指尖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水光潋滟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酒色清浅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琴音何处寄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流星泯灭光阴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琉璃月下冰冷的空气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檐下花灯熟悉记忆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 t="28472" b="20486"/>
          <a:stretch>
            <a:fillRect/>
          </a:stretch>
        </p:blipFill>
        <p:spPr>
          <a:xfrm>
            <a:off x="5761664" y="-305074"/>
            <a:ext cx="6419518" cy="313088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7895126" y="1082376"/>
            <a:ext cx="938786" cy="585361"/>
          </a:xfrm>
          <a:prstGeom prst="rect">
            <a:avLst/>
          </a:prstGeom>
        </p:spPr>
      </p:pic>
      <p:pic>
        <p:nvPicPr>
          <p:cNvPr id="32" name="图片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4812" y="5837311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 rot="5400000">
            <a:off x="2355215" y="-234950"/>
            <a:ext cx="4092575" cy="7900035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964435" y="588183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42340" y="1711960"/>
            <a:ext cx="298513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修辞系列微课程</a:t>
            </a:r>
            <a:endParaRPr lang="zh-CN" altLang="en-US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7915" y="2524125"/>
            <a:ext cx="7199630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5000"/>
              </a:lnSpc>
            </a:pPr>
            <a:r>
              <a:rPr lang="zh-CN" altLang="en-US" sz="44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一叶两脉，</a:t>
            </a:r>
            <a:endParaRPr lang="zh-CN" altLang="en-US" sz="44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fontAlgn="auto">
              <a:lnSpc>
                <a:spcPct val="125000"/>
              </a:lnSpc>
            </a:pPr>
            <a:r>
              <a:rPr lang="zh-CN" altLang="en-US" sz="44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         照镜成双。</a:t>
            </a:r>
            <a:endParaRPr lang="zh-CN" altLang="en-US" sz="44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r" fontAlgn="auto">
              <a:lnSpc>
                <a:spcPct val="125000"/>
              </a:lnSpc>
            </a:pPr>
            <a:r>
              <a:rPr lang="en-US" altLang="zh-CN" sz="44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——</a:t>
            </a:r>
            <a:r>
              <a:rPr lang="zh-CN" altLang="en-US" sz="280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对偶</a:t>
            </a:r>
            <a:endParaRPr lang="zh-CN" altLang="en-US" sz="280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94725" y="5859780"/>
            <a:ext cx="3420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初二语文组 王璇</a:t>
            </a:r>
            <a:endParaRPr lang="zh-CN" altLang="en-US" sz="20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24786" y="0"/>
            <a:ext cx="72597" cy="1352391"/>
            <a:chOff x="6060000" y="591212"/>
            <a:chExt cx="72000" cy="134127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591212"/>
              <a:ext cx="0" cy="133171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5480143"/>
            <a:ext cx="72000" cy="1377857"/>
            <a:chOff x="6060000" y="554625"/>
            <a:chExt cx="72000" cy="13778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554625"/>
              <a:ext cx="0" cy="136830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910878" y="671379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千古回首杏雨西湖边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纸伞朦胧间洒下阴影一片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眉眼低垂微敛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风声掠过指尖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水光潋滟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酒色清浅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琴音何处寄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流星泯灭光阴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琉璃月下冰冷的空气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檐下花灯熟悉记忆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风动烛火似已熄</a:t>
            </a:r>
            <a:endParaRPr lang="en-US" altLang="zh-CN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 t="28472" b="20486"/>
          <a:stretch>
            <a:fillRect/>
          </a:stretch>
        </p:blipFill>
        <p:spPr>
          <a:xfrm>
            <a:off x="3150696" y="2440213"/>
            <a:ext cx="9041247" cy="44095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-189230" y="4364240"/>
            <a:ext cx="12192000" cy="262214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68015" y="1054735"/>
            <a:ext cx="2766060" cy="4959985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51318" y="1218282"/>
            <a:ext cx="1413510" cy="415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>
                <a:latin typeface="隶书" panose="02010509060101010101" charset="-122"/>
                <a:ea typeface="隶书" panose="02010509060101010101" charset="-122"/>
              </a:rPr>
              <a:t>谢谢观看</a:t>
            </a:r>
            <a:endParaRPr lang="zh-CN" altLang="en-US" sz="8000" dirty="0"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26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97472" y="4583599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5784086" y="792109"/>
            <a:ext cx="938786" cy="585361"/>
          </a:xfrm>
          <a:prstGeom prst="rect">
            <a:avLst/>
          </a:prstGeom>
        </p:spPr>
      </p:pic>
      <p:grpSp>
        <p:nvGrpSpPr>
          <p:cNvPr id="22" name="印章"/>
          <p:cNvGrpSpPr/>
          <p:nvPr/>
        </p:nvGrpSpPr>
        <p:grpSpPr bwMode="auto">
          <a:xfrm>
            <a:off x="5304155" y="4427220"/>
            <a:ext cx="614045" cy="911860"/>
            <a:chOff x="3600" y="-2903341"/>
            <a:chExt cx="2089892" cy="3210294"/>
          </a:xfrm>
        </p:grpSpPr>
        <p:pic>
          <p:nvPicPr>
            <p:cNvPr id="23" name="图片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53713" y="-2903341"/>
              <a:ext cx="1139779" cy="3027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15610" y="4437380"/>
            <a:ext cx="266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王</a:t>
            </a:r>
            <a:endParaRPr lang="en-US" altLang="zh-CN" sz="20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璇</a:t>
            </a:r>
            <a:endParaRPr lang="zh-CN" altLang="en-US" sz="20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52054" y="3499714"/>
            <a:ext cx="428625" cy="2651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600" spc="3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修辞微课程系列</a:t>
            </a:r>
            <a:endParaRPr lang="zh-CN" altLang="en-US" sz="1600" spc="3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104390" y="1527175"/>
            <a:ext cx="949960" cy="2773680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28575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 t="28849" b="34909"/>
          <a:stretch>
            <a:fillRect/>
          </a:stretch>
        </p:blipFill>
        <p:spPr>
          <a:xfrm>
            <a:off x="5024834" y="336077"/>
            <a:ext cx="7177266" cy="24855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7180" y="1690517"/>
            <a:ext cx="921385" cy="2529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4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学习目标</a:t>
            </a:r>
            <a:endParaRPr lang="zh-CN" altLang="en-US" sz="4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628" y="1580640"/>
            <a:ext cx="117319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244839" y="1907325"/>
            <a:ext cx="3685382" cy="539858"/>
            <a:chOff x="3343357" y="3004515"/>
            <a:chExt cx="3685382" cy="5398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3027680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latin typeface="仿宋" panose="02010609060101010101" pitchFamily="49" charset="-122"/>
                  <a:ea typeface="仿宋" panose="02010609060101010101" pitchFamily="49" charset="-122"/>
                </a:rPr>
                <a:t>理解对偶的定义。</a:t>
              </a:r>
              <a:endPara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一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44839" y="2680147"/>
            <a:ext cx="4396582" cy="539858"/>
            <a:chOff x="3343357" y="3004515"/>
            <a:chExt cx="4396582" cy="5398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3738880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掌握对偶的基本原则。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二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44839" y="3477206"/>
            <a:ext cx="5818982" cy="539858"/>
            <a:chOff x="3343357" y="3004515"/>
            <a:chExt cx="5818982" cy="53985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5161280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熟练使用对偶的修辞手法造句。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三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10795" y="436233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059530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262546" y="1235554"/>
            <a:ext cx="73660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何为对偶？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38607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13576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80130" y="859155"/>
            <a:ext cx="7091680" cy="3969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70585" y="1691005"/>
            <a:ext cx="4826635" cy="3799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82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对偶是用</a:t>
            </a:r>
            <a:r>
              <a:rPr lang="zh-CN" altLang="en-US" sz="3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字数相等、结构相似、平仄相对的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一对语句表达相反或相关的意思的一种修辞手法。分为</a:t>
            </a:r>
            <a:r>
              <a:rPr lang="zh-CN" altLang="en-US" sz="3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单句对偶、偶句对偶，多句对偶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charset="-122"/>
              </a:rPr>
              <a:t>等。</a:t>
            </a:r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44690" y="2360295"/>
            <a:ext cx="3171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善无微而不赏，恶无纤而无贬。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8364220" y="3781425"/>
            <a:ext cx="532765" cy="87693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63815" y="4995545"/>
            <a:ext cx="2045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单句对偶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99275" y="2366010"/>
            <a:ext cx="3575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六王毕，四海一。蜀山兀，阿房出。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1525" y="403225"/>
            <a:ext cx="410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670800" y="4991735"/>
            <a:ext cx="2251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偶句对偶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3340" y="4999355"/>
            <a:ext cx="2242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多句对偶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25640" y="1352550"/>
            <a:ext cx="42322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登高而招，臂非加长也，而见者远；顺风而呼，声非加疾也，而闻者彰。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1" grpId="1"/>
      <p:bldP spid="15" grpId="0"/>
      <p:bldP spid="14" grpId="1"/>
      <p:bldP spid="17" grpId="0"/>
      <p:bldP spid="15" grpId="1"/>
      <p:bldP spid="19" grpId="0"/>
      <p:bldP spid="17" grpId="1"/>
      <p:bldP spid="1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36" name="文本框 35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dirty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461385" y="817245"/>
            <a:ext cx="7091680" cy="3969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62125" y="1180465"/>
            <a:ext cx="8316595" cy="4777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522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对偶还可以分为正对、反对和串对。</a:t>
            </a:r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fontAlgn="auto">
              <a:lnSpc>
                <a:spcPts val="5220"/>
              </a:lnSpc>
            </a:pP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 正对从两个角度、两个侧面说明</a:t>
            </a:r>
            <a:r>
              <a:rPr lang="zh-CN" altLang="en-US" sz="3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同一事理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，表示</a:t>
            </a:r>
            <a:r>
              <a:rPr lang="zh-CN" altLang="en-US" sz="3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相似、相关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的关系。</a:t>
            </a:r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fontAlgn="auto">
              <a:lnSpc>
                <a:spcPts val="5220"/>
              </a:lnSpc>
            </a:pP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 反对表示</a:t>
            </a:r>
            <a:r>
              <a:rPr lang="zh-CN" altLang="en-US" sz="3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相反关系和矛盾对立关系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，借正反对照、比较以突出事物的本质。</a:t>
            </a:r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fontAlgn="auto">
              <a:lnSpc>
                <a:spcPts val="5220"/>
              </a:lnSpc>
            </a:pP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 串对两联</a:t>
            </a:r>
            <a:r>
              <a:rPr lang="zh-CN" altLang="en-US" sz="3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互相关联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，一顺而下，也叫</a:t>
            </a:r>
            <a:r>
              <a:rPr lang="en-US" altLang="zh-CN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流水对”。</a:t>
            </a:r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534910" y="1004570"/>
            <a:ext cx="3406140" cy="5036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pPr algn="l" fontAlgn="auto">
              <a:lnSpc>
                <a:spcPts val="482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书山有路勤为径，学海无涯苦作舟。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ts val="4820"/>
              </a:lnSpc>
            </a:pP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fontAlgn="auto">
              <a:lnSpc>
                <a:spcPts val="482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旧社会天灾人祸，新时代国泰民安。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ts val="4820"/>
              </a:lnSpc>
            </a:pP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fontAlgn="auto">
              <a:lnSpc>
                <a:spcPts val="482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宁为玉碎，不为瓦全。</a:t>
            </a:r>
            <a:endParaRPr lang="zh-CN" altLang="en-US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73876" y="1165135"/>
            <a:ext cx="1097280" cy="42462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sz="3600" dirty="0">
                <a:latin typeface="楷体" panose="02010609060101010101" charset="-122"/>
                <a:ea typeface="楷体" panose="02010609060101010101" charset="-122"/>
              </a:rPr>
              <a:t>正对</a:t>
            </a:r>
            <a:endParaRPr 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3600" dirty="0">
                <a:latin typeface="楷体" panose="02010609060101010101" charset="-122"/>
                <a:ea typeface="楷体" panose="02010609060101010101" charset="-122"/>
              </a:rPr>
              <a:t>反对</a:t>
            </a:r>
            <a:endParaRPr 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sz="36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3600" dirty="0">
                <a:latin typeface="楷体" panose="02010609060101010101" charset="-122"/>
                <a:ea typeface="楷体" panose="02010609060101010101" charset="-122"/>
              </a:rPr>
              <a:t>串对</a:t>
            </a:r>
            <a:endParaRPr lang="zh-CN" sz="36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87189" y="1920276"/>
            <a:ext cx="3906394" cy="28285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693135" y="138010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96151" y="1213329"/>
            <a:ext cx="736600" cy="3291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对偶的基本原则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855439" y="3735211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7272" y="235893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贰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352800" y="636270"/>
            <a:ext cx="7091680" cy="3969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879083" y="2582803"/>
            <a:ext cx="5370899" cy="4199037"/>
            <a:chOff x="891471" y="1719625"/>
            <a:chExt cx="4349424" cy="3400435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  <a:grpFill/>
          </p:spPr>
        </p:pic>
      </p:grpSp>
      <p:grpSp>
        <p:nvGrpSpPr>
          <p:cNvPr id="4" name="组合 3"/>
          <p:cNvGrpSpPr/>
          <p:nvPr/>
        </p:nvGrpSpPr>
        <p:grpSpPr>
          <a:xfrm>
            <a:off x="9159108" y="1213743"/>
            <a:ext cx="798195" cy="3706281"/>
            <a:chOff x="9651233" y="1709678"/>
            <a:chExt cx="798195" cy="3706281"/>
          </a:xfrm>
        </p:grpSpPr>
        <p:sp>
          <p:nvSpPr>
            <p:cNvPr id="8" name="文本框 7"/>
            <p:cNvSpPr txBox="1"/>
            <p:nvPr/>
          </p:nvSpPr>
          <p:spPr>
            <a:xfrm>
              <a:off x="9651233" y="1709678"/>
              <a:ext cx="798195" cy="2184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endParaRPr lang="en-US" altLang="zh-CN" sz="40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5696533" y="1214378"/>
            <a:ext cx="798195" cy="3725331"/>
            <a:chOff x="7716468" y="1690628"/>
            <a:chExt cx="798195" cy="3725331"/>
          </a:xfrm>
        </p:grpSpPr>
        <p:sp>
          <p:nvSpPr>
            <p:cNvPr id="19" name="文本框 18"/>
            <p:cNvSpPr txBox="1"/>
            <p:nvPr/>
          </p:nvSpPr>
          <p:spPr>
            <a:xfrm>
              <a:off x="7716468" y="1690628"/>
              <a:ext cx="798195" cy="31394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4000" dirty="0">
                  <a:latin typeface="仿宋" panose="02010609060101010101" pitchFamily="49" charset="-122"/>
                  <a:ea typeface="仿宋" panose="02010609060101010101" pitchFamily="49" charset="-122"/>
                </a:rPr>
                <a:t>三、意义相关</a:t>
              </a:r>
              <a:endPara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7454848" y="1051818"/>
            <a:ext cx="798195" cy="5679440"/>
            <a:chOff x="7745043" y="1547753"/>
            <a:chExt cx="798195" cy="5679440"/>
          </a:xfrm>
        </p:grpSpPr>
        <p:sp>
          <p:nvSpPr>
            <p:cNvPr id="13" name="文本框 12"/>
            <p:cNvSpPr txBox="1"/>
            <p:nvPr/>
          </p:nvSpPr>
          <p:spPr>
            <a:xfrm>
              <a:off x="7745043" y="1547753"/>
              <a:ext cx="798195" cy="56794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4000" dirty="0">
                  <a:latin typeface="仿宋" panose="02010609060101010101" pitchFamily="49" charset="-122"/>
                  <a:ea typeface="仿宋" panose="02010609060101010101" pitchFamily="49" charset="-122"/>
                </a:rPr>
                <a:t>二、结构、词性大体相同</a:t>
              </a:r>
              <a:endPara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9204273" y="1032768"/>
            <a:ext cx="798195" cy="3139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一、字数相等</a:t>
            </a:r>
            <a:endParaRPr lang="zh-CN" altLang="en-US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7304439" y="127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-336550" y="424041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285910" y="170960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34406" y="1667584"/>
            <a:ext cx="736600" cy="192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小试牛刀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9740" y="1890395"/>
            <a:ext cx="1290320" cy="2891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使用对偶修辞手法造句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8644" y="3771009"/>
            <a:ext cx="938786" cy="8595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36360" y="2217333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叁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-384810" y="4271530"/>
            <a:ext cx="12192000" cy="26221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08" y="39408"/>
            <a:ext cx="5946310" cy="1251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32056"/>
            <a:ext cx="1254811" cy="125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/>
    </p:bldLst>
  </p:timing>
</p:sld>
</file>

<file path=ppt/tags/tag1.xml><?xml version="1.0" encoding="utf-8"?>
<p:tagLst xmlns:p="http://schemas.openxmlformats.org/presentationml/2006/main">
  <p:tag name="TIMING" val="|2.2|0.9"/>
</p:tagLst>
</file>

<file path=ppt/tags/tag2.xml><?xml version="1.0" encoding="utf-8"?>
<p:tagLst xmlns:p="http://schemas.openxmlformats.org/presentationml/2006/main">
  <p:tag name="ISPRING_PRESENTATION_TITLE" val="古典文学水墨情"/>
  <p:tag name="ISPRING_ULTRA_SCORM_COURSE_ID" val="BFF00CE5-1B06-43BF-A0DE-DC0221CA9B5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WPS 演示</Application>
  <PresentationFormat>宽屏</PresentationFormat>
  <Paragraphs>172</Paragraphs>
  <Slides>10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方正宋刻本秀楷简体</vt:lpstr>
      <vt:lpstr>汉仪行楷简</vt:lpstr>
      <vt:lpstr>叶根友行书繁</vt:lpstr>
      <vt:lpstr>仿宋</vt:lpstr>
      <vt:lpstr>华文仿宋</vt:lpstr>
      <vt:lpstr>楷体</vt:lpstr>
      <vt:lpstr>方正清刻本悦宋简体</vt:lpstr>
      <vt:lpstr>方正新舒体繁体</vt:lpstr>
      <vt:lpstr>华文行楷</vt:lpstr>
      <vt:lpstr>Calibri</vt:lpstr>
      <vt:lpstr>微软雅黑</vt:lpstr>
      <vt:lpstr>Arial Unicode MS</vt:lpstr>
      <vt:lpstr>华文中宋</vt:lpstr>
      <vt:lpstr>华文新魏</vt:lpstr>
      <vt:lpstr>等线</vt:lpstr>
      <vt:lpstr>隶书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古典水墨山水</dc:title>
  <dc:creator>第一PPT</dc:creator>
  <cp:keywords>www.1ppt.com</cp:keywords>
  <dc:description>www.1ppt.com</dc:description>
  <cp:lastModifiedBy>西北农林科技大学附属中学</cp:lastModifiedBy>
  <cp:revision>176</cp:revision>
  <dcterms:created xsi:type="dcterms:W3CDTF">2017-03-21T08:36:00Z</dcterms:created>
  <dcterms:modified xsi:type="dcterms:W3CDTF">2020-10-19T11:24:36Z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