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66" r:id="rId3"/>
    <p:sldId id="257" r:id="rId4"/>
    <p:sldId id="274" r:id="rId5"/>
    <p:sldId id="275" r:id="rId6"/>
    <p:sldId id="276" r:id="rId7"/>
    <p:sldId id="277" r:id="rId8"/>
    <p:sldId id="258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11"/>
    <a:srgbClr val="FFA101"/>
    <a:srgbClr val="FF3B3A"/>
    <a:srgbClr val="57B9CF"/>
    <a:srgbClr val="17C913"/>
    <a:srgbClr val="B7B7B7"/>
    <a:srgbClr val="FEF212"/>
    <a:srgbClr val="A00000"/>
    <a:srgbClr val="FFE53B"/>
    <a:srgbClr val="A4D0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-60325"/>
            <a:ext cx="12191365" cy="8152130"/>
            <a:chOff x="0" y="-95"/>
            <a:chExt cx="19164" cy="12838"/>
          </a:xfrm>
        </p:grpSpPr>
        <p:pic>
          <p:nvPicPr>
            <p:cNvPr id="40" name="图片 39" descr="收银台"/>
            <p:cNvPicPr>
              <a:picLocks noChangeAspect="1"/>
            </p:cNvPicPr>
            <p:nvPr/>
          </p:nvPicPr>
          <p:blipFill>
            <a:blip r:embed="rId4" cstate="print">
              <a:lum bright="-12000" contrast="42000"/>
            </a:blip>
            <a:srcRect l="61124"/>
            <a:stretch>
              <a:fillRect/>
            </a:stretch>
          </p:blipFill>
          <p:spPr>
            <a:xfrm>
              <a:off x="0" y="-95"/>
              <a:ext cx="19165" cy="12838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13628" y="9414"/>
              <a:ext cx="2591" cy="682"/>
            </a:xfrm>
            <a:prstGeom prst="rect">
              <a:avLst/>
            </a:prstGeom>
            <a:solidFill>
              <a:srgbClr val="701D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8" name="图片 37" descr="C:/Users/ADMINI~1/AppData/Local/Temp/kaimatting/20200321163614/output_aiMatting_20200321163617.pngoutput_aiMatting_20200321163617"/>
          <p:cNvPicPr>
            <a:picLocks noChangeAspect="1"/>
          </p:cNvPicPr>
          <p:nvPr/>
        </p:nvPicPr>
        <p:blipFill>
          <a:blip r:embed="rId5" cstate="print">
            <a:lum bright="-6000" contrast="30000"/>
          </a:blip>
          <a:srcRect b="12830"/>
          <a:stretch>
            <a:fillRect/>
          </a:stretch>
        </p:blipFill>
        <p:spPr>
          <a:xfrm>
            <a:off x="4854575" y="1240155"/>
            <a:ext cx="1772285" cy="2346960"/>
          </a:xfrm>
          <a:prstGeom prst="rect">
            <a:avLst/>
          </a:prstGeom>
        </p:spPr>
      </p:pic>
      <p:pic>
        <p:nvPicPr>
          <p:cNvPr id="37" name="图片 36" descr="C:/Users/ADMINI~1/AppData/Local/Temp/kaimatting/20200321163248/output_aiMatting_20200321163253.pngoutput_aiMatting_20200321163253"/>
          <p:cNvPicPr>
            <a:picLocks noChangeAspect="1"/>
          </p:cNvPicPr>
          <p:nvPr/>
        </p:nvPicPr>
        <p:blipFill>
          <a:blip r:embed="rId6" cstate="print">
            <a:lum bright="-12000" contrast="30000"/>
          </a:blip>
          <a:srcRect l="40119" t="1484" r="35054" b="38378"/>
          <a:stretch>
            <a:fillRect/>
          </a:stretch>
        </p:blipFill>
        <p:spPr>
          <a:xfrm rot="3840000">
            <a:off x="5492750" y="4050665"/>
            <a:ext cx="378460" cy="551180"/>
          </a:xfrm>
          <a:prstGeom prst="round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17060" y="584200"/>
            <a:ext cx="2863850" cy="5170805"/>
            <a:chOff x="4418" y="355"/>
            <a:chExt cx="9682" cy="10544"/>
          </a:xfrm>
        </p:grpSpPr>
        <p:sp>
          <p:nvSpPr>
            <p:cNvPr id="4" name="圆角矩形 3"/>
            <p:cNvSpPr/>
            <p:nvPr/>
          </p:nvSpPr>
          <p:spPr>
            <a:xfrm>
              <a:off x="4418" y="355"/>
              <a:ext cx="9682" cy="10544"/>
            </a:xfrm>
            <a:prstGeom prst="roundRect">
              <a:avLst>
                <a:gd name="adj" fmla="val 13385"/>
              </a:avLst>
            </a:prstGeom>
            <a:solidFill>
              <a:schemeClr val="tx1"/>
            </a:solidFill>
            <a:ln w="254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773" y="1218"/>
              <a:ext cx="8863" cy="8817"/>
            </a:xfrm>
            <a:prstGeom prst="rect">
              <a:avLst/>
            </a:prstGeom>
            <a:blipFill rotWithShape="1"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726" y="503"/>
              <a:ext cx="2957" cy="45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8921" y="10377"/>
              <a:ext cx="758" cy="5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圆角矩形 43"/>
          <p:cNvSpPr/>
          <p:nvPr/>
        </p:nvSpPr>
        <p:spPr>
          <a:xfrm>
            <a:off x="5359400" y="2426970"/>
            <a:ext cx="714375" cy="590550"/>
          </a:xfrm>
          <a:prstGeom prst="roundRect">
            <a:avLst/>
          </a:prstGeom>
          <a:blipFill rotWithShape="1"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9" cstate="print">
            <a:lum bright="-6000" contrast="54000"/>
          </a:blip>
          <a:srcRect l="3287" t="40377" r="53032" b="4929"/>
          <a:stretch>
            <a:fillRect/>
          </a:stretch>
        </p:blipFill>
        <p:spPr>
          <a:xfrm>
            <a:off x="4957445" y="1710690"/>
            <a:ext cx="1715770" cy="1595120"/>
          </a:xfrm>
          <a:prstGeom prst="rect">
            <a:avLst/>
          </a:prstGeom>
        </p:spPr>
      </p:pic>
      <p:sp>
        <p:nvSpPr>
          <p:cNvPr id="10" name="流程图: 终止 9"/>
          <p:cNvSpPr/>
          <p:nvPr/>
        </p:nvSpPr>
        <p:spPr>
          <a:xfrm flipV="1">
            <a:off x="4538980" y="1052830"/>
            <a:ext cx="2552700" cy="76200"/>
          </a:xfrm>
          <a:prstGeom prst="flowChartTerminator">
            <a:avLst/>
          </a:prstGeom>
          <a:gradFill rotWithShape="1">
            <a:gsLst>
              <a:gs pos="39000">
                <a:srgbClr val="17C913"/>
              </a:gs>
              <a:gs pos="100000">
                <a:srgbClr val="17C913">
                  <a:alpha val="3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07548" y="1035050"/>
            <a:ext cx="2722880" cy="829945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现在进行时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06 0.018056 L -0.000833 0.542315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" grpId="0" bldLvl="0" animBg="1"/>
      <p:bldP spid="10" grpId="1" bldLvl="0" animBg="1"/>
      <p:bldP spid="10" grpId="2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365" cy="8152130"/>
            <a:chOff x="0" y="-95"/>
            <a:chExt cx="19164" cy="12838"/>
          </a:xfrm>
        </p:grpSpPr>
        <p:pic>
          <p:nvPicPr>
            <p:cNvPr id="3" name="图片 2" descr="收银台"/>
            <p:cNvPicPr>
              <a:picLocks noChangeAspect="1"/>
            </p:cNvPicPr>
            <p:nvPr/>
          </p:nvPicPr>
          <p:blipFill>
            <a:blip r:embed="rId3" cstate="print">
              <a:lum bright="-12000" contrast="42000"/>
            </a:blip>
            <a:srcRect l="61124"/>
            <a:stretch>
              <a:fillRect/>
            </a:stretch>
          </p:blipFill>
          <p:spPr>
            <a:xfrm>
              <a:off x="0" y="-95"/>
              <a:ext cx="19165" cy="1283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3628" y="9414"/>
              <a:ext cx="2591" cy="682"/>
            </a:xfrm>
            <a:prstGeom prst="rect">
              <a:avLst/>
            </a:prstGeom>
            <a:solidFill>
              <a:srgbClr val="701D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图片 36" descr="C:/Users/ADMINI~1/AppData/Local/Temp/kaimatting/20200321163248/output_aiMatting_20200321163253.pngoutput_aiMatting_20200321163253"/>
          <p:cNvPicPr>
            <a:picLocks noChangeAspect="1"/>
          </p:cNvPicPr>
          <p:nvPr/>
        </p:nvPicPr>
        <p:blipFill>
          <a:blip r:embed="rId4" cstate="print">
            <a:lum bright="-12000" contrast="30000"/>
          </a:blip>
          <a:srcRect l="40119" t="1484" r="35054" b="38378"/>
          <a:stretch>
            <a:fillRect/>
          </a:stretch>
        </p:blipFill>
        <p:spPr>
          <a:xfrm rot="3840000">
            <a:off x="7368540" y="4050665"/>
            <a:ext cx="378460" cy="551180"/>
          </a:xfrm>
          <a:prstGeom prst="roundRect">
            <a:avLst/>
          </a:prstGeom>
        </p:spPr>
      </p:pic>
      <p:sp>
        <p:nvSpPr>
          <p:cNvPr id="18" name="剪去对角的矩形 17"/>
          <p:cNvSpPr/>
          <p:nvPr/>
        </p:nvSpPr>
        <p:spPr>
          <a:xfrm>
            <a:off x="3098165" y="254635"/>
            <a:ext cx="7916545" cy="6216650"/>
          </a:xfrm>
          <a:prstGeom prst="snip2DiagRect">
            <a:avLst>
              <a:gd name="adj1" fmla="val 0"/>
              <a:gd name="adj2" fmla="val 26007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417060" y="584200"/>
            <a:ext cx="2863850" cy="5170170"/>
            <a:chOff x="6956" y="920"/>
            <a:chExt cx="4510" cy="8142"/>
          </a:xfrm>
        </p:grpSpPr>
        <p:grpSp>
          <p:nvGrpSpPr>
            <p:cNvPr id="19" name="组合 18"/>
            <p:cNvGrpSpPr/>
            <p:nvPr/>
          </p:nvGrpSpPr>
          <p:grpSpPr>
            <a:xfrm>
              <a:off x="6956" y="920"/>
              <a:ext cx="4510" cy="8143"/>
              <a:chOff x="4418" y="355"/>
              <a:chExt cx="9682" cy="10544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4418" y="355"/>
                <a:ext cx="9682" cy="10544"/>
              </a:xfrm>
              <a:prstGeom prst="roundRect">
                <a:avLst>
                  <a:gd name="adj" fmla="val 13385"/>
                </a:avLst>
              </a:prstGeom>
              <a:solidFill>
                <a:schemeClr val="tx1"/>
              </a:solidFill>
              <a:ln w="254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773" y="1218"/>
                <a:ext cx="8863" cy="881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7726" y="503"/>
                <a:ext cx="2957" cy="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921" y="10377"/>
                <a:ext cx="758" cy="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7099" y="1630"/>
              <a:ext cx="4288" cy="13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40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现在进行时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4276725" y="1864995"/>
            <a:ext cx="656209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What is the girl doing?</a:t>
            </a:r>
          </a:p>
          <a:p>
            <a:pPr algn="ctr"/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32350" y="2978785"/>
            <a:ext cx="54508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The girl </a:t>
            </a:r>
            <a:r>
              <a:rPr lang="en-US" altLang="zh-CN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is walking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32" name="矩形 31"/>
          <p:cNvSpPr/>
          <p:nvPr/>
        </p:nvSpPr>
        <p:spPr>
          <a:xfrm>
            <a:off x="5510530" y="3848735"/>
            <a:ext cx="4094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女孩正在走路。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907530" y="388429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正在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03125 0.025000 " pathEditMode="relative" rAng="0" ptsTypes="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41300" y="-194945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矩形 12"/>
          <p:cNvSpPr/>
          <p:nvPr/>
        </p:nvSpPr>
        <p:spPr>
          <a:xfrm>
            <a:off x="2780983" y="1093470"/>
            <a:ext cx="634555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The Present Continuous Tense</a:t>
            </a:r>
          </a:p>
        </p:txBody>
      </p:sp>
      <p:sp>
        <p:nvSpPr>
          <p:cNvPr id="14" name="矩形 13"/>
          <p:cNvSpPr/>
          <p:nvPr/>
        </p:nvSpPr>
        <p:spPr>
          <a:xfrm>
            <a:off x="2537460" y="150495"/>
            <a:ext cx="69342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7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现  在  进  行  时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330450" y="1995170"/>
            <a:ext cx="5612765" cy="857250"/>
            <a:chOff x="3493" y="3049"/>
            <a:chExt cx="8839" cy="1350"/>
          </a:xfrm>
        </p:grpSpPr>
        <p:sp>
          <p:nvSpPr>
            <p:cNvPr id="17" name="圆角矩形 16"/>
            <p:cNvSpPr/>
            <p:nvPr/>
          </p:nvSpPr>
          <p:spPr>
            <a:xfrm>
              <a:off x="3493" y="3049"/>
              <a:ext cx="8839" cy="1350"/>
            </a:xfrm>
            <a:prstGeom prst="roundRect">
              <a:avLst>
                <a:gd name="adj" fmla="val 50000"/>
              </a:avLst>
            </a:prstGeom>
            <a:solidFill>
              <a:srgbClr val="A4D028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999" y="3280"/>
              <a:ext cx="79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正在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进行或发生的事情及动作。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69835" y="1551940"/>
            <a:ext cx="1901825" cy="1882140"/>
            <a:chOff x="1425" y="2641"/>
            <a:chExt cx="2068" cy="2046"/>
          </a:xfrm>
        </p:grpSpPr>
        <p:pic>
          <p:nvPicPr>
            <p:cNvPr id="90" name="图片 89" descr="C:/Users/ADMINI~1/AppData/Local/Temp/kaimatting/20200320210255/output_aiMatting_20200320210305.pngoutput_aiMatting_20200320210305"/>
            <p:cNvPicPr>
              <a:picLocks noChangeAspect="1"/>
            </p:cNvPicPr>
            <p:nvPr/>
          </p:nvPicPr>
          <p:blipFill>
            <a:blip r:embed="rId3" cstate="print">
              <a:lum bright="-6000" contrast="24000"/>
            </a:blip>
            <a:srcRect l="24997" t="15610" r="63703" b="66952"/>
            <a:stretch>
              <a:fillRect/>
            </a:stretch>
          </p:blipFill>
          <p:spPr>
            <a:xfrm>
              <a:off x="1425" y="2641"/>
              <a:ext cx="2068" cy="2046"/>
            </a:xfrm>
            <a:prstGeom prst="ellipse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定义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0075" y="3434080"/>
            <a:ext cx="7254875" cy="857250"/>
            <a:chOff x="3493" y="3049"/>
            <a:chExt cx="10406" cy="1350"/>
          </a:xfrm>
          <a:solidFill>
            <a:srgbClr val="A00000"/>
          </a:solidFill>
        </p:grpSpPr>
        <p:sp>
          <p:nvSpPr>
            <p:cNvPr id="21" name="圆角矩形 20"/>
            <p:cNvSpPr/>
            <p:nvPr/>
          </p:nvSpPr>
          <p:spPr>
            <a:xfrm>
              <a:off x="3493" y="3049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99" y="3280"/>
              <a:ext cx="9900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主语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+be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动词（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am/is/are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动词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ing+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其他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16382" y="2919021"/>
            <a:ext cx="1958843" cy="1844424"/>
            <a:chOff x="1363" y="2692"/>
            <a:chExt cx="2130" cy="2005"/>
          </a:xfrm>
        </p:grpSpPr>
        <p:pic>
          <p:nvPicPr>
            <p:cNvPr id="24" name="图片 23" descr="G:\PPT创意设计\素材\开心 表情3.png开心 表情3"/>
            <p:cNvPicPr>
              <a:picLocks noChangeAspect="1"/>
            </p:cNvPicPr>
            <p:nvPr/>
          </p:nvPicPr>
          <p:blipFill>
            <a:blip r:embed="rId4" cstate="print">
              <a:lum bright="-6000" contrast="24000"/>
            </a:blip>
            <a:srcRect/>
            <a:stretch>
              <a:fillRect/>
            </a:stretch>
          </p:blipFill>
          <p:spPr>
            <a:xfrm>
              <a:off x="1363" y="2692"/>
              <a:ext cx="2130" cy="2005"/>
            </a:xfrm>
            <a:prstGeom prst="ellipse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结 构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38580" y="4947920"/>
            <a:ext cx="5810885" cy="857250"/>
            <a:chOff x="3493" y="3049"/>
            <a:chExt cx="11130" cy="1350"/>
          </a:xfrm>
          <a:solidFill>
            <a:srgbClr val="A00000"/>
          </a:solidFill>
        </p:grpSpPr>
        <p:sp>
          <p:nvSpPr>
            <p:cNvPr id="38" name="圆角矩形 37"/>
            <p:cNvSpPr/>
            <p:nvPr/>
          </p:nvSpPr>
          <p:spPr>
            <a:xfrm>
              <a:off x="3493" y="3049"/>
              <a:ext cx="11130" cy="1350"/>
            </a:xfrm>
            <a:prstGeom prst="roundRect">
              <a:avLst>
                <a:gd name="adj" fmla="val 50000"/>
              </a:avLst>
            </a:prstGeom>
            <a:solidFill>
              <a:srgbClr val="FEF212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30" y="3259"/>
              <a:ext cx="10993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Now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Listen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Look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或上下文提示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6688499" y="4310306"/>
            <a:ext cx="1864120" cy="1844424"/>
            <a:chOff x="1414" y="2692"/>
            <a:chExt cx="2027" cy="2005"/>
          </a:xfrm>
        </p:grpSpPr>
        <p:pic>
          <p:nvPicPr>
            <p:cNvPr id="41" name="图片 40" descr="G:\PPT创意设计\素材\开心 表情2.png开心 表情2"/>
            <p:cNvPicPr>
              <a:picLocks noChangeAspect="1"/>
            </p:cNvPicPr>
            <p:nvPr/>
          </p:nvPicPr>
          <p:blipFill>
            <a:blip r:embed="rId5" cstate="print">
              <a:lum bright="-6000" contrast="24000"/>
            </a:blip>
            <a:srcRect/>
            <a:stretch>
              <a:fillRect/>
            </a:stretch>
          </p:blipFill>
          <p:spPr>
            <a:xfrm>
              <a:off x="1414" y="2692"/>
              <a:ext cx="2027" cy="2005"/>
            </a:xfrm>
            <a:prstGeom prst="ellipse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1915" y="3750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标志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41300" y="-194945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19" name="组合 18"/>
          <p:cNvGrpSpPr/>
          <p:nvPr/>
        </p:nvGrpSpPr>
        <p:grpSpPr>
          <a:xfrm>
            <a:off x="5207000" y="533400"/>
            <a:ext cx="5612765" cy="857250"/>
            <a:chOff x="3493" y="3049"/>
            <a:chExt cx="8839" cy="1350"/>
          </a:xfrm>
        </p:grpSpPr>
        <p:sp>
          <p:nvSpPr>
            <p:cNvPr id="17" name="圆角矩形 16"/>
            <p:cNvSpPr/>
            <p:nvPr/>
          </p:nvSpPr>
          <p:spPr>
            <a:xfrm>
              <a:off x="3493" y="3049"/>
              <a:ext cx="8839" cy="1350"/>
            </a:xfrm>
            <a:prstGeom prst="roundRect">
              <a:avLst>
                <a:gd name="adj" fmla="val 50000"/>
              </a:avLst>
            </a:prstGeom>
            <a:solidFill>
              <a:srgbClr val="A4D028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999" y="3280"/>
              <a:ext cx="79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正在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进行或发生的事情及动作。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90175" y="0"/>
            <a:ext cx="1901825" cy="1882140"/>
            <a:chOff x="1425" y="2641"/>
            <a:chExt cx="2068" cy="2046"/>
          </a:xfrm>
        </p:grpSpPr>
        <p:pic>
          <p:nvPicPr>
            <p:cNvPr id="90" name="图片 89" descr="C:/Users/ADMINI~1/AppData/Local/Temp/kaimatting/20200320210255/output_aiMatting_20200320210305.pngoutput_aiMatting_20200320210305"/>
            <p:cNvPicPr>
              <a:picLocks noChangeAspect="1"/>
            </p:cNvPicPr>
            <p:nvPr/>
          </p:nvPicPr>
          <p:blipFill>
            <a:blip r:embed="rId3" cstate="print">
              <a:lum bright="-6000" contrast="24000"/>
            </a:blip>
            <a:srcRect l="24997" t="15610" r="63703" b="66952"/>
            <a:stretch>
              <a:fillRect/>
            </a:stretch>
          </p:blipFill>
          <p:spPr>
            <a:xfrm>
              <a:off x="1425" y="2641"/>
              <a:ext cx="2068" cy="2046"/>
            </a:xfrm>
            <a:prstGeom prst="ellipse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" name="图片 7" descr="兔子跳绳"/>
          <p:cNvPicPr>
            <a:picLocks noChangeAspect="1"/>
          </p:cNvPicPr>
          <p:nvPr/>
        </p:nvPicPr>
        <p:blipFill>
          <a:blip r:embed="rId4" cstate="print">
            <a:lum bright="-6000" contrast="18000"/>
          </a:blip>
          <a:stretch>
            <a:fillRect/>
          </a:stretch>
        </p:blipFill>
        <p:spPr>
          <a:xfrm>
            <a:off x="3063875" y="1972945"/>
            <a:ext cx="6064250" cy="3593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04110" y="1024890"/>
            <a:ext cx="7581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rabbits are jumping.</a:t>
            </a:r>
          </a:p>
        </p:txBody>
      </p:sp>
      <p:pic>
        <p:nvPicPr>
          <p:cNvPr id="12" name="图片 11" descr="G:\PPT创意设计\素材\跑步3.gif跑步3"/>
          <p:cNvPicPr>
            <a:picLocks noChangeAspect="1"/>
          </p:cNvPicPr>
          <p:nvPr/>
        </p:nvPicPr>
        <p:blipFill>
          <a:blip r:embed="rId5" cstate="print">
            <a:lum bright="-6000" contrast="18000"/>
          </a:blip>
          <a:srcRect/>
          <a:stretch>
            <a:fillRect/>
          </a:stretch>
        </p:blipFill>
        <p:spPr>
          <a:xfrm>
            <a:off x="3581400" y="1907540"/>
            <a:ext cx="5029200" cy="365887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404110" y="1024890"/>
            <a:ext cx="7581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boy is running.</a:t>
            </a:r>
          </a:p>
        </p:txBody>
      </p:sp>
      <p:pic>
        <p:nvPicPr>
          <p:cNvPr id="27" name="图片 26" descr="G:\PPT创意设计\素材\汽车 云.gif汽车 云"/>
          <p:cNvPicPr>
            <a:picLocks noChangeAspect="1"/>
          </p:cNvPicPr>
          <p:nvPr/>
        </p:nvPicPr>
        <p:blipFill>
          <a:blip r:embed="rId6" cstate="print">
            <a:lum bright="-6000" contrast="18000"/>
          </a:blip>
          <a:srcRect/>
          <a:stretch>
            <a:fillRect/>
          </a:stretch>
        </p:blipFill>
        <p:spPr>
          <a:xfrm>
            <a:off x="2835910" y="2259965"/>
            <a:ext cx="6520180" cy="330835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404110" y="1151890"/>
            <a:ext cx="7581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 am driving a car.</a:t>
            </a:r>
          </a:p>
        </p:txBody>
      </p:sp>
      <p:sp>
        <p:nvSpPr>
          <p:cNvPr id="30" name="矩形 29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8560" y="5888355"/>
            <a:ext cx="4754880" cy="100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6" grpId="0"/>
      <p:bldP spid="26" grpId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38760" y="-163830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42" name="图片 41" descr="收银台"/>
          <p:cNvPicPr>
            <a:picLocks noChangeAspect="1"/>
          </p:cNvPicPr>
          <p:nvPr/>
        </p:nvPicPr>
        <p:blipFill>
          <a:blip r:embed="rId3" cstate="print">
            <a:lum bright="-12000" contrast="42000"/>
          </a:blip>
          <a:srcRect l="66652" t="28976" r="4374" b="5204"/>
          <a:stretch>
            <a:fillRect/>
          </a:stretch>
        </p:blipFill>
        <p:spPr>
          <a:xfrm>
            <a:off x="-508000" y="4352290"/>
            <a:ext cx="4079875" cy="2409190"/>
          </a:xfrm>
          <a:prstGeom prst="rect">
            <a:avLst/>
          </a:prstGeom>
        </p:spPr>
      </p:pic>
      <p:sp>
        <p:nvSpPr>
          <p:cNvPr id="39" name="太阳形 38"/>
          <p:cNvSpPr/>
          <p:nvPr/>
        </p:nvSpPr>
        <p:spPr>
          <a:xfrm>
            <a:off x="7620000" y="1606550"/>
            <a:ext cx="1219835" cy="1216660"/>
          </a:xfrm>
          <a:prstGeom prst="sun">
            <a:avLst>
              <a:gd name="adj" fmla="val 13095"/>
            </a:avLst>
          </a:prstGeom>
          <a:solidFill>
            <a:srgbClr val="17C913"/>
          </a:solidFill>
          <a:ln w="28575">
            <a:solidFill>
              <a:srgbClr val="17C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太阳形 39"/>
          <p:cNvSpPr/>
          <p:nvPr/>
        </p:nvSpPr>
        <p:spPr>
          <a:xfrm>
            <a:off x="2240280" y="2217420"/>
            <a:ext cx="1219835" cy="1216660"/>
          </a:xfrm>
          <a:prstGeom prst="sun">
            <a:avLst>
              <a:gd name="adj" fmla="val 13095"/>
            </a:avLst>
          </a:prstGeom>
          <a:solidFill>
            <a:srgbClr val="17C913"/>
          </a:solidFill>
          <a:ln w="28575">
            <a:solidFill>
              <a:srgbClr val="17C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太阳形 40"/>
          <p:cNvSpPr/>
          <p:nvPr/>
        </p:nvSpPr>
        <p:spPr>
          <a:xfrm>
            <a:off x="2178050" y="4274820"/>
            <a:ext cx="1219835" cy="1216660"/>
          </a:xfrm>
          <a:prstGeom prst="sun">
            <a:avLst>
              <a:gd name="adj" fmla="val 13095"/>
            </a:avLst>
          </a:prstGeom>
          <a:solidFill>
            <a:srgbClr val="17C913"/>
          </a:solidFill>
          <a:ln w="28575">
            <a:solidFill>
              <a:srgbClr val="17C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52600" y="1701800"/>
            <a:ext cx="10438765" cy="471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1. I am doing my homework now.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2. Listen! He is playing the piano.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 They are dancing in the room.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4. Tom and Tim are swimming.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5. Look!The monkey is climbing the mountain.</a:t>
            </a:r>
          </a:p>
          <a:p>
            <a:pPr>
              <a:lnSpc>
                <a:spcPct val="140000"/>
              </a:lnSpc>
            </a:pP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771775" y="386080"/>
            <a:ext cx="7502525" cy="857250"/>
            <a:chOff x="3493" y="3049"/>
            <a:chExt cx="10406" cy="1350"/>
          </a:xfrm>
          <a:solidFill>
            <a:srgbClr val="A00000"/>
          </a:solidFill>
        </p:grpSpPr>
        <p:sp>
          <p:nvSpPr>
            <p:cNvPr id="21" name="圆角矩形 20"/>
            <p:cNvSpPr/>
            <p:nvPr/>
          </p:nvSpPr>
          <p:spPr>
            <a:xfrm>
              <a:off x="3493" y="3049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99" y="3280"/>
              <a:ext cx="9900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主语</a:t>
              </a:r>
              <a:r>
                <a:rPr lang="zh-CN" altLang="en-US" sz="28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</a:t>
              </a:r>
              <a:r>
                <a:rPr lang="en-US" altLang="zh-CN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</a:t>
              </a:r>
              <a:r>
                <a:rPr lang="zh-CN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动词（</a:t>
              </a:r>
              <a:r>
                <a:rPr lang="en-US" altLang="zh-CN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am/is/are</a:t>
              </a:r>
              <a:r>
                <a:rPr lang="zh-CN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</a:t>
              </a:r>
              <a:r>
                <a:rPr lang="zh-CN" altLang="en-US" sz="28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动词</a:t>
              </a:r>
              <a:r>
                <a:rPr lang="en-US" altLang="zh-CN" sz="28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ing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其他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78082" y="-128979"/>
            <a:ext cx="1958843" cy="1844424"/>
            <a:chOff x="1363" y="2692"/>
            <a:chExt cx="2130" cy="2005"/>
          </a:xfrm>
        </p:grpSpPr>
        <p:pic>
          <p:nvPicPr>
            <p:cNvPr id="24" name="图片 23" descr="G:\PPT创意设计\素材\开心 表情3.png开心 表情3"/>
            <p:cNvPicPr>
              <a:picLocks noChangeAspect="1"/>
            </p:cNvPicPr>
            <p:nvPr/>
          </p:nvPicPr>
          <p:blipFill>
            <a:blip r:embed="rId4" cstate="print">
              <a:lum bright="-6000" contrast="24000"/>
            </a:blip>
            <a:srcRect/>
            <a:stretch>
              <a:fillRect/>
            </a:stretch>
          </p:blipFill>
          <p:spPr>
            <a:xfrm>
              <a:off x="1363" y="2692"/>
              <a:ext cx="2130" cy="2005"/>
            </a:xfrm>
            <a:prstGeom prst="ellipse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2190750" y="1835150"/>
            <a:ext cx="381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505710" y="1873250"/>
            <a:ext cx="831215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336925" y="1854200"/>
            <a:ext cx="1268730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780790" y="2482850"/>
            <a:ext cx="647065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427855" y="2482850"/>
            <a:ext cx="527050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961255" y="2520950"/>
            <a:ext cx="1574165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239645" y="3187700"/>
            <a:ext cx="1096645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331210" y="3221990"/>
            <a:ext cx="906780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237990" y="3225800"/>
            <a:ext cx="1744980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240280" y="3949700"/>
            <a:ext cx="2720975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018405" y="3949700"/>
            <a:ext cx="830580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821045" y="3949700"/>
            <a:ext cx="2220595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336925" y="4578350"/>
            <a:ext cx="2720975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982970" y="4578350"/>
            <a:ext cx="553085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536055" y="4597400"/>
            <a:ext cx="1937385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8560" y="5888355"/>
            <a:ext cx="4754880" cy="100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2" grpId="0"/>
      <p:bldP spid="4" grpId="0" animBg="1"/>
      <p:bldP spid="5" grpId="0" bldLvl="0" animBg="1"/>
      <p:bldP spid="6" grpId="0" bldLvl="0" animBg="1"/>
      <p:bldP spid="13" grpId="0" bldLvl="0" animBg="1"/>
      <p:bldP spid="14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04825" y="4923155"/>
            <a:ext cx="2439035" cy="1933575"/>
            <a:chOff x="825" y="6974"/>
            <a:chExt cx="4380" cy="3314"/>
          </a:xfrm>
        </p:grpSpPr>
        <p:grpSp>
          <p:nvGrpSpPr>
            <p:cNvPr id="9" name="组合 8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100" y="8700"/>
              <a:ext cx="2392" cy="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79925" y="4942205"/>
            <a:ext cx="2439035" cy="1933575"/>
            <a:chOff x="825" y="6974"/>
            <a:chExt cx="4380" cy="3314"/>
          </a:xfrm>
        </p:grpSpPr>
        <p:grpSp>
          <p:nvGrpSpPr>
            <p:cNvPr id="27" name="组合 26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42" name="圆角矩形 41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319" y="8700"/>
              <a:ext cx="3557" cy="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去不发音的</a:t>
              </a:r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e</a:t>
              </a: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16925" y="4923155"/>
            <a:ext cx="2439035" cy="1933575"/>
            <a:chOff x="825" y="6974"/>
            <a:chExt cx="4380" cy="3314"/>
          </a:xfrm>
        </p:grpSpPr>
        <p:grpSp>
          <p:nvGrpSpPr>
            <p:cNvPr id="46" name="组合 45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48" name="圆角矩形 47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319" y="8700"/>
              <a:ext cx="3557" cy="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双写尾字母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</a:p>
          </p:txBody>
        </p:sp>
      </p:grpSp>
      <p:pic>
        <p:nvPicPr>
          <p:cNvPr id="51" name="图片 50" descr="超市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0B5C4">
                  <a:alpha val="100000"/>
                </a:srgbClr>
              </a:clrFrom>
              <a:clrTo>
                <a:srgbClr val="70B5C4">
                  <a:alpha val="100000"/>
                  <a:alpha val="0"/>
                </a:srgbClr>
              </a:clrTo>
            </a:clrChange>
            <a:lum bright="-6000" contrast="30000"/>
          </a:blip>
          <a:srcRect l="21926" r="25144"/>
          <a:stretch>
            <a:fillRect/>
          </a:stretch>
        </p:blipFill>
        <p:spPr>
          <a:xfrm>
            <a:off x="3342005" y="-180340"/>
            <a:ext cx="5012690" cy="386524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195888" y="1329055"/>
            <a:ext cx="15716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</a:t>
            </a:r>
          </a:p>
        </p:txBody>
      </p:sp>
      <p:sp>
        <p:nvSpPr>
          <p:cNvPr id="55" name="矩形 54"/>
          <p:cNvSpPr/>
          <p:nvPr/>
        </p:nvSpPr>
        <p:spPr>
          <a:xfrm>
            <a:off x="936308" y="4347845"/>
            <a:ext cx="205930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helping</a:t>
            </a:r>
          </a:p>
        </p:txBody>
      </p:sp>
      <p:sp>
        <p:nvSpPr>
          <p:cNvPr id="57" name="矩形 56"/>
          <p:cNvSpPr/>
          <p:nvPr/>
        </p:nvSpPr>
        <p:spPr>
          <a:xfrm>
            <a:off x="5179696" y="1246505"/>
            <a:ext cx="185801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</a:t>
            </a:r>
          </a:p>
        </p:txBody>
      </p:sp>
      <p:sp>
        <p:nvSpPr>
          <p:cNvPr id="58" name="矩形 57"/>
          <p:cNvSpPr/>
          <p:nvPr/>
        </p:nvSpPr>
        <p:spPr>
          <a:xfrm>
            <a:off x="8415339" y="4343400"/>
            <a:ext cx="278447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swimming</a:t>
            </a:r>
          </a:p>
        </p:txBody>
      </p:sp>
      <p:sp>
        <p:nvSpPr>
          <p:cNvPr id="59" name="矩形 58"/>
          <p:cNvSpPr/>
          <p:nvPr/>
        </p:nvSpPr>
        <p:spPr>
          <a:xfrm>
            <a:off x="5444491" y="1183005"/>
            <a:ext cx="146812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</a:t>
            </a:r>
          </a:p>
        </p:txBody>
      </p:sp>
      <p:sp>
        <p:nvSpPr>
          <p:cNvPr id="60" name="矩形 59"/>
          <p:cNvSpPr/>
          <p:nvPr/>
        </p:nvSpPr>
        <p:spPr>
          <a:xfrm>
            <a:off x="4961574" y="4347845"/>
            <a:ext cx="167576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3594 0.368148 " pathEditMode="relative" rAng="0" ptsTypes="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77865 0.391296 " pathEditMode="relative" rAng="0" ptsTypes="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7240 0.395000 " pathEditMode="relative" rAng="0" ptsTypes="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2"/>
      <p:bldP spid="54" grpId="3"/>
      <p:bldP spid="55" grpId="0"/>
      <p:bldP spid="57" grpId="0"/>
      <p:bldP spid="57" grpId="2"/>
      <p:bldP spid="57" grpId="3"/>
      <p:bldP spid="58" grpId="0"/>
      <p:bldP spid="59" grpId="0"/>
      <p:bldP spid="59" grpId="2"/>
      <p:bldP spid="59" grpId="3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04825" y="4923155"/>
            <a:ext cx="2439035" cy="1933575"/>
            <a:chOff x="825" y="6974"/>
            <a:chExt cx="4380" cy="3314"/>
          </a:xfrm>
        </p:grpSpPr>
        <p:grpSp>
          <p:nvGrpSpPr>
            <p:cNvPr id="9" name="组合 8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100" y="8700"/>
              <a:ext cx="2392" cy="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79925" y="4942205"/>
            <a:ext cx="2439035" cy="1933575"/>
            <a:chOff x="825" y="6974"/>
            <a:chExt cx="4380" cy="3314"/>
          </a:xfrm>
        </p:grpSpPr>
        <p:grpSp>
          <p:nvGrpSpPr>
            <p:cNvPr id="27" name="组合 26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42" name="圆角矩形 41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319" y="8700"/>
              <a:ext cx="3557" cy="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去不发音的</a:t>
              </a:r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e</a:t>
              </a: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16925" y="4923155"/>
            <a:ext cx="2439035" cy="1933575"/>
            <a:chOff x="825" y="6974"/>
            <a:chExt cx="4380" cy="3314"/>
          </a:xfrm>
        </p:grpSpPr>
        <p:grpSp>
          <p:nvGrpSpPr>
            <p:cNvPr id="46" name="组合 45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48" name="圆角矩形 47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319" y="8700"/>
              <a:ext cx="3557" cy="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双写尾字母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</a:p>
          </p:txBody>
        </p:sp>
      </p:grpSp>
      <p:pic>
        <p:nvPicPr>
          <p:cNvPr id="51" name="图片 50" descr="超市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0B5C4">
                  <a:alpha val="100000"/>
                </a:srgbClr>
              </a:clrFrom>
              <a:clrTo>
                <a:srgbClr val="70B5C4">
                  <a:alpha val="100000"/>
                  <a:alpha val="0"/>
                </a:srgbClr>
              </a:clrTo>
            </a:clrChange>
            <a:lum bright="-6000" contrast="30000"/>
          </a:blip>
          <a:srcRect l="21926" r="25144"/>
          <a:stretch>
            <a:fillRect/>
          </a:stretch>
        </p:blipFill>
        <p:spPr>
          <a:xfrm>
            <a:off x="3342005" y="-180340"/>
            <a:ext cx="5012690" cy="386524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026343" y="1329055"/>
            <a:ext cx="191071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</a:t>
            </a:r>
          </a:p>
        </p:txBody>
      </p:sp>
      <p:sp>
        <p:nvSpPr>
          <p:cNvPr id="55" name="矩形 54"/>
          <p:cNvSpPr/>
          <p:nvPr/>
        </p:nvSpPr>
        <p:spPr>
          <a:xfrm>
            <a:off x="936308" y="4347845"/>
            <a:ext cx="205930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helping</a:t>
            </a:r>
          </a:p>
        </p:txBody>
      </p:sp>
      <p:sp>
        <p:nvSpPr>
          <p:cNvPr id="58" name="矩形 57"/>
          <p:cNvSpPr/>
          <p:nvPr/>
        </p:nvSpPr>
        <p:spPr>
          <a:xfrm>
            <a:off x="8415339" y="4343400"/>
            <a:ext cx="278447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swimming</a:t>
            </a:r>
          </a:p>
        </p:txBody>
      </p:sp>
      <p:sp>
        <p:nvSpPr>
          <p:cNvPr id="60" name="矩形 59"/>
          <p:cNvSpPr/>
          <p:nvPr/>
        </p:nvSpPr>
        <p:spPr>
          <a:xfrm>
            <a:off x="4961574" y="4347845"/>
            <a:ext cx="167576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giving</a:t>
            </a:r>
          </a:p>
        </p:txBody>
      </p:sp>
      <p:sp>
        <p:nvSpPr>
          <p:cNvPr id="2" name="矩形 1"/>
          <p:cNvSpPr/>
          <p:nvPr/>
        </p:nvSpPr>
        <p:spPr>
          <a:xfrm>
            <a:off x="4852037" y="3814445"/>
            <a:ext cx="20243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coming</a:t>
            </a:r>
          </a:p>
        </p:txBody>
      </p:sp>
      <p:sp>
        <p:nvSpPr>
          <p:cNvPr id="4" name="矩形 3"/>
          <p:cNvSpPr/>
          <p:nvPr/>
        </p:nvSpPr>
        <p:spPr>
          <a:xfrm>
            <a:off x="5584191" y="1329055"/>
            <a:ext cx="93853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</a:t>
            </a:r>
          </a:p>
        </p:txBody>
      </p:sp>
      <p:sp>
        <p:nvSpPr>
          <p:cNvPr id="5" name="矩形 4"/>
          <p:cNvSpPr/>
          <p:nvPr/>
        </p:nvSpPr>
        <p:spPr>
          <a:xfrm>
            <a:off x="8740460" y="3814445"/>
            <a:ext cx="175704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sitting</a:t>
            </a:r>
          </a:p>
        </p:txBody>
      </p:sp>
      <p:sp>
        <p:nvSpPr>
          <p:cNvPr id="7" name="矩形 6"/>
          <p:cNvSpPr/>
          <p:nvPr/>
        </p:nvSpPr>
        <p:spPr>
          <a:xfrm>
            <a:off x="5100321" y="967105"/>
            <a:ext cx="1198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</a:t>
            </a:r>
          </a:p>
        </p:txBody>
      </p:sp>
      <p:sp>
        <p:nvSpPr>
          <p:cNvPr id="10" name="矩形 9"/>
          <p:cNvSpPr/>
          <p:nvPr/>
        </p:nvSpPr>
        <p:spPr>
          <a:xfrm>
            <a:off x="1081090" y="3814445"/>
            <a:ext cx="176212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19896 0.350463 " pathEditMode="relative" rAng="0" ptsTypes="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39844 0.344907 " pathEditMode="relative" rAng="0" ptsTypes="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73333 0.369907 " pathEditMode="relative" rAng="0" ptsTypes="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2"/>
      <p:bldP spid="54" grpId="3"/>
      <p:bldP spid="2" grpId="0"/>
      <p:bldP spid="4" grpId="0"/>
      <p:bldP spid="4" grpId="2"/>
      <p:bldP spid="4" grpId="3"/>
      <p:bldP spid="5" grpId="0"/>
      <p:bldP spid="7" grpId="0"/>
      <p:bldP spid="7" grpId="2"/>
      <p:bldP spid="7" grpId="3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38760" y="-163830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42" name="图片 41" descr="收银台"/>
          <p:cNvPicPr>
            <a:picLocks noChangeAspect="1"/>
          </p:cNvPicPr>
          <p:nvPr/>
        </p:nvPicPr>
        <p:blipFill>
          <a:blip r:embed="rId3" cstate="print">
            <a:lum bright="-12000" contrast="42000"/>
          </a:blip>
          <a:srcRect l="66652" t="28976" r="4374" b="5204"/>
          <a:stretch>
            <a:fillRect/>
          </a:stretch>
        </p:blipFill>
        <p:spPr>
          <a:xfrm>
            <a:off x="-260350" y="4352290"/>
            <a:ext cx="4079875" cy="24091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363153" y="403225"/>
            <a:ext cx="7502525" cy="857250"/>
            <a:chOff x="2727" y="3016"/>
            <a:chExt cx="10406" cy="1350"/>
          </a:xfrm>
          <a:solidFill>
            <a:srgbClr val="FF3B3A"/>
          </a:solidFill>
        </p:grpSpPr>
        <p:sp>
          <p:nvSpPr>
            <p:cNvPr id="21" name="圆角矩形 20"/>
            <p:cNvSpPr/>
            <p:nvPr/>
          </p:nvSpPr>
          <p:spPr>
            <a:xfrm>
              <a:off x="2727" y="3016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80" y="3160"/>
              <a:ext cx="9900" cy="1016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一般疑问句</a:t>
              </a:r>
              <a:r>
                <a:rPr lang="en-US" altLang="zh-C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特殊疑问句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55990" y="4700469"/>
            <a:ext cx="3871595" cy="2414270"/>
            <a:chOff x="667" y="2445"/>
            <a:chExt cx="3039" cy="2315"/>
          </a:xfrm>
        </p:grpSpPr>
        <p:pic>
          <p:nvPicPr>
            <p:cNvPr id="24" name="图片 23" descr="G:\PPT创意设计\素材\汽车充电 (1).png汽车充电 (1)"/>
            <p:cNvPicPr>
              <a:picLocks noChangeAspect="1"/>
            </p:cNvPicPr>
            <p:nvPr/>
          </p:nvPicPr>
          <p:blipFill>
            <a:blip r:embed="rId4" cstate="print">
              <a:lum bright="-12000" contrast="30000"/>
            </a:blip>
            <a:srcRect t="17128" b="18841"/>
            <a:stretch>
              <a:fillRect/>
            </a:stretch>
          </p:blipFill>
          <p:spPr>
            <a:xfrm>
              <a:off x="667" y="2445"/>
              <a:ext cx="3039" cy="2315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548" y="3214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643188" y="1553210"/>
            <a:ext cx="694245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Be+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主语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ing+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其他？</a:t>
            </a:r>
          </a:p>
        </p:txBody>
      </p:sp>
      <p:sp>
        <p:nvSpPr>
          <p:cNvPr id="8" name="矩形 7"/>
          <p:cNvSpPr/>
          <p:nvPr/>
        </p:nvSpPr>
        <p:spPr>
          <a:xfrm>
            <a:off x="3341688" y="2372360"/>
            <a:ext cx="5545455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Is she playing the piano?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Yes,she is./No,she isn't. </a:t>
            </a:r>
          </a:p>
        </p:txBody>
      </p:sp>
      <p:sp>
        <p:nvSpPr>
          <p:cNvPr id="9" name="矩形 8"/>
          <p:cNvSpPr/>
          <p:nvPr/>
        </p:nvSpPr>
        <p:spPr>
          <a:xfrm>
            <a:off x="2769236" y="3694430"/>
            <a:ext cx="669036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What+be+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主语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？</a:t>
            </a:r>
          </a:p>
        </p:txBody>
      </p:sp>
      <p:sp>
        <p:nvSpPr>
          <p:cNvPr id="10" name="矩形 9"/>
          <p:cNvSpPr/>
          <p:nvPr/>
        </p:nvSpPr>
        <p:spPr>
          <a:xfrm>
            <a:off x="3672841" y="4505960"/>
            <a:ext cx="488315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What is Linda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99271 0.003148 " pathEditMode="relative" rAng="0" ptsTypes="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38760" y="-163830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42" name="图片 41" descr="收银台"/>
          <p:cNvPicPr>
            <a:picLocks noChangeAspect="1"/>
          </p:cNvPicPr>
          <p:nvPr/>
        </p:nvPicPr>
        <p:blipFill>
          <a:blip r:embed="rId3" cstate="print">
            <a:lum bright="-12000" contrast="42000"/>
          </a:blip>
          <a:srcRect l="66652" t="28976" r="4374" b="5204"/>
          <a:stretch>
            <a:fillRect/>
          </a:stretch>
        </p:blipFill>
        <p:spPr>
          <a:xfrm>
            <a:off x="-260350" y="4352290"/>
            <a:ext cx="4079875" cy="24091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剪去对角的矩形 17"/>
          <p:cNvSpPr/>
          <p:nvPr/>
        </p:nvSpPr>
        <p:spPr>
          <a:xfrm>
            <a:off x="1510665" y="254635"/>
            <a:ext cx="10681970" cy="6216650"/>
          </a:xfrm>
          <a:prstGeom prst="snip2DiagRect">
            <a:avLst>
              <a:gd name="adj1" fmla="val 0"/>
              <a:gd name="adj2" fmla="val 26007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81175" y="1262380"/>
            <a:ext cx="10438765" cy="540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1. I ____  _________ baketball with my friends.(play)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2. She _____ _______ to school now.(go)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 Listen! The bird ____ ________ on the tree.(sing)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4. Look! He _____ ________ on the playground.(run)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5.The dogs ____ ___________ in the river.(swim)</a:t>
            </a: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  6._______your father___________ TV now?(watch)</a:t>
            </a:r>
          </a:p>
          <a:p>
            <a:pPr>
              <a:lnSpc>
                <a:spcPct val="140000"/>
              </a:lnSpc>
            </a:pP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47733" y="254635"/>
            <a:ext cx="61728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Let's Practise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73350" y="1351915"/>
            <a:ext cx="2807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am  playing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78505" y="2073275"/>
            <a:ext cx="2807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is     going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76265" y="2709545"/>
            <a:ext cx="2807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is   singing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62145" y="3425825"/>
            <a:ext cx="2807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is   running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17670" y="4095115"/>
            <a:ext cx="3413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are swimming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05785" y="4838065"/>
            <a:ext cx="5520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Is                      watching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自定义</PresentationFormat>
  <Paragraphs>68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yi</cp:lastModifiedBy>
  <cp:revision>20</cp:revision>
  <dcterms:created xsi:type="dcterms:W3CDTF">2020-03-21T04:28:00Z</dcterms:created>
  <dcterms:modified xsi:type="dcterms:W3CDTF">2020-05-22T09:51:43Z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