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2" r:id="rId2"/>
    <p:sldId id="263" r:id="rId3"/>
    <p:sldId id="283" r:id="rId4"/>
    <p:sldId id="299" r:id="rId5"/>
    <p:sldId id="300" r:id="rId6"/>
    <p:sldId id="260" r:id="rId7"/>
    <p:sldId id="294" r:id="rId8"/>
    <p:sldId id="298" r:id="rId9"/>
    <p:sldId id="276" r:id="rId10"/>
    <p:sldId id="301" r:id="rId11"/>
    <p:sldId id="289" r:id="rId12"/>
    <p:sldId id="272" r:id="rId13"/>
    <p:sldId id="286" r:id="rId14"/>
    <p:sldId id="302" r:id="rId15"/>
    <p:sldId id="297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32">
          <p15:clr>
            <a:srgbClr val="A4A3A4"/>
          </p15:clr>
        </p15:guide>
        <p15:guide id="4" pos="3630">
          <p15:clr>
            <a:srgbClr val="A4A3A4"/>
          </p15:clr>
        </p15:guide>
        <p15:guide id="5" pos="3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0DC"/>
    <a:srgbClr val="F3F5F4"/>
    <a:srgbClr val="FBF0D2"/>
    <a:srgbClr val="F8E7B2"/>
    <a:srgbClr val="FEFAF0"/>
    <a:srgbClr val="DBE1DD"/>
    <a:srgbClr val="E7E7D8"/>
    <a:srgbClr val="EFEEEE"/>
    <a:srgbClr val="FCFCFC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3" autoAdjust="0"/>
    <p:restoredTop sz="96318" autoAdjust="0"/>
  </p:normalViewPr>
  <p:slideViewPr>
    <p:cSldViewPr snapToGrid="0">
      <p:cViewPr varScale="1">
        <p:scale>
          <a:sx n="88" d="100"/>
          <a:sy n="88" d="100"/>
        </p:scale>
        <p:origin x="684" y="66"/>
      </p:cViewPr>
      <p:guideLst>
        <p:guide orient="horz" pos="2248"/>
        <p:guide pos="3840"/>
        <p:guide orient="horz" pos="2132"/>
        <p:guide pos="3630"/>
        <p:guide pos="3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4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5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1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9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6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2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48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d787d2faa01e4cfcb7d4ab0019e57f9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8868" y="217447"/>
            <a:ext cx="4739269" cy="10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5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d787d2faa01e4cfcb7d4ab0019e57f9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8868" y="217447"/>
            <a:ext cx="4739269" cy="10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69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623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 detail="2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351709" y="143841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758" y="157233"/>
            <a:ext cx="6678735" cy="1013275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72" b="20486"/>
          <a:stretch/>
        </p:blipFill>
        <p:spPr>
          <a:xfrm>
            <a:off x="2887050" y="0"/>
            <a:ext cx="9542628" cy="46540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1488829"/>
            <a:ext cx="7756596" cy="3774831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6140" y="792378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2924" y="1153736"/>
            <a:ext cx="938786" cy="585361"/>
          </a:xfrm>
          <a:prstGeom prst="rect">
            <a:avLst/>
          </a:prstGeom>
        </p:spPr>
      </p:pic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82" y="472207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2329" y="2651062"/>
            <a:ext cx="581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以此拟彼 </a:t>
            </a:r>
            <a:r>
              <a:rPr lang="zh-CN" altLang="en-US" sz="44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情景</a:t>
            </a:r>
            <a:r>
              <a:rPr lang="zh-CN" altLang="en-US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相协</a:t>
            </a:r>
            <a:endParaRPr lang="en-US" altLang="zh-CN" sz="44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493" y="1641230"/>
            <a:ext cx="390378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修辞系列微课程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0" y="5533292"/>
            <a:ext cx="64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00247" y="3810000"/>
            <a:ext cx="240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拟人</a:t>
            </a:r>
          </a:p>
        </p:txBody>
      </p:sp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4615" y="114837"/>
            <a:ext cx="658062" cy="6588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65631" y="550984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初二语文组　 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郑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5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10795" y="4362335"/>
            <a:ext cx="12192000" cy="2622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777258" y="2590225"/>
            <a:ext cx="1420922" cy="13009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11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5629" y="154137"/>
            <a:ext cx="6678735" cy="1013275"/>
          </a:xfrm>
          <a:prstGeom prst="rect">
            <a:avLst/>
          </a:prstGeom>
          <a:noFill/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09138F3-77F3-487B-B499-36423CBC6B3F}"/>
              </a:ext>
            </a:extLst>
          </p:cNvPr>
          <p:cNvSpPr txBox="1"/>
          <p:nvPr/>
        </p:nvSpPr>
        <p:spPr>
          <a:xfrm>
            <a:off x="5198180" y="3060381"/>
            <a:ext cx="375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仿宋" panose="02010609060101010101" pitchFamily="49" charset="-122"/>
                <a:ea typeface="仿宋" panose="02010609060101010101" pitchFamily="49" charset="-122"/>
              </a:rPr>
              <a:t>如何写好拟人？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603FCFF-05A9-46D9-8BCF-732FB7C3F39B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979336" y="2590225"/>
            <a:ext cx="1394149" cy="1276461"/>
          </a:xfrm>
          <a:prstGeom prst="rect">
            <a:avLst/>
          </a:prstGeom>
        </p:spPr>
      </p:pic>
      <p:sp>
        <p:nvSpPr>
          <p:cNvPr id="3" name="任意多边形 11">
            <a:extLst>
              <a:ext uri="{FF2B5EF4-FFF2-40B4-BE49-F238E27FC236}">
                <a16:creationId xmlns="" xmlns:a16="http://schemas.microsoft.com/office/drawing/2014/main" id="{8A323D2F-90DA-4123-AAD3-66830A9F601D}"/>
              </a:ext>
            </a:extLst>
          </p:cNvPr>
          <p:cNvSpPr/>
          <p:nvPr/>
        </p:nvSpPr>
        <p:spPr>
          <a:xfrm flipH="1">
            <a:off x="0" y="1288439"/>
            <a:ext cx="3230222" cy="524587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B92A9E5-906F-4717-8DC8-6E06AAAF9043}"/>
              </a:ext>
            </a:extLst>
          </p:cNvPr>
          <p:cNvSpPr txBox="1"/>
          <p:nvPr/>
        </p:nvSpPr>
        <p:spPr>
          <a:xfrm>
            <a:off x="464580" y="2749799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</a:p>
        </p:txBody>
      </p:sp>
    </p:spTree>
    <p:extLst>
      <p:ext uri="{BB962C8B-B14F-4D97-AF65-F5344CB8AC3E}">
        <p14:creationId xmlns:p14="http://schemas.microsoft.com/office/powerpoint/2010/main" val="3385914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65BBDFAB-FDB1-49F1-A684-A3C7B6A13387}"/>
              </a:ext>
            </a:extLst>
          </p:cNvPr>
          <p:cNvSpPr/>
          <p:nvPr/>
        </p:nvSpPr>
        <p:spPr>
          <a:xfrm>
            <a:off x="10181429" y="4046716"/>
            <a:ext cx="1191596" cy="81405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C290D3F4-FDB7-468D-9D33-4CC5E3568CAE}"/>
              </a:ext>
            </a:extLst>
          </p:cNvPr>
          <p:cNvSpPr/>
          <p:nvPr/>
        </p:nvSpPr>
        <p:spPr>
          <a:xfrm>
            <a:off x="5821435" y="5050603"/>
            <a:ext cx="1191596" cy="81405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03AA50E1-A154-419E-9309-691160288A25}"/>
              </a:ext>
            </a:extLst>
          </p:cNvPr>
          <p:cNvSpPr/>
          <p:nvPr/>
        </p:nvSpPr>
        <p:spPr>
          <a:xfrm>
            <a:off x="8628435" y="4046717"/>
            <a:ext cx="1191596" cy="81405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9C5683F-B664-4290-8087-4D09C5D8A5B3}"/>
              </a:ext>
            </a:extLst>
          </p:cNvPr>
          <p:cNvSpPr/>
          <p:nvPr/>
        </p:nvSpPr>
        <p:spPr>
          <a:xfrm>
            <a:off x="7093072" y="4046718"/>
            <a:ext cx="1191596" cy="81405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421386" y="2682586"/>
            <a:ext cx="5370899" cy="4199037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859855" y="1521002"/>
            <a:ext cx="5654531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220"/>
              </a:lnSpc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水 从各处汇入海洋</a:t>
            </a:r>
          </a:p>
        </p:txBody>
      </p:sp>
      <p:sp>
        <p:nvSpPr>
          <p:cNvPr id="15" name="下箭头 14"/>
          <p:cNvSpPr/>
          <p:nvPr/>
        </p:nvSpPr>
        <p:spPr>
          <a:xfrm>
            <a:off x="6806440" y="2302235"/>
            <a:ext cx="377341" cy="1598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596228" y="3808047"/>
            <a:ext cx="7293784" cy="197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8000"/>
              </a:lnSpc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水宝宝们  蹦着，跳着，笑着，一起 跃入海洋的怀抱。</a:t>
            </a:r>
          </a:p>
        </p:txBody>
      </p:sp>
      <p:pic>
        <p:nvPicPr>
          <p:cNvPr id="14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5629" y="216633"/>
            <a:ext cx="6678735" cy="1013275"/>
          </a:xfrm>
          <a:prstGeom prst="rect">
            <a:avLst/>
          </a:prstGeom>
          <a:noFill/>
        </p:spPr>
      </p:pic>
      <p:sp>
        <p:nvSpPr>
          <p:cNvPr id="16" name="同心圆 22">
            <a:extLst>
              <a:ext uri="{FF2B5EF4-FFF2-40B4-BE49-F238E27FC236}">
                <a16:creationId xmlns="" xmlns:a16="http://schemas.microsoft.com/office/drawing/2014/main" id="{126CAC1A-D1E8-4D33-B659-AEDAD47ACFB5}"/>
              </a:ext>
            </a:extLst>
          </p:cNvPr>
          <p:cNvSpPr/>
          <p:nvPr/>
        </p:nvSpPr>
        <p:spPr>
          <a:xfrm>
            <a:off x="4859855" y="1492875"/>
            <a:ext cx="777252" cy="762000"/>
          </a:xfrm>
          <a:prstGeom prst="donut">
            <a:avLst>
              <a:gd name="adj" fmla="val 10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22">
            <a:extLst>
              <a:ext uri="{FF2B5EF4-FFF2-40B4-BE49-F238E27FC236}">
                <a16:creationId xmlns="" xmlns:a16="http://schemas.microsoft.com/office/drawing/2014/main" id="{92EC5333-5B49-4534-9D0E-6D83A529E3D8}"/>
              </a:ext>
            </a:extLst>
          </p:cNvPr>
          <p:cNvSpPr/>
          <p:nvPr/>
        </p:nvSpPr>
        <p:spPr>
          <a:xfrm>
            <a:off x="4485793" y="3992066"/>
            <a:ext cx="2527238" cy="923925"/>
          </a:xfrm>
          <a:prstGeom prst="donut">
            <a:avLst>
              <a:gd name="adj" fmla="val 10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="" xmlns:a16="http://schemas.microsoft.com/office/drawing/2014/main" id="{99CB7F3C-52AF-4DD4-8EE3-57127A7F0DE2}"/>
              </a:ext>
            </a:extLst>
          </p:cNvPr>
          <p:cNvSpPr txBox="1"/>
          <p:nvPr/>
        </p:nvSpPr>
        <p:spPr>
          <a:xfrm>
            <a:off x="4761784" y="2378785"/>
            <a:ext cx="164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本体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86422FF9-24C1-4CEA-9896-D78A6334ED0E}"/>
              </a:ext>
            </a:extLst>
          </p:cNvPr>
          <p:cNvSpPr/>
          <p:nvPr/>
        </p:nvSpPr>
        <p:spPr>
          <a:xfrm>
            <a:off x="9058713" y="5042887"/>
            <a:ext cx="3437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拟人词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34A32AF-CD88-456E-8743-DEED583BF0DB}"/>
              </a:ext>
            </a:extLst>
          </p:cNvPr>
          <p:cNvSpPr txBox="1"/>
          <p:nvPr/>
        </p:nvSpPr>
        <p:spPr>
          <a:xfrm>
            <a:off x="1491717" y="2053612"/>
            <a:ext cx="3550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找准本体，发挥想象</a:t>
            </a:r>
            <a:endParaRPr lang="en-US" altLang="zh-CN" sz="28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7A01D90-CFC9-4578-910F-A126AFDCBD62}"/>
              </a:ext>
            </a:extLst>
          </p:cNvPr>
          <p:cNvSpPr txBox="1"/>
          <p:nvPr/>
        </p:nvSpPr>
        <p:spPr>
          <a:xfrm>
            <a:off x="7428044" y="2952243"/>
            <a:ext cx="36913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抓住特点，情景</a:t>
            </a:r>
            <a:r>
              <a:rPr lang="zh-CN" altLang="en-US" sz="28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相协真情实感</a:t>
            </a:r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，自然逼真</a:t>
            </a:r>
            <a:endParaRPr lang="en-US" altLang="zh-CN" sz="28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A1D17FDE-CA63-4A2E-A31D-E9B5360CDE92}"/>
              </a:ext>
            </a:extLst>
          </p:cNvPr>
          <p:cNvSpPr txBox="1"/>
          <p:nvPr/>
        </p:nvSpPr>
        <p:spPr>
          <a:xfrm>
            <a:off x="7378553" y="5766018"/>
            <a:ext cx="3561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不出现比喻词</a:t>
            </a:r>
            <a:endParaRPr lang="en-US" altLang="zh-CN" sz="28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不出现表示人物的词</a:t>
            </a:r>
          </a:p>
        </p:txBody>
      </p:sp>
    </p:spTree>
    <p:extLst>
      <p:ext uri="{BB962C8B-B14F-4D97-AF65-F5344CB8AC3E}">
        <p14:creationId xmlns:p14="http://schemas.microsoft.com/office/powerpoint/2010/main" val="382575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19" grpId="0" animBg="1"/>
      <p:bldP spid="18" grpId="0" animBg="1"/>
      <p:bldP spid="24" grpId="0"/>
      <p:bldP spid="16" grpId="0" animBg="1"/>
      <p:bldP spid="17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0818" y="1229128"/>
            <a:ext cx="3675698" cy="527492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-336550" y="4240415"/>
            <a:ext cx="12192000" cy="2622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27112" y="2590225"/>
            <a:ext cx="1225152" cy="1121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5120" y="2764363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336550" y="4234583"/>
            <a:ext cx="11518900" cy="26221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12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12701" y="189877"/>
            <a:ext cx="6678735" cy="1013275"/>
          </a:xfrm>
          <a:prstGeom prst="rect">
            <a:avLst/>
          </a:prstGeom>
          <a:noFill/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5A9552-E4DC-4DC0-B4F9-EE4F5945707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777258" y="2590225"/>
            <a:ext cx="1420922" cy="13009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C48B9D3-0DA8-475A-8B93-393FE1DF11C2}"/>
              </a:ext>
            </a:extLst>
          </p:cNvPr>
          <p:cNvSpPr txBox="1"/>
          <p:nvPr/>
        </p:nvSpPr>
        <p:spPr>
          <a:xfrm>
            <a:off x="5558519" y="2702746"/>
            <a:ext cx="3425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仿宋" panose="02010609060101010101" pitchFamily="49" charset="-122"/>
                <a:ea typeface="仿宋" panose="02010609060101010101" pitchFamily="49" charset="-122"/>
              </a:rPr>
              <a:t>牛刀小试</a:t>
            </a:r>
            <a:endParaRPr lang="en-US" altLang="zh-CN" sz="4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4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学生佳作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75739" y="1310275"/>
            <a:ext cx="73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820"/>
              </a:lnSpc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学生佳作</a:t>
            </a:r>
            <a:r>
              <a:rPr lang="en-US" altLang="zh-CN" sz="36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——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看图拟写拟人句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1525" y="403225"/>
            <a:ext cx="410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9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629" y="153609"/>
            <a:ext cx="6678735" cy="1013275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8F4C7A2-31A6-4A59-A3F0-FFE0D8BEFE24}"/>
              </a:ext>
            </a:extLst>
          </p:cNvPr>
          <p:cNvSpPr/>
          <p:nvPr/>
        </p:nvSpPr>
        <p:spPr>
          <a:xfrm>
            <a:off x="108968" y="4375421"/>
            <a:ext cx="812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雨过天晴，太阳从</a:t>
            </a:r>
            <a:r>
              <a:rPr lang="zh-CN" altLang="en-US" sz="3600" b="1" u="sng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彩虹后方探出了脑袋。</a:t>
            </a:r>
            <a:endParaRPr lang="en-US" altLang="zh-CN" sz="3600" b="1" u="sng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25D0792-5897-4E22-B3AF-02CA147E9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130208"/>
            <a:ext cx="2997774" cy="19657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960DA11-0808-423E-95C1-E2E050423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19" y="2258635"/>
            <a:ext cx="2304111" cy="1923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830C2EB9-0796-468B-90F9-9D93A4707054}"/>
              </a:ext>
            </a:extLst>
          </p:cNvPr>
          <p:cNvSpPr/>
          <p:nvPr/>
        </p:nvSpPr>
        <p:spPr>
          <a:xfrm>
            <a:off x="3542284" y="5968868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宁静的夜晚，只有那星月</a:t>
            </a:r>
            <a:r>
              <a:rPr lang="zh-CN" altLang="en-US" sz="3600" b="1" u="sng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正在窃窃私语。</a:t>
            </a:r>
            <a:endParaRPr lang="en-US" altLang="zh-CN" sz="3600" b="1" u="sng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5FC4184-3A37-4086-B6B5-8BF412A25A22}"/>
              </a:ext>
            </a:extLst>
          </p:cNvPr>
          <p:cNvSpPr/>
          <p:nvPr/>
        </p:nvSpPr>
        <p:spPr>
          <a:xfrm>
            <a:off x="2139265" y="5172250"/>
            <a:ext cx="7320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小树</a:t>
            </a:r>
            <a:r>
              <a:rPr lang="zh-CN" altLang="en-US" sz="3600" b="1" u="sng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摇动着枝叶，向我们点头笑。</a:t>
            </a:r>
            <a:endParaRPr lang="en-US" altLang="zh-CN" sz="3600" b="1" u="sng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7E69241-71E7-491B-8BD9-3C06FEF3A3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 b="13276"/>
          <a:stretch/>
        </p:blipFill>
        <p:spPr>
          <a:xfrm>
            <a:off x="4710713" y="2258635"/>
            <a:ext cx="2177765" cy="19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0400EAC-6E62-40E4-82D9-B4D68563226C}"/>
              </a:ext>
            </a:extLst>
          </p:cNvPr>
          <p:cNvGrpSpPr/>
          <p:nvPr/>
        </p:nvGrpSpPr>
        <p:grpSpPr>
          <a:xfrm>
            <a:off x="1508760" y="1671709"/>
            <a:ext cx="9575800" cy="2971411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6169E39A-263C-4A7B-9EFB-2E1C026B941E}"/>
                </a:ext>
              </a:extLst>
            </p:cNvPr>
            <p:cNvSpPr/>
            <p:nvPr/>
          </p:nvSpPr>
          <p:spPr>
            <a:xfrm>
              <a:off x="1106140" y="792378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F4A3DCB-0600-4F2D-86CB-DC33C3609C3B}"/>
                </a:ext>
              </a:extLst>
            </p:cNvPr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286DD96-F61A-4877-8178-05AFFE47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7" name="Picture 3" descr="C:\Users\Administrator\Desktop\2020修辞微课程\d787d2faa01e4cfcb7d4ab0019e57f9c.PNG">
            <a:extLst>
              <a:ext uri="{FF2B5EF4-FFF2-40B4-BE49-F238E27FC236}">
                <a16:creationId xmlns="" xmlns:a16="http://schemas.microsoft.com/office/drawing/2014/main" id="{F9E6C2AF-1887-4A10-8A5B-90325C2B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701" y="189877"/>
            <a:ext cx="6678735" cy="1013275"/>
          </a:xfrm>
          <a:prstGeom prst="rect">
            <a:avLst/>
          </a:prstGeom>
          <a:noFill/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25CDC0C-7146-4911-8AE8-2377C5D93DDE}"/>
              </a:ext>
            </a:extLst>
          </p:cNvPr>
          <p:cNvSpPr txBox="1"/>
          <p:nvPr/>
        </p:nvSpPr>
        <p:spPr>
          <a:xfrm>
            <a:off x="1508760" y="1987844"/>
            <a:ext cx="73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820"/>
              </a:lnSpc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结束语：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8735E15-7C52-4CC1-9D20-12B503B7E605}"/>
              </a:ext>
            </a:extLst>
          </p:cNvPr>
          <p:cNvSpPr txBox="1"/>
          <p:nvPr/>
        </p:nvSpPr>
        <p:spPr>
          <a:xfrm>
            <a:off x="4288493" y="2696502"/>
            <a:ext cx="380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82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描写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事物用拟人</a:t>
            </a:r>
            <a:endParaRPr lang="en-US" altLang="zh-CN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charset="-122"/>
            </a:endParaRPr>
          </a:p>
          <a:p>
            <a:pPr fontAlgn="auto">
              <a:lnSpc>
                <a:spcPts val="482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以此拟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彼情景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协</a:t>
            </a:r>
            <a:endParaRPr lang="en-US" altLang="zh-CN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766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900" y="222547"/>
            <a:ext cx="6678735" cy="1013275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139209" y="1198761"/>
            <a:ext cx="3036303" cy="5315874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72" b="20486"/>
          <a:stretch/>
        </p:blipFill>
        <p:spPr>
          <a:xfrm>
            <a:off x="3144981" y="2448468"/>
            <a:ext cx="9041247" cy="44095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18023" y="1716218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>
                <a:latin typeface="隶书" panose="02010509060101010101" pitchFamily="49" charset="-122"/>
                <a:ea typeface="隶书" panose="02010509060101010101" pitchFamily="49" charset="-122"/>
              </a:rPr>
              <a:t>谢谢观赏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67956" y="3260319"/>
            <a:ext cx="553998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spc="300" dirty="0">
                <a:latin typeface="仿宋" panose="02010609060101010101" pitchFamily="49" charset="-122"/>
                <a:ea typeface="仿宋" panose="02010609060101010101" pitchFamily="49" charset="-122"/>
              </a:rPr>
              <a:t>修辞系列微课程</a:t>
            </a:r>
          </a:p>
        </p:txBody>
      </p:sp>
      <p:grpSp>
        <p:nvGrpSpPr>
          <p:cNvPr id="13" name="印章"/>
          <p:cNvGrpSpPr>
            <a:grpSpLocks/>
          </p:cNvGrpSpPr>
          <p:nvPr/>
        </p:nvGrpSpPr>
        <p:grpSpPr bwMode="auto">
          <a:xfrm>
            <a:off x="5577804" y="4907008"/>
            <a:ext cx="487530" cy="1034387"/>
            <a:chOff x="3600" y="1940"/>
            <a:chExt cx="350778" cy="692157"/>
          </a:xfrm>
        </p:grpSpPr>
        <p:pic>
          <p:nvPicPr>
            <p:cNvPr id="14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" name="TextBox 18"/>
          <p:cNvSpPr txBox="1"/>
          <p:nvPr/>
        </p:nvSpPr>
        <p:spPr>
          <a:xfrm>
            <a:off x="5632084" y="4968818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郑楠</a:t>
            </a:r>
          </a:p>
        </p:txBody>
      </p:sp>
    </p:spTree>
    <p:extLst>
      <p:ext uri="{BB962C8B-B14F-4D97-AF65-F5344CB8AC3E}">
        <p14:creationId xmlns:p14="http://schemas.microsoft.com/office/powerpoint/2010/main" val="254190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143712" y="1866463"/>
            <a:ext cx="949960" cy="2773680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/>
          <a:srcRect t="28849" b="34909"/>
          <a:stretch>
            <a:fillRect/>
          </a:stretch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6054" y="1986340"/>
            <a:ext cx="923330" cy="25160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学习目标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740" y="2037204"/>
            <a:ext cx="117319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83764" y="2404524"/>
            <a:ext cx="3714949" cy="539858"/>
            <a:chOff x="3343357" y="3004515"/>
            <a:chExt cx="3714949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3057247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sz="28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理解拟人的含义。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83764" y="3208385"/>
            <a:ext cx="4581948" cy="539858"/>
            <a:chOff x="3343357" y="3004515"/>
            <a:chExt cx="4581948" cy="539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3924246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掌握拟人的基本原则。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37776" y="4009074"/>
            <a:ext cx="6018239" cy="539858"/>
            <a:chOff x="3343357" y="3004515"/>
            <a:chExt cx="6018239" cy="5398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5360537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熟练使用拟人的修辞手法造句。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24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7922" y="151682"/>
            <a:ext cx="6678735" cy="1013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10795" y="4362335"/>
            <a:ext cx="12192000" cy="2622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368983" y="2610400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10795" y="1288439"/>
            <a:ext cx="3150506" cy="524587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886" y="2617387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11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65629" y="154137"/>
            <a:ext cx="6678735" cy="1013275"/>
          </a:xfrm>
          <a:prstGeom prst="rect">
            <a:avLst/>
          </a:prstGeom>
          <a:noFill/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09138F3-77F3-487B-B499-36423CBC6B3F}"/>
              </a:ext>
            </a:extLst>
          </p:cNvPr>
          <p:cNvSpPr txBox="1"/>
          <p:nvPr/>
        </p:nvSpPr>
        <p:spPr>
          <a:xfrm>
            <a:off x="5745217" y="3027323"/>
            <a:ext cx="278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仿宋" panose="02010609060101010101" pitchFamily="49" charset="-122"/>
                <a:ea typeface="仿宋" panose="02010609060101010101" pitchFamily="49" charset="-122"/>
              </a:rPr>
              <a:t>何为拟人？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603FCFF-05A9-46D9-8BCF-732FB7C3F39B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418510" y="2634913"/>
            <a:ext cx="1394149" cy="12764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5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922" y="151682"/>
            <a:ext cx="6678735" cy="1013275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1004649" y="1354078"/>
            <a:ext cx="928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820"/>
              </a:lnSpc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下面的两组</a:t>
            </a:r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诗句在描写事物时有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何共同点？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28EE74E-0728-4097-9BFA-3E2580137645}"/>
              </a:ext>
            </a:extLst>
          </p:cNvPr>
          <p:cNvSpPr txBox="1"/>
          <p:nvPr/>
        </p:nvSpPr>
        <p:spPr>
          <a:xfrm>
            <a:off x="2558135" y="2445831"/>
            <a:ext cx="441930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春风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放胆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柳， </a:t>
            </a:r>
          </a:p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夜雨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瞒人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润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0215" y="4194597"/>
            <a:ext cx="5012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春色满园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关不住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                         一枝红杏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出墙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来。</a:t>
            </a:r>
          </a:p>
        </p:txBody>
      </p:sp>
    </p:spTree>
    <p:extLst>
      <p:ext uri="{BB962C8B-B14F-4D97-AF65-F5344CB8AC3E}">
        <p14:creationId xmlns:p14="http://schemas.microsoft.com/office/powerpoint/2010/main" val="233824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EFA67DB-C1F5-4AD3-951A-A744EA8B0C11}"/>
              </a:ext>
            </a:extLst>
          </p:cNvPr>
          <p:cNvGrpSpPr/>
          <p:nvPr/>
        </p:nvGrpSpPr>
        <p:grpSpPr>
          <a:xfrm>
            <a:off x="719909" y="1763739"/>
            <a:ext cx="11084560" cy="4164486"/>
            <a:chOff x="973584" y="450285"/>
            <a:chExt cx="3036303" cy="5315875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68547F5-51ED-4445-85AF-79D660E736C8}"/>
                </a:ext>
              </a:extLst>
            </p:cNvPr>
            <p:cNvSpPr/>
            <p:nvPr/>
          </p:nvSpPr>
          <p:spPr>
            <a:xfrm>
              <a:off x="1106140" y="792378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4F61BA16-E21A-4454-8C5F-5A1B9179130D}"/>
                </a:ext>
              </a:extLst>
            </p:cNvPr>
            <p:cNvSpPr/>
            <p:nvPr/>
          </p:nvSpPr>
          <p:spPr>
            <a:xfrm>
              <a:off x="973584" y="450285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BB4F858-967B-489E-A975-6D2FC972451C}"/>
              </a:ext>
            </a:extLst>
          </p:cNvPr>
          <p:cNvSpPr/>
          <p:nvPr/>
        </p:nvSpPr>
        <p:spPr>
          <a:xfrm>
            <a:off x="1094160" y="2031736"/>
            <a:ext cx="100865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4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拟人</a:t>
            </a:r>
            <a:r>
              <a:rPr lang="zh-CN" altLang="en-US" sz="4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就是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根据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想象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把物当做人来叙述或描写，使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“物”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具有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人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一样的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言行、神态、思想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感情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的一种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修辞手法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buFontTx/>
              <a:buNone/>
              <a:defRPr/>
            </a:pPr>
            <a:r>
              <a:rPr lang="zh-CN" altLang="en-US" sz="4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作用：使情与景交融；更好地烘托气氛，抒发感情；使所描写的事物具有人的言行和思想感情，更生动逼真。</a:t>
            </a:r>
            <a:endParaRPr lang="zh-CN" altLang="en-US" sz="4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5966454-37AF-4B61-AAB5-A211D6310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9" name="Picture 3" descr="C:\Users\Administrator\Desktop\2020修辞微课程\d787d2faa01e4cfcb7d4ab0019e57f9c.PNG">
            <a:extLst>
              <a:ext uri="{FF2B5EF4-FFF2-40B4-BE49-F238E27FC236}">
                <a16:creationId xmlns="" xmlns:a16="http://schemas.microsoft.com/office/drawing/2014/main" id="{BE4B20DA-4755-4598-8E38-923AED3B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629" y="154137"/>
            <a:ext cx="6678735" cy="101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554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7BD8397-31FD-451F-9ECB-492876914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8" y="174296"/>
            <a:ext cx="1254811" cy="1256383"/>
          </a:xfrm>
          <a:prstGeom prst="rect">
            <a:avLst/>
          </a:prstGeom>
        </p:spPr>
      </p:pic>
      <p:pic>
        <p:nvPicPr>
          <p:cNvPr id="3" name="Picture 3" descr="C:\Users\Administrator\Desktop\2020修辞微课程\d787d2faa01e4cfcb7d4ab0019e57f9c.PNG">
            <a:extLst>
              <a:ext uri="{FF2B5EF4-FFF2-40B4-BE49-F238E27FC236}">
                <a16:creationId xmlns="" xmlns:a16="http://schemas.microsoft.com/office/drawing/2014/main" id="{BDF019B0-FA8C-437C-9CC8-68B41550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349" y="295849"/>
            <a:ext cx="6678735" cy="1013275"/>
          </a:xfrm>
          <a:prstGeom prst="rect">
            <a:avLst/>
          </a:prstGeom>
          <a:noFill/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CD2358F-F664-453A-9D6B-D4ED43FCC610}"/>
              </a:ext>
            </a:extLst>
          </p:cNvPr>
          <p:cNvSpPr/>
          <p:nvPr/>
        </p:nvSpPr>
        <p:spPr>
          <a:xfrm>
            <a:off x="1222896" y="1570996"/>
            <a:ext cx="941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快睁大眼睛，看看下面的句子是不是拟人句？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17EDE11-264D-4416-A637-7CADBE1EAF85}"/>
              </a:ext>
            </a:extLst>
          </p:cNvPr>
          <p:cNvSpPr/>
          <p:nvPr/>
        </p:nvSpPr>
        <p:spPr>
          <a:xfrm>
            <a:off x="1304176" y="2821461"/>
            <a:ext cx="710963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古井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一位温情的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母亲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一个个石榴害羞地躲在树枝后面。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花儿在风中笑弯了腰。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啄木鸟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像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一名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医生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，赶走了虫子。</a:t>
            </a:r>
            <a:endParaRPr lang="zh-CN" altLang="en-US" sz="3600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F79E0CB-2FAF-48E8-B558-79D271F2EF53}"/>
              </a:ext>
            </a:extLst>
          </p:cNvPr>
          <p:cNvSpPr/>
          <p:nvPr/>
        </p:nvSpPr>
        <p:spPr>
          <a:xfrm>
            <a:off x="8117084" y="2821461"/>
            <a:ext cx="20313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（不是）</a:t>
            </a:r>
            <a:endParaRPr lang="en-US" altLang="zh-CN" sz="3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（是）</a:t>
            </a:r>
            <a:endParaRPr lang="en-US" altLang="zh-CN" sz="3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（是）</a:t>
            </a:r>
            <a:endParaRPr lang="en-US" altLang="zh-CN" sz="3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（不是）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2CEC8B7-48BC-4AC4-B634-C33E08C2DC25}"/>
              </a:ext>
            </a:extLst>
          </p:cNvPr>
          <p:cNvGrpSpPr/>
          <p:nvPr/>
        </p:nvGrpSpPr>
        <p:grpSpPr>
          <a:xfrm>
            <a:off x="8131984" y="1274477"/>
            <a:ext cx="3257376" cy="4902803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C529920C-6616-4F6D-BDCB-9A85F021BE1B}"/>
                </a:ext>
              </a:extLst>
            </p:cNvPr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AEA42E89-7447-473C-968A-E2C9AE217E4A}"/>
                </a:ext>
              </a:extLst>
            </p:cNvPr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9D450DCD-7BE8-4308-B881-16AF789EE471}"/>
              </a:ext>
            </a:extLst>
          </p:cNvPr>
          <p:cNvGrpSpPr/>
          <p:nvPr/>
        </p:nvGrpSpPr>
        <p:grpSpPr>
          <a:xfrm>
            <a:off x="1152552" y="1274477"/>
            <a:ext cx="3036303" cy="4902803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B001762C-9F75-4E2E-BDBE-ACF612E64B58}"/>
                </a:ext>
              </a:extLst>
            </p:cNvPr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A58333D6-9D89-46AA-A3CA-79A89EFEA6C2}"/>
                </a:ext>
              </a:extLst>
            </p:cNvPr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73" y="153609"/>
            <a:ext cx="6678735" cy="1013275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3356" y="3104271"/>
            <a:ext cx="80549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特点</a:t>
            </a:r>
            <a:endParaRPr lang="en-US" altLang="zh-CN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157" y="1228193"/>
            <a:ext cx="1981621" cy="4995367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7265372" y="2915399"/>
            <a:ext cx="738664" cy="21233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运用形式</a:t>
            </a:r>
          </a:p>
        </p:txBody>
      </p:sp>
      <p:sp>
        <p:nvSpPr>
          <p:cNvPr id="8" name="矩形 7"/>
          <p:cNvSpPr/>
          <p:nvPr/>
        </p:nvSpPr>
        <p:spPr>
          <a:xfrm>
            <a:off x="5427211" y="1969118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本体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89856" y="3330750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 拟体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5338" y="489080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拟人词</a:t>
            </a:r>
          </a:p>
        </p:txBody>
      </p:sp>
      <p:sp>
        <p:nvSpPr>
          <p:cNvPr id="12" name="矩形 11"/>
          <p:cNvSpPr/>
          <p:nvPr/>
        </p:nvSpPr>
        <p:spPr>
          <a:xfrm>
            <a:off x="8379727" y="206163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动物拟人化</a:t>
            </a:r>
          </a:p>
        </p:txBody>
      </p:sp>
      <p:sp>
        <p:nvSpPr>
          <p:cNvPr id="13" name="矩形 12"/>
          <p:cNvSpPr/>
          <p:nvPr/>
        </p:nvSpPr>
        <p:spPr>
          <a:xfrm>
            <a:off x="8440227" y="336207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植物拟人化</a:t>
            </a:r>
          </a:p>
        </p:txBody>
      </p:sp>
      <p:sp>
        <p:nvSpPr>
          <p:cNvPr id="14" name="矩形 13"/>
          <p:cNvSpPr/>
          <p:nvPr/>
        </p:nvSpPr>
        <p:spPr>
          <a:xfrm>
            <a:off x="8095838" y="489080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一般事物拟人化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A3218CB-AA17-4FF7-BE60-57162B2E6435}"/>
              </a:ext>
            </a:extLst>
          </p:cNvPr>
          <p:cNvSpPr txBox="1"/>
          <p:nvPr/>
        </p:nvSpPr>
        <p:spPr>
          <a:xfrm>
            <a:off x="4348381" y="3104271"/>
            <a:ext cx="80549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结构</a:t>
            </a:r>
            <a:endParaRPr lang="en-US" altLang="zh-CN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FDC839B-7390-493D-B684-E83191A6B815}"/>
              </a:ext>
            </a:extLst>
          </p:cNvPr>
          <p:cNvSpPr/>
          <p:nvPr/>
        </p:nvSpPr>
        <p:spPr>
          <a:xfrm>
            <a:off x="1210235" y="1969118"/>
            <a:ext cx="303322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事物具有人的特点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不出现比喻词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不出现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表示人物的词</a:t>
            </a:r>
          </a:p>
        </p:txBody>
      </p:sp>
    </p:spTree>
    <p:extLst>
      <p:ext uri="{BB962C8B-B14F-4D97-AF65-F5344CB8AC3E}">
        <p14:creationId xmlns:p14="http://schemas.microsoft.com/office/powerpoint/2010/main" val="239576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E2605F56-33F0-423D-B139-3ECD52984E2B}"/>
              </a:ext>
            </a:extLst>
          </p:cNvPr>
          <p:cNvSpPr/>
          <p:nvPr/>
        </p:nvSpPr>
        <p:spPr>
          <a:xfrm>
            <a:off x="481222" y="2360512"/>
            <a:ext cx="4100938" cy="7502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685" y="3680896"/>
            <a:ext cx="1959277" cy="3050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66221" y="5109577"/>
            <a:ext cx="510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拟体（人）一般不出现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9538" y="4232344"/>
            <a:ext cx="164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本体</a:t>
            </a:r>
          </a:p>
        </p:txBody>
      </p:sp>
      <p:sp>
        <p:nvSpPr>
          <p:cNvPr id="17" name="椭圆 16"/>
          <p:cNvSpPr/>
          <p:nvPr/>
        </p:nvSpPr>
        <p:spPr>
          <a:xfrm>
            <a:off x="6193055" y="2349875"/>
            <a:ext cx="1191596" cy="7502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34642" y="2431933"/>
            <a:ext cx="111702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带着一颗柔软的心，春雨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抚慰 着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那些刚从冬天醒来的干渴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的东西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           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刘湛秋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雨的四季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4789572" y="2338152"/>
            <a:ext cx="1306428" cy="762000"/>
          </a:xfrm>
          <a:prstGeom prst="donut">
            <a:avLst>
              <a:gd name="adj" fmla="val 10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90160" y="4201354"/>
            <a:ext cx="3437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拟人词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pic>
        <p:nvPicPr>
          <p:cNvPr id="19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0842" y="203743"/>
            <a:ext cx="6678735" cy="1013275"/>
          </a:xfrm>
          <a:prstGeom prst="rect">
            <a:avLst/>
          </a:prstGeom>
          <a:noFill/>
        </p:spPr>
      </p:pic>
      <p:sp>
        <p:nvSpPr>
          <p:cNvPr id="3" name="箭头: 下 2">
            <a:extLst>
              <a:ext uri="{FF2B5EF4-FFF2-40B4-BE49-F238E27FC236}">
                <a16:creationId xmlns="" xmlns:a16="http://schemas.microsoft.com/office/drawing/2014/main" id="{B6CDDA6F-2D1A-4DF8-BBF9-AA98B381AA54}"/>
              </a:ext>
            </a:extLst>
          </p:cNvPr>
          <p:cNvSpPr/>
          <p:nvPr/>
        </p:nvSpPr>
        <p:spPr>
          <a:xfrm>
            <a:off x="5258330" y="3181367"/>
            <a:ext cx="291428" cy="928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下 3">
            <a:extLst>
              <a:ext uri="{FF2B5EF4-FFF2-40B4-BE49-F238E27FC236}">
                <a16:creationId xmlns="" xmlns:a16="http://schemas.microsoft.com/office/drawing/2014/main" id="{2C5DADDD-CC58-479A-924C-C70A242852AE}"/>
              </a:ext>
            </a:extLst>
          </p:cNvPr>
          <p:cNvSpPr/>
          <p:nvPr/>
        </p:nvSpPr>
        <p:spPr>
          <a:xfrm>
            <a:off x="6662959" y="3181001"/>
            <a:ext cx="291428" cy="94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06333775-7A88-4FCB-954B-F5AB8997C835}"/>
              </a:ext>
            </a:extLst>
          </p:cNvPr>
          <p:cNvSpPr txBox="1"/>
          <p:nvPr/>
        </p:nvSpPr>
        <p:spPr>
          <a:xfrm>
            <a:off x="4031401" y="1310685"/>
            <a:ext cx="4932048" cy="67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5220"/>
              </a:lnSpc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拟人手法的结构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="" xmlns:a16="http://schemas.microsoft.com/office/drawing/2014/main" id="{C09231A1-D3EF-4BA6-BEDE-B040A837BE6F}"/>
              </a:ext>
            </a:extLst>
          </p:cNvPr>
          <p:cNvSpPr/>
          <p:nvPr/>
        </p:nvSpPr>
        <p:spPr>
          <a:xfrm>
            <a:off x="536451" y="2983505"/>
            <a:ext cx="291428" cy="94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2F73CB0C-ED52-41E8-ABFC-7EF6B8ECE3AF}"/>
              </a:ext>
            </a:extLst>
          </p:cNvPr>
          <p:cNvSpPr/>
          <p:nvPr/>
        </p:nvSpPr>
        <p:spPr>
          <a:xfrm>
            <a:off x="-651561" y="3946988"/>
            <a:ext cx="3437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拟人词</a:t>
            </a:r>
          </a:p>
        </p:txBody>
      </p:sp>
    </p:spTree>
    <p:extLst>
      <p:ext uri="{BB962C8B-B14F-4D97-AF65-F5344CB8AC3E}">
        <p14:creationId xmlns:p14="http://schemas.microsoft.com/office/powerpoint/2010/main" val="75512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3" grpId="0"/>
      <p:bldP spid="17" grpId="0" animBg="1"/>
      <p:bldP spid="16" grpId="0"/>
      <p:bldP spid="23" grpId="0" animBg="1"/>
      <p:bldP spid="25" grpId="0"/>
      <p:bldP spid="3" grpId="0" animBg="1"/>
      <p:bldP spid="4" grpId="0" animBg="1"/>
      <p:bldP spid="6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573876" y="1165135"/>
            <a:ext cx="131331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1027" y="2145516"/>
            <a:ext cx="3271408" cy="28285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81450" y="1161094"/>
            <a:ext cx="5274381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220"/>
              </a:lnSpc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拟人手法的运用形式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880364" y="236506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动物的拟人化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7356" y="2252214"/>
            <a:ext cx="5724644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5220"/>
              </a:lnSpc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（</a:t>
            </a:r>
            <a:r>
              <a:rPr lang="zh-CN" altLang="en-US" sz="36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百灵鸟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在枝头高声</a:t>
            </a:r>
            <a:r>
              <a:rPr lang="zh-CN" altLang="en-US"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歌唱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）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278" y="37443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植物的拟人化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30776" y="3744364"/>
            <a:ext cx="5724644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5220"/>
              </a:lnSpc>
            </a:pPr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（</a:t>
            </a:r>
            <a:r>
              <a:rPr lang="zh-CN" altLang="en-US" sz="36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柳树</a:t>
            </a:r>
            <a:r>
              <a:rPr lang="zh-CN" altLang="en-US"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摇着</a:t>
            </a:r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绿色的</a:t>
            </a:r>
            <a:r>
              <a:rPr lang="zh-CN" altLang="en-US"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长辫子</a:t>
            </a:r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）</a:t>
            </a:r>
            <a:endParaRPr lang="en-US" altLang="zh-CN" sz="36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9278" y="506072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一般事物的拟人化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71400" y="5080786"/>
            <a:ext cx="676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（</a:t>
            </a:r>
            <a:r>
              <a:rPr lang="zh-CN" altLang="en-US" sz="36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天空</a:t>
            </a:r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敞开怀抱</a:t>
            </a:r>
            <a:r>
              <a:rPr lang="zh-CN" altLang="en-US"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拥抱</a:t>
            </a:r>
            <a:r>
              <a:rPr lang="zh-CN" altLang="en-US" sz="36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闪烁的星辰）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629" y="202885"/>
            <a:ext cx="6678735" cy="1013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古典文学水墨情"/>
  <p:tag name="ISPRING_ULTRA_SCORM_COURSE_ID" val="BFF00CE5-1B06-43BF-A0DE-DC0221CA9B5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532</Words>
  <Application>Microsoft Office PowerPoint</Application>
  <PresentationFormat>宽屏</PresentationFormat>
  <Paragraphs>112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方正新舒体繁体</vt:lpstr>
      <vt:lpstr>仿宋</vt:lpstr>
      <vt:lpstr>汉仪行楷简</vt:lpstr>
      <vt:lpstr>华文新魏</vt:lpstr>
      <vt:lpstr>楷体</vt:lpstr>
      <vt:lpstr>隶书</vt:lpstr>
      <vt:lpstr>宋体</vt:lpstr>
      <vt:lpstr>叶根友行书繁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古典水墨山水</dc:title>
  <dc:creator>第一PPT</dc:creator>
  <cp:keywords>www.1ppt.com</cp:keywords>
  <dc:description>www.1ppt.com</dc:description>
  <cp:lastModifiedBy>yi</cp:lastModifiedBy>
  <cp:revision>362</cp:revision>
  <dcterms:created xsi:type="dcterms:W3CDTF">2017-03-21T08:36:00Z</dcterms:created>
  <dcterms:modified xsi:type="dcterms:W3CDTF">2020-10-22T02:18:10Z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