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86" r:id="rId3"/>
    <p:sldId id="263" r:id="rId4"/>
    <p:sldId id="283" r:id="rId5"/>
    <p:sldId id="265" r:id="rId6"/>
    <p:sldId id="266" r:id="rId7"/>
    <p:sldId id="271" r:id="rId8"/>
    <p:sldId id="285" r:id="rId9"/>
    <p:sldId id="269" r:id="rId10"/>
    <p:sldId id="275" r:id="rId11"/>
    <p:sldId id="270" r:id="rId12"/>
    <p:sldId id="267" r:id="rId13"/>
    <p:sldId id="272" r:id="rId14"/>
    <p:sldId id="274" r:id="rId15"/>
    <p:sldId id="276" r:id="rId16"/>
    <p:sldId id="262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FAF0"/>
    <a:srgbClr val="DAE0DC"/>
    <a:srgbClr val="F3F5F4"/>
    <a:srgbClr val="FBF0D2"/>
    <a:srgbClr val="F8E7B2"/>
    <a:srgbClr val="DBE1DD"/>
    <a:srgbClr val="E7E7D8"/>
    <a:srgbClr val="EFEEEE"/>
    <a:srgbClr val="FCFCFC"/>
    <a:srgbClr val="FFFE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03" autoAdjust="0"/>
    <p:restoredTop sz="96318" autoAdjust="0"/>
  </p:normalViewPr>
  <p:slideViewPr>
    <p:cSldViewPr snapToGrid="0">
      <p:cViewPr varScale="1">
        <p:scale>
          <a:sx n="65" d="100"/>
          <a:sy n="65" d="100"/>
        </p:scale>
        <p:origin x="-27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741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80FE-365B-4C0D-AB05-8E17CF462517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D73A-D8F5-470C-B563-55470CACEA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31110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5134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80373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1635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287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71404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865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17832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869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903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007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7296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5470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7909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4054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6321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025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883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44256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91030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01689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5108" y="146909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58910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d787d2faa01e4cfcb7d4ab0019e57f9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8868" y="217447"/>
            <a:ext cx="4739269" cy="1031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5891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1129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3796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00364" y="646233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7223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5883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10330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88683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64073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43224"/>
          <a:stretch/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3703649" y="1402117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13" name="图片 12" descr="西农大附中校徽 透明背景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563713" y="272670"/>
            <a:ext cx="885945" cy="887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227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2351709" y="143841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1027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5" y="0"/>
            <a:ext cx="4813056" cy="1013275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472" b="20486"/>
          <a:stretch/>
        </p:blipFill>
        <p:spPr>
          <a:xfrm>
            <a:off x="2887050" y="0"/>
            <a:ext cx="9542628" cy="46540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43224"/>
          <a:stretch/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1488829"/>
            <a:ext cx="7756596" cy="3774831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1106140" y="792378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24786" y="0"/>
            <a:ext cx="72597" cy="1352391"/>
            <a:chOff x="6060000" y="591212"/>
            <a:chExt cx="72000" cy="134127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096000" y="591212"/>
              <a:ext cx="0" cy="133171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2434971" y="5480143"/>
            <a:ext cx="72000" cy="1377857"/>
            <a:chOff x="6060000" y="554625"/>
            <a:chExt cx="72000" cy="137785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096000" y="554625"/>
              <a:ext cx="0" cy="136830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82924" y="1153736"/>
            <a:ext cx="938786" cy="585361"/>
          </a:xfrm>
          <a:prstGeom prst="rect">
            <a:avLst/>
          </a:prstGeom>
        </p:spPr>
      </p:pic>
      <p:pic>
        <p:nvPicPr>
          <p:cNvPr id="32" name="图片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82" y="4722071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699847" y="2766646"/>
            <a:ext cx="5814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切象取心　葳蕤生光</a:t>
            </a:r>
            <a:endParaRPr lang="en-US" altLang="zh-CN" sz="4400" dirty="0" smtClean="0">
              <a:solidFill>
                <a:prstClr val="black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493" y="1641230"/>
            <a:ext cx="390378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修辞系列微课程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0" y="5533292"/>
            <a:ext cx="64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00247" y="3810000"/>
            <a:ext cx="2403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——</a:t>
            </a:r>
            <a:r>
              <a:rPr lang="zh-CN" altLang="en-US" sz="2800" dirty="0" smtClean="0"/>
              <a:t>比喻</a:t>
            </a:r>
            <a:endParaRPr lang="zh-CN" altLang="en-US" sz="2800" dirty="0"/>
          </a:p>
        </p:txBody>
      </p:sp>
      <p:pic>
        <p:nvPicPr>
          <p:cNvPr id="39" name="图片 38" descr="西农大附中校徽 透明背景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4615" y="114837"/>
            <a:ext cx="658062" cy="6588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365631" y="550984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初二语文组　　　何文艳</a:t>
            </a:r>
            <a:endParaRPr lang="zh-CN" alt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77410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58798"/>
            <a:ext cx="12192000" cy="3599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2245" y="1230923"/>
            <a:ext cx="7784123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　　这女人编着</a:t>
            </a:r>
            <a:r>
              <a:rPr lang="zh-CN" altLang="en-US" sz="2800" b="1" dirty="0" smtClean="0">
                <a:solidFill>
                  <a:schemeClr val="accent6"/>
                </a:solidFill>
              </a:rPr>
              <a:t>席</a:t>
            </a:r>
            <a:r>
              <a:rPr lang="zh-CN" altLang="en-US" sz="2800" b="1" dirty="0" smtClean="0"/>
              <a:t>。不久，在她的身子下面就编了一大片，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好像</a:t>
            </a:r>
            <a:r>
              <a:rPr lang="zh-CN" altLang="en-US" sz="2800" b="1" dirty="0" smtClean="0"/>
              <a:t>坐在一片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洁白的雪地</a:t>
            </a:r>
            <a:r>
              <a:rPr lang="zh-CN" altLang="en-US" sz="2800" b="1" dirty="0" smtClean="0"/>
              <a:t>上，也像坐在一片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洁白的云彩</a:t>
            </a:r>
            <a:r>
              <a:rPr lang="zh-CN" altLang="en-US" sz="2800" b="1" dirty="0" smtClean="0"/>
              <a:t>上。　　　　</a:t>
            </a:r>
            <a:r>
              <a:rPr lang="zh-CN" altLang="en-US" sz="2000" b="1" dirty="0" smtClean="0"/>
              <a:t>（孙犁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荷花淀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）</a:t>
            </a:r>
            <a:endParaRPr lang="zh-CN" alt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292862" y="1535723"/>
            <a:ext cx="141849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形似</a:t>
            </a:r>
            <a:endParaRPr lang="zh-CN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63968" y="3810000"/>
            <a:ext cx="763172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　　</a:t>
            </a:r>
            <a:r>
              <a:rPr lang="zh-CN" altLang="en-US" sz="2800" b="1" dirty="0" smtClean="0">
                <a:solidFill>
                  <a:srgbClr val="92D050"/>
                </a:solidFill>
              </a:rPr>
              <a:t>鹭鸶</a:t>
            </a:r>
            <a:r>
              <a:rPr lang="zh-CN" altLang="en-US" sz="2800" b="1" dirty="0" smtClean="0"/>
              <a:t>实在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是</a:t>
            </a:r>
            <a:r>
              <a:rPr lang="zh-CN" altLang="en-US" sz="2800" b="1" dirty="0" smtClean="0"/>
              <a:t>一首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诗</a:t>
            </a:r>
            <a:r>
              <a:rPr lang="zh-CN" altLang="en-US" sz="2800" b="1" dirty="0" smtClean="0"/>
              <a:t>，一首韵在骨子里的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散文的诗</a:t>
            </a:r>
            <a:r>
              <a:rPr lang="zh-CN" altLang="en-US" sz="2800" b="1" dirty="0" smtClean="0"/>
              <a:t>。　　　　　　　　　　</a:t>
            </a:r>
            <a:r>
              <a:rPr lang="zh-CN" altLang="en-US" sz="2000" b="1" dirty="0" smtClean="0"/>
              <a:t>（郭沫若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丁东草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）</a:t>
            </a:r>
            <a:endParaRPr lang="zh-CN" alt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339753" y="3997569"/>
            <a:ext cx="134815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神似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070074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68" y="1285087"/>
            <a:ext cx="2677470" cy="47249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40385" y="23817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明确相似点</a:t>
            </a:r>
            <a:endParaRPr lang="zh-CN" altLang="en-US" sz="2400" dirty="0">
              <a:solidFill>
                <a:srgbClr val="FF0000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11294" y="5203852"/>
            <a:ext cx="1107996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对比式</a:t>
            </a:r>
            <a:endParaRPr lang="en-US" altLang="zh-CN" sz="2400" dirty="0">
              <a:solidFill>
                <a:srgbClr val="FF0000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6663" y="3363421"/>
            <a:ext cx="1107996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补充式</a:t>
            </a:r>
            <a:endParaRPr lang="en-US" altLang="zh-CN" sz="2400" dirty="0">
              <a:solidFill>
                <a:srgbClr val="FF0000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49367" y="1722068"/>
            <a:ext cx="8032968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smtClean="0"/>
              <a:t>你确乎有点像棵树，　　　　　　　　　</a:t>
            </a:r>
            <a:r>
              <a:rPr lang="zh-CN" altLang="en-US" smtClean="0"/>
              <a:t>（老舍</a:t>
            </a:r>
            <a:r>
              <a:rPr lang="en-US" altLang="zh-CN" smtClean="0"/>
              <a:t>《</a:t>
            </a:r>
            <a:r>
              <a:rPr lang="zh-CN" altLang="en-US" smtClean="0"/>
              <a:t>骆驼祥子</a:t>
            </a:r>
            <a:r>
              <a:rPr lang="en-US" altLang="zh-CN" smtClean="0"/>
              <a:t>》</a:t>
            </a:r>
            <a:r>
              <a:rPr lang="zh-CN" altLang="en-US" smtClean="0"/>
              <a:t>）</a:t>
            </a:r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7068063" y="1729944"/>
            <a:ext cx="317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健壮、沉默而有生气。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35415" y="3282462"/>
            <a:ext cx="515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杨柳风像母亲的手。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40923" y="3669323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u="sng" dirty="0" smtClean="0"/>
              <a:t>“吹面不寒</a:t>
            </a:r>
            <a:r>
              <a:rPr lang="zh-CN" altLang="en-US" dirty="0" smtClean="0"/>
              <a:t>杨柳风”，不错的，像母亲的手</a:t>
            </a:r>
            <a:r>
              <a:rPr lang="zh-CN" altLang="en-US" u="sng" dirty="0" smtClean="0"/>
              <a:t>抚摸着你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92" y="4911969"/>
            <a:ext cx="4665785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人像黄花瘦。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52646" y="5580185"/>
            <a:ext cx="477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莫道不销魂，帘卷西风，人比黄花瘦。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28359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  <p:bldP spid="11" grpId="1"/>
      <p:bldP spid="12" grpId="1"/>
      <p:bldP spid="7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96352" y="1709678"/>
            <a:ext cx="5370899" cy="4199037"/>
            <a:chOff x="891471" y="1719625"/>
            <a:chExt cx="4349424" cy="3400435"/>
          </a:xfrm>
          <a:solidFill>
            <a:srgbClr val="FFFFFF"/>
          </a:solidFill>
        </p:grpSpPr>
        <p:sp>
          <p:nvSpPr>
            <p:cNvPr id="2" name="椭圆 1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  <a:grp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  <a:grpFill/>
          </p:spPr>
        </p:pic>
      </p:grpSp>
      <p:sp>
        <p:nvSpPr>
          <p:cNvPr id="15" name="TextBox 14"/>
          <p:cNvSpPr txBox="1"/>
          <p:nvPr/>
        </p:nvSpPr>
        <p:spPr>
          <a:xfrm>
            <a:off x="6283569" y="1828800"/>
            <a:ext cx="4525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还有，还有</a:t>
            </a:r>
            <a:r>
              <a:rPr lang="en-US" altLang="zh-CN" sz="3200" dirty="0" smtClean="0">
                <a:solidFill>
                  <a:srgbClr val="FF0000"/>
                </a:solidFill>
              </a:rPr>
              <a:t>……</a:t>
            </a:r>
          </a:p>
          <a:p>
            <a:r>
              <a:rPr lang="zh-CN" altLang="en-US" sz="3200" dirty="0" smtClean="0"/>
              <a:t>　　很多比喻，除了以上形象贴切的要求以外，还可能要达到情韵悠长、意境优美、音韵和谐、引人联想等特点。</a:t>
            </a:r>
            <a:endParaRPr lang="zh-CN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232852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43224"/>
          <a:stretch/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9827680" y="134003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704568" y="1219909"/>
            <a:ext cx="738664" cy="1913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600" b="1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学生佳作</a:t>
            </a:r>
            <a:endParaRPr lang="zh-CN" altLang="en-US" sz="3600" b="1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679" y="3263644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-3311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8800" y="235893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叁</a:t>
            </a:r>
            <a:endParaRPr lang="zh-CN" altLang="en-US" sz="13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55039" y="2329934"/>
            <a:ext cx="3464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桐花万里丹山路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雏凤清于老凤声</a:t>
            </a:r>
            <a:endParaRPr lang="zh-CN" alt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4216080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74131"/>
            <a:ext cx="4179796" cy="26838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36431" y="1500554"/>
            <a:ext cx="9390184" cy="34817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327874" y="1594655"/>
            <a:ext cx="939874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刘任好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《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窗外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》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（１）看着距村子最近的大</a:t>
            </a:r>
            <a:r>
              <a:rPr lang="zh-CN" altLang="en-US" sz="24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酒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店招牌上的霓虹灯在黑色的夜幕中一闪一闪，有绿色的，红色的，蓝色的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像夜幕裂开一条缝隙，星河不小心从中流出，显出五彩斑斓的色彩，柔和而炫丽。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（２）街灯一盏一盏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地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亮着，公路上汽车的尾灯遮住了路面原有的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色彩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，显出一条接一条骇人的红带，好似大地受了重伤，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伤口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处在往外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汩汩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地涌出血液，流在咸阳的每一个街头。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（３）（樱花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树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）从远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处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望去，就像是绿云上浮上了一团团的红雾。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852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262238" y="2410701"/>
            <a:ext cx="7338964" cy="14542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3200" dirty="0" smtClean="0">
                <a:latin typeface="+mn-ea"/>
                <a:ea typeface="+mn-ea"/>
              </a:rPr>
              <a:t>故比类虽繁，以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切至</a:t>
            </a:r>
            <a:r>
              <a:rPr lang="zh-CN" altLang="en-US" sz="3200" dirty="0" smtClean="0">
                <a:latin typeface="+mn-ea"/>
                <a:ea typeface="+mn-ea"/>
              </a:rPr>
              <a:t>为贵。</a:t>
            </a:r>
            <a:endParaRPr lang="en-US" altLang="zh-CN" sz="3200" dirty="0" smtClean="0">
              <a:latin typeface="+mn-ea"/>
              <a:ea typeface="+mn-ea"/>
            </a:endParaRPr>
          </a:p>
          <a:p>
            <a:r>
              <a:rPr lang="zh-CN" altLang="en-US" sz="3200" dirty="0" smtClean="0">
                <a:latin typeface="+mn-ea"/>
                <a:ea typeface="+mn-ea"/>
              </a:rPr>
              <a:t>　　　　　　</a:t>
            </a:r>
            <a:r>
              <a:rPr lang="zh-CN" altLang="en-US" sz="2400" dirty="0" smtClean="0">
                <a:latin typeface="+mn-ea"/>
                <a:ea typeface="+mn-ea"/>
              </a:rPr>
              <a:t>刘勰</a:t>
            </a:r>
            <a:r>
              <a:rPr lang="en-US" altLang="zh-CN" sz="2400" dirty="0" smtClean="0">
                <a:latin typeface="+mn-ea"/>
                <a:ea typeface="+mn-ea"/>
              </a:rPr>
              <a:t>《</a:t>
            </a:r>
            <a:r>
              <a:rPr lang="zh-CN" altLang="en-US" sz="2400" dirty="0" smtClean="0">
                <a:latin typeface="+mn-ea"/>
                <a:ea typeface="+mn-ea"/>
              </a:rPr>
              <a:t>文心雕龙</a:t>
            </a:r>
            <a:r>
              <a:rPr lang="en-US" altLang="zh-CN" sz="2400" dirty="0" smtClean="0">
                <a:latin typeface="+mn-ea"/>
                <a:ea typeface="+mn-ea"/>
              </a:rPr>
              <a:t>·</a:t>
            </a:r>
            <a:r>
              <a:rPr lang="zh-CN" altLang="en-US" sz="2400" dirty="0" smtClean="0">
                <a:latin typeface="+mn-ea"/>
                <a:ea typeface="+mn-ea"/>
              </a:rPr>
              <a:t>比兴第三十六</a:t>
            </a:r>
            <a:r>
              <a:rPr lang="en-US" altLang="zh-CN" sz="2400" dirty="0" smtClean="0">
                <a:latin typeface="+mn-ea"/>
                <a:ea typeface="+mn-ea"/>
              </a:rPr>
              <a:t>》</a:t>
            </a:r>
            <a:endParaRPr lang="zh-CN" altLang="en-US" sz="3200" dirty="0" smtClean="0">
              <a:latin typeface="+mn-ea"/>
              <a:ea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61092" y="1434264"/>
            <a:ext cx="1005403" cy="71558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结语</a:t>
            </a:r>
            <a:endParaRPr lang="zh-CN" altLang="en-US" sz="32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606" y="4029428"/>
            <a:ext cx="3906394" cy="2828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0441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3910878" y="671379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472" b="20486"/>
          <a:stretch/>
        </p:blipFill>
        <p:spPr>
          <a:xfrm>
            <a:off x="3144981" y="2448468"/>
            <a:ext cx="9041247" cy="44095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43224"/>
          <a:stretch/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8098" t="28849" b="34909"/>
          <a:stretch/>
        </p:blipFill>
        <p:spPr>
          <a:xfrm flipH="1">
            <a:off x="-30228" y="-58885"/>
            <a:ext cx="1884898" cy="125764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9209" y="699089"/>
            <a:ext cx="3036303" cy="5315874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191067" y="3260319"/>
            <a:ext cx="430887" cy="26519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3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修辞微课程系列</a:t>
            </a:r>
            <a:endParaRPr lang="zh-CN" altLang="en-US" sz="1600" spc="3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55272" y="1062414"/>
            <a:ext cx="1415772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谢谢观赏</a:t>
            </a:r>
            <a:endParaRPr lang="zh-CN" altLang="en-US" sz="80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grpSp>
        <p:nvGrpSpPr>
          <p:cNvPr id="22" name="印章"/>
          <p:cNvGrpSpPr>
            <a:grpSpLocks/>
          </p:cNvGrpSpPr>
          <p:nvPr/>
        </p:nvGrpSpPr>
        <p:grpSpPr bwMode="auto">
          <a:xfrm>
            <a:off x="5526408" y="4232031"/>
            <a:ext cx="487530" cy="1034387"/>
            <a:chOff x="3600" y="1940"/>
            <a:chExt cx="350778" cy="692157"/>
          </a:xfrm>
        </p:grpSpPr>
        <p:pic>
          <p:nvPicPr>
            <p:cNvPr id="23" name="图片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8" y="1940"/>
              <a:ext cx="260540" cy="69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11"/>
            <p:cNvSpPr>
              <a:spLocks noChangeArrowheads="1"/>
            </p:cNvSpPr>
            <p:nvPr/>
          </p:nvSpPr>
          <p:spPr bwMode="auto">
            <a:xfrm>
              <a:off x="3600" y="60732"/>
              <a:ext cx="184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26" name="图片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7472" y="4583599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84086" y="792109"/>
            <a:ext cx="938786" cy="585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5353" y="4302369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何文艳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513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45849"/>
            <a:ext cx="12192000" cy="36111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97170" y="1213921"/>
            <a:ext cx="2977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教学目标</a:t>
            </a:r>
            <a:endParaRPr lang="en-US" altLang="zh-CN" sz="3600" b="1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4" name="图片 3" descr="d787d2faa01e4cfcb7d4ab0019e57f9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469" y="287215"/>
            <a:ext cx="4343400" cy="9144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40523" y="2426677"/>
            <a:ext cx="66000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１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.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了解比喻修辞的构成及种类；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889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889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２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.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正确运用比喻修辞。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4047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128784" y="1050277"/>
            <a:ext cx="3299001" cy="684738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28575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43224"/>
          <a:stretch/>
        </p:blipFill>
        <p:spPr>
          <a:xfrm>
            <a:off x="0" y="4458592"/>
            <a:ext cx="12192000" cy="26221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849" b="34909"/>
          <a:stretch/>
        </p:blipFill>
        <p:spPr>
          <a:xfrm>
            <a:off x="5024834" y="336077"/>
            <a:ext cx="7177266" cy="24855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82" y="969428"/>
            <a:ext cx="1173192" cy="73152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581845" y="2023775"/>
            <a:ext cx="7398032" cy="1384995"/>
            <a:chOff x="3343357" y="3004515"/>
            <a:chExt cx="7398032" cy="138499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6740330" cy="138499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lvl="0"/>
              <a:r>
                <a:rPr lang="zh-CN" altLang="en-US" sz="2800" b="1" dirty="0" smtClean="0"/>
                <a:t>窗外的樱花开得如火如荼，有的含羞待放，有的争芳斗艳。风轻轻的拂过，好像下起了桃花雨，粉红色的花瓣纷纷落下。</a:t>
              </a:r>
              <a:endParaRPr lang="zh-CN" altLang="en-US" sz="28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一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76221" y="3628935"/>
            <a:ext cx="7556056" cy="954107"/>
            <a:chOff x="3343357" y="3004515"/>
            <a:chExt cx="7055966" cy="95410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6398264" cy="95410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lvl="0"/>
              <a:r>
                <a:rPr lang="zh-CN" altLang="en-US" b="1" dirty="0" smtClean="0"/>
                <a:t>窗外又飘起了雨，像是有魔鬼一样，人们都急匆匆地回了家。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二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05290" y="4894917"/>
            <a:ext cx="7503541" cy="954107"/>
            <a:chOff x="3343357" y="3016238"/>
            <a:chExt cx="7503541" cy="95410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94844" y="3016238"/>
              <a:ext cx="6752054" cy="95410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b="1" dirty="0" smtClean="0"/>
                <a:t>母爱像一把伞，母爱像一杯水，母爱像一首歌。</a:t>
              </a:r>
              <a:endPara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三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92215" y="1148862"/>
            <a:ext cx="310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从学生习作说起</a:t>
            </a:r>
            <a:r>
              <a:rPr lang="en-US" altLang="zh-CN" sz="2400" b="1" dirty="0" smtClean="0"/>
              <a:t>……</a:t>
            </a:r>
            <a:endParaRPr lang="zh-CN" altLang="en-US" sz="2400" b="1" dirty="0"/>
          </a:p>
        </p:txBody>
      </p:sp>
      <p:pic>
        <p:nvPicPr>
          <p:cNvPr id="33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2975" y="0"/>
            <a:ext cx="4813056" cy="1013275"/>
          </a:xfrm>
          <a:prstGeom prst="rect">
            <a:avLst/>
          </a:prstGeom>
          <a:noFill/>
        </p:spPr>
      </p:pic>
      <p:pic>
        <p:nvPicPr>
          <p:cNvPr id="34" name="图片 33" descr="西农大附中校徽 透明背景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4615" y="114837"/>
            <a:ext cx="658062" cy="658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1455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43224"/>
          <a:stretch/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08339" y="1235554"/>
            <a:ext cx="738664" cy="1913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600" b="1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关于比喻</a:t>
            </a:r>
            <a:endParaRPr lang="zh-CN" altLang="en-US" sz="3600" b="1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76067" y="1618967"/>
            <a:ext cx="1231106" cy="2706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2800" b="1" dirty="0" smtClean="0">
                <a:solidFill>
                  <a:srgbClr val="FF0000"/>
                </a:solidFill>
              </a:rPr>
              <a:t>比喻</a:t>
            </a:r>
            <a:r>
              <a:rPr lang="zh-CN" altLang="en-US" b="1" dirty="0" smtClean="0"/>
              <a:t>就是</a:t>
            </a:r>
            <a:r>
              <a:rPr lang="zh-CN" altLang="en-US" b="1" dirty="0" smtClean="0">
                <a:solidFill>
                  <a:srgbClr val="FF0000"/>
                </a:solidFill>
              </a:rPr>
              <a:t>打比方</a:t>
            </a:r>
            <a:r>
              <a:rPr lang="zh-CN" altLang="en-US" b="1" dirty="0" smtClean="0"/>
              <a:t>，用来</a:t>
            </a:r>
            <a:r>
              <a:rPr lang="zh-CN" altLang="en-US" b="1" dirty="0" smtClean="0">
                <a:solidFill>
                  <a:srgbClr val="FF0000"/>
                </a:solidFill>
              </a:rPr>
              <a:t>描写</a:t>
            </a:r>
            <a:r>
              <a:rPr lang="zh-CN" altLang="en-US" b="1" dirty="0" smtClean="0"/>
              <a:t>或</a:t>
            </a:r>
            <a:r>
              <a:rPr lang="zh-CN" altLang="en-US" b="1" dirty="0" smtClean="0">
                <a:solidFill>
                  <a:srgbClr val="FF0000"/>
                </a:solidFill>
              </a:rPr>
              <a:t>说明事物</a:t>
            </a:r>
            <a:r>
              <a:rPr lang="zh-CN" altLang="en-US" b="1" dirty="0" smtClean="0"/>
              <a:t>的一种</a:t>
            </a:r>
            <a:r>
              <a:rPr lang="zh-CN" altLang="en-US" b="1" dirty="0" smtClean="0">
                <a:solidFill>
                  <a:srgbClr val="FF0000"/>
                </a:solidFill>
              </a:rPr>
              <a:t>修辞手法</a:t>
            </a:r>
            <a:r>
              <a:rPr lang="zh-CN" altLang="en-US" b="1" dirty="0" smtClean="0"/>
              <a:t>。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6462" y="3271026"/>
            <a:ext cx="1420922" cy="130097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13581" y="235893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壹</a:t>
            </a:r>
            <a:endParaRPr lang="zh-CN" altLang="en-US" sz="13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387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12" y="1437561"/>
            <a:ext cx="3352669" cy="50301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5732" y="3012831"/>
            <a:ext cx="80549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800" b="1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结构</a:t>
            </a:r>
            <a:endParaRPr lang="en-US" altLang="zh-CN" sz="2800" b="1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062" y="1437561"/>
            <a:ext cx="3353616" cy="503018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227676" y="2437623"/>
            <a:ext cx="102537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8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明喻</a:t>
            </a:r>
            <a:endParaRPr lang="en-US" altLang="zh-CN" sz="2800" dirty="0" smtClean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538" y="2403231"/>
            <a:ext cx="219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本体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39816" y="3669323"/>
            <a:ext cx="181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比喻词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98431" y="4888523"/>
            <a:ext cx="128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喻体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15623" y="3165231"/>
            <a:ext cx="615553" cy="14771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/>
              <a:t>分类</a:t>
            </a:r>
            <a:endParaRPr lang="zh-CN" alt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68306" y="3704492"/>
            <a:ext cx="110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暗喻</a:t>
            </a:r>
            <a:endParaRPr lang="en-US" altLang="zh-CN" sz="2800" dirty="0" smtClean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49942" y="493245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借喻</a:t>
            </a:r>
            <a:endParaRPr lang="zh-CN" altLang="en-US" sz="2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121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3" grpId="0" build="allAtOnce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90300" y="1307014"/>
            <a:ext cx="10629555" cy="3953876"/>
            <a:chOff x="1250066" y="1906598"/>
            <a:chExt cx="9757458" cy="3629482"/>
          </a:xfrm>
        </p:grpSpPr>
        <p:sp>
          <p:nvSpPr>
            <p:cNvPr id="18" name="矩形 17"/>
            <p:cNvSpPr/>
            <p:nvPr/>
          </p:nvSpPr>
          <p:spPr>
            <a:xfrm>
              <a:off x="1250066" y="1906598"/>
              <a:ext cx="9757458" cy="3629482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56402" y="1967120"/>
              <a:ext cx="6755863" cy="34143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391" y="1941986"/>
            <a:ext cx="2482956" cy="34393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9784" y="3153508"/>
            <a:ext cx="11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本体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6770" y="3130060"/>
            <a:ext cx="103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喻体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766646" y="1688123"/>
            <a:ext cx="832338" cy="7502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五角星 23"/>
          <p:cNvSpPr/>
          <p:nvPr/>
        </p:nvSpPr>
        <p:spPr>
          <a:xfrm>
            <a:off x="3880338" y="1711569"/>
            <a:ext cx="621323" cy="5275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766647" y="1817077"/>
            <a:ext cx="7268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春天　　像　　小姑娘，花枝招展的，笑着，走着。</a:t>
            </a:r>
            <a:endParaRPr lang="en-US" altLang="zh-CN" sz="2400" dirty="0" smtClean="0"/>
          </a:p>
          <a:p>
            <a:r>
              <a:rPr lang="zh-CN" altLang="en-US" sz="2400" dirty="0" smtClean="0"/>
              <a:t>　　　　　　　　　　　　　　（朱自清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春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sp>
        <p:nvSpPr>
          <p:cNvPr id="23" name="同心圆 22"/>
          <p:cNvSpPr/>
          <p:nvPr/>
        </p:nvSpPr>
        <p:spPr>
          <a:xfrm>
            <a:off x="4829908" y="1606062"/>
            <a:ext cx="1184031" cy="762000"/>
          </a:xfrm>
          <a:prstGeom prst="donut">
            <a:avLst>
              <a:gd name="adj" fmla="val 107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59557" y="2426677"/>
            <a:ext cx="16985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比喻词</a:t>
            </a:r>
            <a:endParaRPr lang="zh-CN" alt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丁字箭头 25"/>
          <p:cNvSpPr/>
          <p:nvPr/>
        </p:nvSpPr>
        <p:spPr>
          <a:xfrm>
            <a:off x="3376246" y="2954216"/>
            <a:ext cx="1746739" cy="7620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763107" y="3809999"/>
            <a:ext cx="1312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不同类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相似性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55397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 animBg="1"/>
      <p:bldP spid="24" grpId="0" animBg="1"/>
      <p:bldP spid="16" grpId="0"/>
      <p:bldP spid="23" grpId="0" animBg="1"/>
      <p:bldP spid="25" grpId="0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45310" y="1608871"/>
            <a:ext cx="6926227" cy="1469847"/>
            <a:chOff x="345310" y="1608871"/>
            <a:chExt cx="6926227" cy="1469847"/>
          </a:xfrm>
        </p:grpSpPr>
        <p:sp>
          <p:nvSpPr>
            <p:cNvPr id="8" name="矩形 7"/>
            <p:cNvSpPr/>
            <p:nvPr/>
          </p:nvSpPr>
          <p:spPr>
            <a:xfrm>
              <a:off x="345310" y="1608871"/>
              <a:ext cx="5208609" cy="1469847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2400" b="1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CN" sz="2400" b="1" dirty="0" smtClean="0">
                  <a:solidFill>
                    <a:schemeClr val="tx1"/>
                  </a:solidFill>
                </a:rPr>
                <a:t>.</a:t>
              </a:r>
              <a:r>
                <a:rPr lang="zh-CN" altLang="en-US" sz="2400" b="1" dirty="0" smtClean="0">
                  <a:solidFill>
                    <a:schemeClr val="tx1"/>
                  </a:solidFill>
                </a:rPr>
                <a:t>窗外的樱花开得如火如荼，有的含羞待放，有的争芳斗艳。风轻轻的拂过，好像下起了桃花雨，粉红色的花瓣纷纷落下。</a:t>
              </a:r>
              <a:endParaRPr lang="zh-CN" alt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0330" y="1986875"/>
              <a:ext cx="1731207" cy="103872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366280" y="3269153"/>
            <a:ext cx="6334024" cy="1469847"/>
            <a:chOff x="2366280" y="3269153"/>
            <a:chExt cx="6334024" cy="1469847"/>
          </a:xfrm>
        </p:grpSpPr>
        <p:sp>
          <p:nvSpPr>
            <p:cNvPr id="10" name="矩形 9"/>
            <p:cNvSpPr/>
            <p:nvPr/>
          </p:nvSpPr>
          <p:spPr>
            <a:xfrm>
              <a:off x="3491695" y="3269153"/>
              <a:ext cx="5208609" cy="1469847"/>
            </a:xfrm>
            <a:prstGeom prst="rect">
              <a:avLst/>
            </a:prstGeom>
            <a:solidFill>
              <a:schemeClr val="bg2">
                <a:lumMod val="90000"/>
                <a:alpha val="1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2400" b="1" dirty="0" smtClean="0">
                  <a:solidFill>
                    <a:schemeClr val="tx1"/>
                  </a:solidFill>
                </a:rPr>
                <a:t>２</a:t>
              </a:r>
              <a:r>
                <a:rPr lang="en-US" altLang="zh-CN" sz="2400" b="1" dirty="0" smtClean="0">
                  <a:solidFill>
                    <a:schemeClr val="tx1"/>
                  </a:solidFill>
                </a:rPr>
                <a:t>.</a:t>
              </a:r>
              <a:r>
                <a:rPr lang="zh-CN" altLang="en-US" sz="2400" b="1" dirty="0" smtClean="0">
                  <a:solidFill>
                    <a:schemeClr val="tx1"/>
                  </a:solidFill>
                </a:rPr>
                <a:t>窗外又飘起了雨，像是有魔鬼一样，人们都急匆匆地回了家。</a:t>
              </a:r>
              <a:endParaRPr lang="zh-CN" alt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6280" y="3510547"/>
              <a:ext cx="1286782" cy="117815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685411" y="5011497"/>
            <a:ext cx="7193605" cy="1469847"/>
            <a:chOff x="4318458" y="4917712"/>
            <a:chExt cx="6876474" cy="1469847"/>
          </a:xfrm>
        </p:grpSpPr>
        <p:sp>
          <p:nvSpPr>
            <p:cNvPr id="11" name="矩形 10"/>
            <p:cNvSpPr/>
            <p:nvPr/>
          </p:nvSpPr>
          <p:spPr>
            <a:xfrm>
              <a:off x="5784610" y="4917712"/>
              <a:ext cx="5410322" cy="1469847"/>
            </a:xfrm>
            <a:prstGeom prst="rect">
              <a:avLst/>
            </a:prstGeom>
            <a:solidFill>
              <a:schemeClr val="bg2">
                <a:lumMod val="90000"/>
                <a:alpha val="2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b="1" dirty="0" smtClean="0">
                  <a:solidFill>
                    <a:schemeClr val="tx1"/>
                  </a:solidFill>
                </a:rPr>
                <a:t>３</a:t>
              </a:r>
              <a:r>
                <a:rPr lang="en-US" altLang="zh-CN" sz="2400" b="1" dirty="0" smtClean="0">
                  <a:solidFill>
                    <a:schemeClr val="tx1"/>
                  </a:solidFill>
                </a:rPr>
                <a:t>.</a:t>
              </a:r>
              <a:r>
                <a:rPr lang="zh-CN" altLang="en-US" sz="2400" b="1" dirty="0" smtClean="0">
                  <a:solidFill>
                    <a:schemeClr val="tx1"/>
                  </a:solidFill>
                </a:rPr>
                <a:t>母爱像一把伞，母爱像一杯水，母爱像一首歌。</a:t>
              </a:r>
              <a:endParaRPr lang="zh-CN" altLang="en-US" sz="2400" dirty="0" smtClean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458" y="5021293"/>
              <a:ext cx="1462737" cy="1190420"/>
            </a:xfrm>
            <a:prstGeom prst="rect">
              <a:avLst/>
            </a:prstGeom>
          </p:spPr>
        </p:pic>
      </p:grpSp>
      <p:sp>
        <p:nvSpPr>
          <p:cNvPr id="13" name="同心圆 12"/>
          <p:cNvSpPr/>
          <p:nvPr/>
        </p:nvSpPr>
        <p:spPr>
          <a:xfrm>
            <a:off x="1512277" y="1547445"/>
            <a:ext cx="1008185" cy="515815"/>
          </a:xfrm>
          <a:prstGeom prst="donut">
            <a:avLst>
              <a:gd name="adj" fmla="val 494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同心圆 17"/>
          <p:cNvSpPr/>
          <p:nvPr/>
        </p:nvSpPr>
        <p:spPr>
          <a:xfrm>
            <a:off x="2497015" y="2321169"/>
            <a:ext cx="984739" cy="492369"/>
          </a:xfrm>
          <a:prstGeom prst="donut">
            <a:avLst>
              <a:gd name="adj" fmla="val 40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同心圆 18"/>
          <p:cNvSpPr/>
          <p:nvPr/>
        </p:nvSpPr>
        <p:spPr>
          <a:xfrm>
            <a:off x="926125" y="2321169"/>
            <a:ext cx="808892" cy="445478"/>
          </a:xfrm>
          <a:prstGeom prst="donut">
            <a:avLst>
              <a:gd name="adj" fmla="val 49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24800" y="1922585"/>
            <a:ext cx="363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本体喻体同类型</a:t>
            </a:r>
            <a:endParaRPr lang="zh-CN" altLang="en-US" sz="2400" b="1" dirty="0"/>
          </a:p>
        </p:txBody>
      </p:sp>
      <p:sp>
        <p:nvSpPr>
          <p:cNvPr id="21" name="右箭头 20"/>
          <p:cNvSpPr/>
          <p:nvPr/>
        </p:nvSpPr>
        <p:spPr>
          <a:xfrm>
            <a:off x="7010401" y="2051538"/>
            <a:ext cx="844061" cy="23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rot="10800000">
            <a:off x="2895601" y="5627077"/>
            <a:ext cx="844061" cy="23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8886093" y="3810000"/>
            <a:ext cx="844061" cy="23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同心圆 23"/>
          <p:cNvSpPr/>
          <p:nvPr/>
        </p:nvSpPr>
        <p:spPr>
          <a:xfrm>
            <a:off x="7033845" y="3575538"/>
            <a:ext cx="984739" cy="492369"/>
          </a:xfrm>
          <a:prstGeom prst="donut">
            <a:avLst>
              <a:gd name="adj" fmla="val 40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6283570" y="3598985"/>
            <a:ext cx="550983" cy="445478"/>
          </a:xfrm>
          <a:prstGeom prst="donut">
            <a:avLst>
              <a:gd name="adj" fmla="val 49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47385" y="3376246"/>
            <a:ext cx="2157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本喻体不清导致相似点模糊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262" y="5498123"/>
            <a:ext cx="247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相似点表述不清</a:t>
            </a:r>
            <a:endParaRPr lang="zh-CN" altLang="en-US" sz="2400" b="1" dirty="0"/>
          </a:p>
        </p:txBody>
      </p:sp>
      <p:sp>
        <p:nvSpPr>
          <p:cNvPr id="28" name="同心圆 27"/>
          <p:cNvSpPr/>
          <p:nvPr/>
        </p:nvSpPr>
        <p:spPr>
          <a:xfrm>
            <a:off x="5650523" y="5310552"/>
            <a:ext cx="773723" cy="515815"/>
          </a:xfrm>
          <a:prstGeom prst="donut">
            <a:avLst>
              <a:gd name="adj" fmla="val 494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同心圆 28"/>
          <p:cNvSpPr/>
          <p:nvPr/>
        </p:nvSpPr>
        <p:spPr>
          <a:xfrm>
            <a:off x="7889632" y="5310552"/>
            <a:ext cx="761999" cy="515815"/>
          </a:xfrm>
          <a:prstGeom prst="donut">
            <a:avLst>
              <a:gd name="adj" fmla="val 494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9999785" y="5333998"/>
            <a:ext cx="797169" cy="515815"/>
          </a:xfrm>
          <a:prstGeom prst="donut">
            <a:avLst>
              <a:gd name="adj" fmla="val 494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同心圆 30"/>
          <p:cNvSpPr/>
          <p:nvPr/>
        </p:nvSpPr>
        <p:spPr>
          <a:xfrm>
            <a:off x="6365632" y="5322277"/>
            <a:ext cx="410306" cy="445478"/>
          </a:xfrm>
          <a:prstGeom prst="donut">
            <a:avLst>
              <a:gd name="adj" fmla="val 49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8557848" y="5345723"/>
            <a:ext cx="457198" cy="445478"/>
          </a:xfrm>
          <a:prstGeom prst="donut">
            <a:avLst>
              <a:gd name="adj" fmla="val 49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5205048" y="5732585"/>
            <a:ext cx="480645" cy="422032"/>
          </a:xfrm>
          <a:prstGeom prst="donut">
            <a:avLst>
              <a:gd name="adj" fmla="val 49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同心圆 33"/>
          <p:cNvSpPr/>
          <p:nvPr/>
        </p:nvSpPr>
        <p:spPr>
          <a:xfrm>
            <a:off x="7209693" y="5322277"/>
            <a:ext cx="644769" cy="492369"/>
          </a:xfrm>
          <a:prstGeom prst="donut">
            <a:avLst>
              <a:gd name="adj" fmla="val 40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9378462" y="5334000"/>
            <a:ext cx="609600" cy="492369"/>
          </a:xfrm>
          <a:prstGeom prst="donut">
            <a:avLst>
              <a:gd name="adj" fmla="val 40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6178062" y="5744308"/>
            <a:ext cx="492369" cy="492369"/>
          </a:xfrm>
          <a:prstGeom prst="donut">
            <a:avLst>
              <a:gd name="adj" fmla="val 40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974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43224"/>
          <a:stretch/>
        </p:blipFill>
        <p:spPr>
          <a:xfrm>
            <a:off x="0" y="4235853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08338" y="1235554"/>
            <a:ext cx="738664" cy="1913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600" b="1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写好比喻</a:t>
            </a:r>
            <a:endParaRPr lang="zh-CN" altLang="en-US" sz="3600" b="1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67272" y="235893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3846" y="1723293"/>
            <a:ext cx="28487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１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找准喻体：明确性质，捕捉相似点；</a:t>
            </a:r>
            <a:endParaRPr lang="en-US" altLang="zh-CN" sz="2800" dirty="0" smtClean="0"/>
          </a:p>
          <a:p>
            <a:r>
              <a:rPr lang="zh-CN" altLang="en-US" sz="2800" dirty="0" smtClean="0"/>
              <a:t>２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明确表述；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07088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97731" y="1536582"/>
            <a:ext cx="10261601" cy="4474557"/>
            <a:chOff x="1558777" y="1814052"/>
            <a:chExt cx="8974090" cy="4009332"/>
          </a:xfrm>
        </p:grpSpPr>
        <p:sp>
          <p:nvSpPr>
            <p:cNvPr id="9" name="矩形 8"/>
            <p:cNvSpPr/>
            <p:nvPr/>
          </p:nvSpPr>
          <p:spPr>
            <a:xfrm>
              <a:off x="4265291" y="1856068"/>
              <a:ext cx="6267576" cy="3967316"/>
            </a:xfrm>
            <a:prstGeom prst="rect">
              <a:avLst/>
            </a:prstGeom>
            <a:solidFill>
              <a:schemeClr val="bg2">
                <a:lumMod val="9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zh-CN" alt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捕捉相似点</a:t>
              </a:r>
              <a:endPara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lvl="1"/>
              <a:endPara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lvl="1"/>
              <a:endParaRPr lang="en-US" altLang="zh-CN" sz="1600" dirty="0" smtClean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lvl="1"/>
              <a:endParaRPr lang="en-US" altLang="zh-CN" sz="1600" dirty="0" smtClean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lvl="1"/>
              <a:endParaRPr lang="en-US" altLang="zh-CN" sz="1600" dirty="0" smtClean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lvl="1"/>
              <a:r>
                <a:rPr lang="zh-CN" altLang="en-US" sz="2400" dirty="0" smtClean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形似</a:t>
              </a:r>
              <a:endParaRPr lang="en-US" altLang="zh-CN" sz="24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lvl="1"/>
              <a:endParaRPr lang="en-US" altLang="zh-CN" sz="2400" dirty="0" smtClean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lvl="1"/>
              <a:r>
                <a:rPr lang="zh-CN" altLang="en-US" sz="2400" dirty="0" smtClean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神似</a:t>
              </a:r>
              <a:endParaRPr lang="zh-CN" altLang="en-US" sz="24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8777" y="1814052"/>
              <a:ext cx="2645001" cy="3967316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65538" y="4264603"/>
            <a:ext cx="2833768" cy="1814312"/>
          </a:xfrm>
          <a:prstGeom prst="rect">
            <a:avLst/>
          </a:prstGeom>
        </p:spPr>
      </p:pic>
      <p:sp>
        <p:nvSpPr>
          <p:cNvPr id="6" name="右大括号 5"/>
          <p:cNvSpPr/>
          <p:nvPr/>
        </p:nvSpPr>
        <p:spPr>
          <a:xfrm>
            <a:off x="5720862" y="4196862"/>
            <a:ext cx="445476" cy="9730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82862" y="4396154"/>
            <a:ext cx="113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联想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603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古典文学水墨情"/>
  <p:tag name="ISPRING_ULTRA_SCORM_COURSE_ID" val="BFF00CE5-1B06-43BF-A0DE-DC0221CA9B5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683</Words>
  <Application>Microsoft Office PowerPoint</Application>
  <PresentationFormat>自定义</PresentationFormat>
  <Paragraphs>143</Paragraphs>
  <Slides>16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古典水墨山水</dc:title>
  <dc:creator>第一PPT</dc:creator>
  <cp:keywords>www.1ppt.com</cp:keywords>
  <dc:description>www.1ppt.com</dc:description>
  <cp:lastModifiedBy>1</cp:lastModifiedBy>
  <cp:revision>211</cp:revision>
  <dcterms:created xsi:type="dcterms:W3CDTF">2017-03-21T08:36:50Z</dcterms:created>
  <dcterms:modified xsi:type="dcterms:W3CDTF">2020-10-15T09:33:53Z</dcterms:modified>
</cp:coreProperties>
</file>