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3"/>
    <p:sldId id="264" r:id="rId4"/>
    <p:sldId id="270" r:id="rId5"/>
    <p:sldId id="319" r:id="rId6"/>
    <p:sldId id="265" r:id="rId7"/>
    <p:sldId id="275" r:id="rId8"/>
    <p:sldId id="277" r:id="rId9"/>
    <p:sldId id="320" r:id="rId10"/>
    <p:sldId id="258" r:id="rId11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7BD3D5"/>
    <a:srgbClr val="10121E"/>
    <a:srgbClr val="F6C922"/>
    <a:srgbClr val="7CBF33"/>
    <a:srgbClr val="801404"/>
    <a:srgbClr val="E64A1D"/>
    <a:srgbClr val="E3D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2133"/>
        <p:guide pos="371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-2580" y="-78"/>
      </p:cViewPr>
      <p:guideLst>
        <p:guide orient="horz" pos="2844"/>
        <p:guide pos="209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B467F33-9AD6-4F02-AE9B-21948729E932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8EC92A8-E91C-4D04-A17A-844BF89FF792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E00813-729A-416B-BFD8-97C04EDC35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5F41E-76CD-4EF9-929E-3407F09D45C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1"/>
          <p:cNvSpPr txBox="1"/>
          <p:nvPr userDrawn="1"/>
        </p:nvSpPr>
        <p:spPr>
          <a:xfrm>
            <a:off x="3036767" y="3951110"/>
            <a:ext cx="4698722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压力</a:t>
            </a:r>
            <a:r>
              <a:rPr lang="zh-CN" altLang="en-US" sz="8800"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管理</a:t>
            </a:r>
            <a:endParaRPr lang="zh-CN" altLang="en-US" sz="8800" b="1" dirty="0">
              <a:solidFill>
                <a:schemeClr val="bg1"/>
              </a:solidFill>
              <a:effectLst>
                <a:reflection blurRad="6350" stA="55000" endA="300" endPos="45500" dir="5400000" sy="-100000" algn="bl" rotWithShape="0"/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Picture 1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9190038" y="1116013"/>
            <a:ext cx="2879725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" name="Picture 15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31763" y="1116013"/>
            <a:ext cx="2879725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5" name="Picture 17" descr="C:\Documents and Settings\tdz\桌面\music_3834x2551_zcool.com.cn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70613" y="1116013"/>
            <a:ext cx="2879725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9" name="组合 14"/>
          <p:cNvGrpSpPr/>
          <p:nvPr userDrawn="1"/>
        </p:nvGrpSpPr>
        <p:grpSpPr bwMode="auto">
          <a:xfrm>
            <a:off x="8939213" y="4051300"/>
            <a:ext cx="511175" cy="355600"/>
            <a:chOff x="6410291" y="4700483"/>
            <a:chExt cx="511552" cy="355744"/>
          </a:xfrm>
        </p:grpSpPr>
        <p:sp>
          <p:nvSpPr>
            <p:cNvPr id="10" name="二十四角星 15"/>
            <p:cNvSpPr/>
            <p:nvPr/>
          </p:nvSpPr>
          <p:spPr>
            <a:xfrm>
              <a:off x="6411879" y="4700483"/>
              <a:ext cx="354274" cy="355744"/>
            </a:xfrm>
            <a:prstGeom prst="star24">
              <a:avLst/>
            </a:prstGeom>
            <a:solidFill>
              <a:srgbClr val="FFC000"/>
            </a:solidFill>
            <a:ln w="12700">
              <a:noFill/>
            </a:ln>
            <a:effectLst/>
          </p:spPr>
          <p:txBody>
            <a:bodyPr anchor="ctr">
              <a:spAutoFit/>
            </a:bodyPr>
            <a:lstStyle/>
            <a:p>
              <a:pPr algn="ctr"/>
              <a:endParaRPr lang="zh-CN" altLang="en-US" sz="1600" b="1">
                <a:solidFill>
                  <a:srgbClr val="FFFFFF"/>
                </a:solidFill>
                <a:latin typeface="Calibri" panose="020F0502020204030204" pitchFamily="34" charset="0"/>
                <a:ea typeface="Lao UI" panose="020B0502040204020203"/>
                <a:cs typeface="Lao UI" panose="020B0502040204020203"/>
              </a:endParaRPr>
            </a:p>
          </p:txBody>
        </p:sp>
        <p:sp>
          <p:nvSpPr>
            <p:cNvPr id="11" name="TextBox 16"/>
            <p:cNvSpPr txBox="1"/>
            <p:nvPr/>
          </p:nvSpPr>
          <p:spPr>
            <a:xfrm rot="20430396">
              <a:off x="6410291" y="4730658"/>
              <a:ext cx="511552" cy="24775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000" dirty="0">
                  <a:solidFill>
                    <a:prstClr val="white"/>
                  </a:solidFill>
                  <a:latin typeface="+mn-lt"/>
                  <a:ea typeface="+mn-ea"/>
                </a:rPr>
                <a:t>V2</a:t>
              </a:r>
              <a:endParaRPr lang="zh-CN" altLang="en-US" sz="1000" dirty="0">
                <a:solidFill>
                  <a:prstClr val="white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13" name="TextBox 19"/>
          <p:cNvSpPr txBox="1"/>
          <p:nvPr userDrawn="1"/>
        </p:nvSpPr>
        <p:spPr>
          <a:xfrm>
            <a:off x="10991750" y="393692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EEF961"/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LOGO</a:t>
            </a:r>
            <a:endParaRPr lang="zh-CN" altLang="en-US" dirty="0">
              <a:solidFill>
                <a:srgbClr val="EEF961"/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pic>
        <p:nvPicPr>
          <p:cNvPr id="14" name="Picture 2" descr="D:\Teliss_Tong\Copy\定期备份\工作备份\！PPT图片及版面资源\06-PPT精选插图\03-人物\111_1000x764_zcool.com.cn_12003385.jpg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151188" y="1116013"/>
            <a:ext cx="2879725" cy="18002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5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/>
          <p:nvPr userDrawn="1"/>
        </p:nvSpPr>
        <p:spPr>
          <a:xfrm>
            <a:off x="0" y="4876800"/>
            <a:ext cx="1981200" cy="1981200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0" y="0"/>
                </a:moveTo>
                <a:cubicBezTo>
                  <a:pt x="1094187" y="0"/>
                  <a:pt x="1981200" y="887013"/>
                  <a:pt x="1981200" y="1981200"/>
                </a:cubicBezTo>
                <a:lnTo>
                  <a:pt x="0" y="19812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1"/>
          <p:cNvSpPr/>
          <p:nvPr userDrawn="1"/>
        </p:nvSpPr>
        <p:spPr>
          <a:xfrm>
            <a:off x="6683375" y="0"/>
            <a:ext cx="5508625" cy="4824413"/>
          </a:xfrm>
          <a:custGeom>
            <a:avLst/>
            <a:gdLst/>
            <a:ahLst/>
            <a:cxnLst/>
            <a:rect l="l" t="t" r="r" b="b"/>
            <a:pathLst>
              <a:path w="5508104" h="4824536">
                <a:moveTo>
                  <a:pt x="325121" y="0"/>
                </a:moveTo>
                <a:lnTo>
                  <a:pt x="5508104" y="0"/>
                </a:lnTo>
                <a:lnTo>
                  <a:pt x="5508104" y="4073432"/>
                </a:lnTo>
                <a:cubicBezTo>
                  <a:pt x="4928224" y="4543676"/>
                  <a:pt x="4189099" y="4824536"/>
                  <a:pt x="3384376" y="4824536"/>
                </a:cubicBezTo>
                <a:cubicBezTo>
                  <a:pt x="1515237" y="4824536"/>
                  <a:pt x="0" y="3309299"/>
                  <a:pt x="0" y="1440160"/>
                </a:cubicBezTo>
                <a:cubicBezTo>
                  <a:pt x="0" y="924488"/>
                  <a:pt x="115331" y="435753"/>
                  <a:pt x="325121" y="0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椭圆 34"/>
          <p:cNvSpPr/>
          <p:nvPr userDrawn="1"/>
        </p:nvSpPr>
        <p:spPr>
          <a:xfrm>
            <a:off x="6019800" y="3717925"/>
            <a:ext cx="1296988" cy="1295400"/>
          </a:xfrm>
          <a:prstGeom prst="ellipse">
            <a:avLst/>
          </a:prstGeom>
          <a:blipFill dpi="0" rotWithShape="1">
            <a:blip r:embed="rId3" cstate="screen"/>
            <a:srcRect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椭圆 35"/>
          <p:cNvSpPr/>
          <p:nvPr userDrawn="1"/>
        </p:nvSpPr>
        <p:spPr>
          <a:xfrm>
            <a:off x="7534275" y="4797425"/>
            <a:ext cx="1295400" cy="1296988"/>
          </a:xfrm>
          <a:prstGeom prst="ellipse">
            <a:avLst/>
          </a:prstGeom>
          <a:blipFill dpi="0" rotWithShape="1">
            <a:blip r:embed="rId4" cstate="screen"/>
            <a:srcRect/>
            <a:stretch>
              <a:fillRect/>
            </a:stretch>
          </a:blipFill>
          <a:ln w="25400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TextBox 28"/>
          <p:cNvSpPr txBox="1">
            <a:spLocks noChangeArrowheads="1"/>
          </p:cNvSpPr>
          <p:nvPr userDrawn="1"/>
        </p:nvSpPr>
        <p:spPr bwMode="auto">
          <a:xfrm>
            <a:off x="260350" y="808038"/>
            <a:ext cx="4392613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prstClr val="white"/>
                </a:solidFill>
                <a:latin typeface="Broadway" pitchFamily="82" charset="0"/>
                <a:ea typeface="微软雅黑" panose="020B0503020204020204" pitchFamily="34" charset="-122"/>
              </a:rPr>
              <a:t>1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、为什么需要压力管理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28"/>
          <p:cNvSpPr txBox="1">
            <a:spLocks noChangeArrowheads="1"/>
          </p:cNvSpPr>
          <p:nvPr userDrawn="1"/>
        </p:nvSpPr>
        <p:spPr bwMode="auto">
          <a:xfrm>
            <a:off x="549275" y="2638425"/>
            <a:ext cx="4392613" cy="4603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prstClr val="white"/>
                </a:solidFill>
                <a:latin typeface="Broadway" pitchFamily="82" charset="0"/>
                <a:ea typeface="微软雅黑" panose="020B0503020204020204" pitchFamily="34" charset="-122"/>
              </a:rPr>
              <a:t>2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、压力管理知识概述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28"/>
          <p:cNvSpPr txBox="1">
            <a:spLocks noChangeArrowheads="1"/>
          </p:cNvSpPr>
          <p:nvPr userDrawn="1"/>
        </p:nvSpPr>
        <p:spPr bwMode="auto">
          <a:xfrm>
            <a:off x="1268413" y="4294188"/>
            <a:ext cx="4392612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prstClr val="white"/>
                </a:solidFill>
                <a:latin typeface="Broadway" pitchFamily="82" charset="0"/>
                <a:ea typeface="微软雅黑" panose="020B0503020204020204" pitchFamily="34" charset="-122"/>
              </a:rPr>
              <a:t>3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、如何进行压力管理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TextBox 28"/>
          <p:cNvSpPr txBox="1">
            <a:spLocks noChangeArrowheads="1"/>
          </p:cNvSpPr>
          <p:nvPr userDrawn="1"/>
        </p:nvSpPr>
        <p:spPr bwMode="auto">
          <a:xfrm>
            <a:off x="2636838" y="5518150"/>
            <a:ext cx="4392612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 defTabSz="121856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prstClr val="white"/>
                </a:solidFill>
                <a:latin typeface="Broadway" pitchFamily="82" charset="0"/>
                <a:ea typeface="微软雅黑" panose="020B0503020204020204" pitchFamily="34" charset="-122"/>
              </a:rPr>
              <a:t>4</a:t>
            </a:r>
            <a:r>
              <a:rPr lang="zh-CN" altLang="en-US" sz="24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、组织压力管理概述</a:t>
            </a:r>
            <a:endParaRPr lang="zh-CN" altLang="en-US" sz="24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40"/>
          <p:cNvSpPr/>
          <p:nvPr userDrawn="1"/>
        </p:nvSpPr>
        <p:spPr>
          <a:xfrm>
            <a:off x="5013325" y="333375"/>
            <a:ext cx="1296988" cy="1295400"/>
          </a:xfrm>
          <a:prstGeom prst="ellipse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2400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11" name="椭圆 41"/>
          <p:cNvSpPr/>
          <p:nvPr userDrawn="1"/>
        </p:nvSpPr>
        <p:spPr>
          <a:xfrm>
            <a:off x="5229225" y="2062163"/>
            <a:ext cx="1295400" cy="1295400"/>
          </a:xfrm>
          <a:prstGeom prst="ellipse">
            <a:avLst/>
          </a:prstGeom>
          <a:blipFill dpi="0" rotWithShape="1">
            <a:blip r:embed="rId6" cstate="screen"/>
            <a:srcRect/>
            <a:stretch>
              <a:fillRect/>
            </a:stretch>
          </a:blip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anchor="ctr"/>
          <a:lstStyle/>
          <a:p>
            <a:pPr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prstClr val="white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12" name="矩形 44"/>
          <p:cNvSpPr/>
          <p:nvPr userDrawn="1"/>
        </p:nvSpPr>
        <p:spPr>
          <a:xfrm>
            <a:off x="115888" y="5880100"/>
            <a:ext cx="2003425" cy="849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目录页 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fontAlgn="auto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CONTENTS PAGE </a:t>
            </a:r>
            <a:endParaRPr lang="zh-CN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1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3"/>
          <p:cNvSpPr/>
          <p:nvPr userDrawn="1"/>
        </p:nvSpPr>
        <p:spPr>
          <a:xfrm flipH="1" flipV="1">
            <a:off x="10212388" y="0"/>
            <a:ext cx="1979612" cy="1979613"/>
          </a:xfrm>
          <a:custGeom>
            <a:avLst/>
            <a:gdLst/>
            <a:ahLst/>
            <a:cxnLst/>
            <a:rect l="l" t="t" r="r" b="b"/>
            <a:pathLst>
              <a:path w="1981200" h="1981200">
                <a:moveTo>
                  <a:pt x="0" y="0"/>
                </a:moveTo>
                <a:cubicBezTo>
                  <a:pt x="1094187" y="0"/>
                  <a:pt x="1981200" y="887013"/>
                  <a:pt x="1981200" y="1981200"/>
                </a:cubicBezTo>
                <a:lnTo>
                  <a:pt x="0" y="1981200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矩形 5"/>
          <p:cNvSpPr/>
          <p:nvPr userDrawn="1"/>
        </p:nvSpPr>
        <p:spPr>
          <a:xfrm>
            <a:off x="10188575" y="314325"/>
            <a:ext cx="2003425" cy="850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过渡页 </a:t>
            </a:r>
            <a:r>
              <a:rPr lang="en-US" altLang="zh-CN" sz="28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2800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 fontAlgn="auto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600" dirty="0">
                <a:solidFill>
                  <a:prstClr val="white"/>
                </a:solidFill>
                <a:latin typeface="+mn-lt"/>
                <a:ea typeface="+mn-ea"/>
              </a:rPr>
              <a:t>TRANSITION </a:t>
            </a:r>
            <a:r>
              <a:rPr lang="en-US" altLang="zh-CN" sz="16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PAGE </a:t>
            </a:r>
            <a:endParaRPr lang="zh-CN" altLang="en-US" kern="0" dirty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</p:spTree>
  </p:cSld>
  <p:clrMapOvr>
    <a:masterClrMapping/>
  </p:clrMapOvr>
  <p:transition advClick="0" advTm="1000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8"/>
          <p:cNvSpPr/>
          <p:nvPr userDrawn="1"/>
        </p:nvSpPr>
        <p:spPr>
          <a:xfrm>
            <a:off x="333375" y="833438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9"/>
          <p:cNvSpPr/>
          <p:nvPr userDrawn="1"/>
        </p:nvSpPr>
        <p:spPr>
          <a:xfrm>
            <a:off x="622300" y="833438"/>
            <a:ext cx="215900" cy="2159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10"/>
          <p:cNvSpPr/>
          <p:nvPr userDrawn="1"/>
        </p:nvSpPr>
        <p:spPr>
          <a:xfrm>
            <a:off x="909638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11"/>
          <p:cNvSpPr/>
          <p:nvPr userDrawn="1"/>
        </p:nvSpPr>
        <p:spPr>
          <a:xfrm>
            <a:off x="11969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28"/>
          <p:cNvSpPr txBox="1">
            <a:spLocks noChangeArrowheads="1"/>
          </p:cNvSpPr>
          <p:nvPr userDrawn="1"/>
        </p:nvSpPr>
        <p:spPr bwMode="auto">
          <a:xfrm>
            <a:off x="1628775" y="693738"/>
            <a:ext cx="36036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为什么需要压力管理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7" name="TextBox 14"/>
          <p:cNvSpPr txBox="1"/>
          <p:nvPr userDrawn="1"/>
        </p:nvSpPr>
        <p:spPr>
          <a:xfrm>
            <a:off x="1496146" y="6403419"/>
            <a:ext cx="2984673" cy="30777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第一章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000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5"/>
          <p:cNvSpPr/>
          <p:nvPr userDrawn="1"/>
        </p:nvSpPr>
        <p:spPr>
          <a:xfrm>
            <a:off x="3333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6"/>
          <p:cNvSpPr/>
          <p:nvPr userDrawn="1"/>
        </p:nvSpPr>
        <p:spPr>
          <a:xfrm>
            <a:off x="622300" y="833438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7"/>
          <p:cNvSpPr/>
          <p:nvPr userDrawn="1"/>
        </p:nvSpPr>
        <p:spPr>
          <a:xfrm>
            <a:off x="909638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8"/>
          <p:cNvSpPr/>
          <p:nvPr userDrawn="1"/>
        </p:nvSpPr>
        <p:spPr>
          <a:xfrm>
            <a:off x="11969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28"/>
          <p:cNvSpPr txBox="1">
            <a:spLocks noChangeArrowheads="1"/>
          </p:cNvSpPr>
          <p:nvPr userDrawn="1"/>
        </p:nvSpPr>
        <p:spPr bwMode="auto">
          <a:xfrm>
            <a:off x="1628775" y="693738"/>
            <a:ext cx="36036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压力管理知识概述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7" name="TextBox 10"/>
          <p:cNvSpPr txBox="1"/>
          <p:nvPr userDrawn="1"/>
        </p:nvSpPr>
        <p:spPr>
          <a:xfrm>
            <a:off x="1496146" y="6403419"/>
            <a:ext cx="2984673" cy="30777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第二章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000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4"/>
          <p:cNvSpPr/>
          <p:nvPr userDrawn="1"/>
        </p:nvSpPr>
        <p:spPr>
          <a:xfrm>
            <a:off x="3333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5"/>
          <p:cNvSpPr/>
          <p:nvPr userDrawn="1"/>
        </p:nvSpPr>
        <p:spPr>
          <a:xfrm>
            <a:off x="622300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6"/>
          <p:cNvSpPr/>
          <p:nvPr userDrawn="1"/>
        </p:nvSpPr>
        <p:spPr>
          <a:xfrm>
            <a:off x="909638" y="833438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7"/>
          <p:cNvSpPr/>
          <p:nvPr userDrawn="1"/>
        </p:nvSpPr>
        <p:spPr>
          <a:xfrm>
            <a:off x="11969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28"/>
          <p:cNvSpPr txBox="1">
            <a:spLocks noChangeArrowheads="1"/>
          </p:cNvSpPr>
          <p:nvPr userDrawn="1"/>
        </p:nvSpPr>
        <p:spPr bwMode="auto">
          <a:xfrm>
            <a:off x="1628775" y="693738"/>
            <a:ext cx="36036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如何进行压力管理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7" name="TextBox 9"/>
          <p:cNvSpPr txBox="1"/>
          <p:nvPr userDrawn="1"/>
        </p:nvSpPr>
        <p:spPr>
          <a:xfrm>
            <a:off x="1496146" y="6403419"/>
            <a:ext cx="2984673" cy="30777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第三章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000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7"/>
          <p:cNvSpPr/>
          <p:nvPr userDrawn="1"/>
        </p:nvSpPr>
        <p:spPr>
          <a:xfrm>
            <a:off x="333375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" name="椭圆 8"/>
          <p:cNvSpPr/>
          <p:nvPr userDrawn="1"/>
        </p:nvSpPr>
        <p:spPr>
          <a:xfrm>
            <a:off x="622300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" name="椭圆 9"/>
          <p:cNvSpPr/>
          <p:nvPr userDrawn="1"/>
        </p:nvSpPr>
        <p:spPr>
          <a:xfrm>
            <a:off x="909638" y="833438"/>
            <a:ext cx="215900" cy="215900"/>
          </a:xfrm>
          <a:prstGeom prst="ellipse">
            <a:avLst/>
          </a:prstGeom>
          <a:solidFill>
            <a:schemeClr val="bg1">
              <a:alpha val="8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椭圆 10"/>
          <p:cNvSpPr/>
          <p:nvPr userDrawn="1"/>
        </p:nvSpPr>
        <p:spPr>
          <a:xfrm>
            <a:off x="1196975" y="833438"/>
            <a:ext cx="215900" cy="21590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TextBox 28"/>
          <p:cNvSpPr txBox="1">
            <a:spLocks noChangeArrowheads="1"/>
          </p:cNvSpPr>
          <p:nvPr userDrawn="1"/>
        </p:nvSpPr>
        <p:spPr bwMode="auto">
          <a:xfrm>
            <a:off x="1628775" y="693738"/>
            <a:ext cx="3603625" cy="4619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10287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solidFill>
                  <a:schemeClr val="bg1">
                    <a:lumMod val="95000"/>
                  </a:schemeClr>
                </a:solidFill>
                <a:latin typeface="华康俪金黑W8(P)" pitchFamily="34" charset="-122"/>
                <a:ea typeface="华康俪金黑W8(P)" pitchFamily="34" charset="-122"/>
              </a:rPr>
              <a:t>组织压力管理概述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华康俪金黑W8(P)" pitchFamily="34" charset="-122"/>
              <a:ea typeface="华康俪金黑W8(P)" pitchFamily="34" charset="-122"/>
            </a:endParaRPr>
          </a:p>
        </p:txBody>
      </p:sp>
      <p:sp>
        <p:nvSpPr>
          <p:cNvPr id="7" name="TextBox 12"/>
          <p:cNvSpPr txBox="1"/>
          <p:nvPr userDrawn="1"/>
        </p:nvSpPr>
        <p:spPr>
          <a:xfrm>
            <a:off x="1496146" y="6403419"/>
            <a:ext cx="2984673" cy="307777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正文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第四章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advClick="0" advTm="1000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 advTm="1000">
    <p:cover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00000"/>
            </a:gs>
            <a:gs pos="50000">
              <a:srgbClr val="820000"/>
            </a:gs>
            <a:gs pos="100000">
              <a:srgbClr val="5C0000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674688"/>
            <a:ext cx="12192000" cy="5564187"/>
          </a:xfrm>
          <a:custGeom>
            <a:avLst/>
            <a:gdLst/>
            <a:ahLst/>
            <a:cxnLst/>
            <a:rect l="l" t="t" r="r" b="b"/>
            <a:pathLst>
              <a:path w="12192000" h="5563531">
                <a:moveTo>
                  <a:pt x="0" y="522972"/>
                </a:moveTo>
                <a:lnTo>
                  <a:pt x="12192000" y="522972"/>
                </a:lnTo>
                <a:lnTo>
                  <a:pt x="12192000" y="5563531"/>
                </a:lnTo>
                <a:lnTo>
                  <a:pt x="0" y="5563531"/>
                </a:lnTo>
                <a:close/>
                <a:moveTo>
                  <a:pt x="7106493" y="0"/>
                </a:moveTo>
                <a:lnTo>
                  <a:pt x="12192000" y="0"/>
                </a:lnTo>
                <a:lnTo>
                  <a:pt x="12192000" y="522971"/>
                </a:lnTo>
                <a:lnTo>
                  <a:pt x="7106493" y="522971"/>
                </a:lnTo>
                <a:lnTo>
                  <a:pt x="6602437" y="522971"/>
                </a:lnTo>
                <a:close/>
              </a:path>
            </a:pathLst>
          </a:custGeom>
          <a:solidFill>
            <a:srgbClr val="FFFFFF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34440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476995" y="6372641"/>
            <a:ext cx="896441" cy="369332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LOGO</a:t>
            </a:r>
            <a:endParaRPr lang="zh-CN" altLang="en-US" dirty="0">
              <a:solidFill>
                <a:schemeClr val="bg1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373188" y="6450013"/>
            <a:ext cx="0" cy="21590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10629900" y="6372225"/>
            <a:ext cx="1093788" cy="369888"/>
          </a:xfrm>
          <a:prstGeom prst="rect">
            <a:avLst/>
          </a:prstGeom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 </a:t>
            </a:r>
            <a:fld id="{C96054A6-5AB9-4BB8-B3C9-E466F4D1D653}" type="slidenum"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</a:fld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</a:rPr>
              <a:t> 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1000">
    <p:cover/>
  </p:transition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  <a:ea typeface="宋体" panose="02010600030101010101" pitchFamily="2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5.png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media" Target="file:///F:\&#20860;&#32844;\&#36213;&#28023;&#27915;%20-%20&#22812;&#33394;&#38050;&#29748;&#26354;&#8212;&#30636;&#38388;&#30340;&#27704;&#24658;.mp3" TargetMode="External"/><Relationship Id="rId3" Type="http://schemas.openxmlformats.org/officeDocument/2006/relationships/audio" Target="file:///F:\&#20860;&#32844;\&#36213;&#28023;&#27915;%20-%20&#22812;&#33394;&#38050;&#29748;&#26354;&#8212;&#30636;&#38388;&#30340;&#27704;&#24658;.mp3" TargetMode="Externa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-243840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3425371" y="1574891"/>
            <a:ext cx="5821045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8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巧对焦虑</a:t>
            </a:r>
            <a:endParaRPr lang="zh-CN" altLang="zh-CN" sz="8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7520" y="-412115"/>
            <a:ext cx="2563495" cy="270065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15" y="3510915"/>
            <a:ext cx="2331720" cy="2983865"/>
          </a:xfrm>
          <a:prstGeom prst="rect">
            <a:avLst/>
          </a:prstGeom>
        </p:spPr>
      </p:pic>
      <p:pic>
        <p:nvPicPr>
          <p:cNvPr id="4" name="赵海洋 - 夜色钢琴曲—瞬间的永恒">
            <a:hlinkClick r:id="" action="ppaction://media"/>
          </p:cNvPr>
          <p:cNvPicPr/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95290" y="-1260475"/>
            <a:ext cx="619125" cy="619125"/>
          </a:xfrm>
          <a:prstGeom prst="rect">
            <a:avLst/>
          </a:prstGeom>
        </p:spPr>
      </p:pic>
      <p:grpSp>
        <p:nvGrpSpPr>
          <p:cNvPr id="10" name="组合 9"/>
          <p:cNvGrpSpPr/>
          <p:nvPr/>
        </p:nvGrpSpPr>
        <p:grpSpPr>
          <a:xfrm>
            <a:off x="572135" y="5236845"/>
            <a:ext cx="12337415" cy="1663700"/>
            <a:chOff x="0" y="8180"/>
            <a:chExt cx="19200" cy="2620"/>
          </a:xfrm>
        </p:grpSpPr>
        <p:pic>
          <p:nvPicPr>
            <p:cNvPr id="31" name="图片 30" descr="图片包含 动物&#10;&#10;已生成高可信度的说明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180"/>
              <a:ext cx="19200" cy="2620"/>
            </a:xfrm>
            <a:prstGeom prst="rect">
              <a:avLst/>
            </a:prstGeom>
          </p:spPr>
        </p:pic>
        <p:pic>
          <p:nvPicPr>
            <p:cNvPr id="32" name="图片 31" descr="图片包含 物体&#10;&#10;已生成高可信度的说明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610"/>
              <a:ext cx="19200" cy="217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7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747385" y="1057275"/>
            <a:ext cx="4503420" cy="6451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一、热身游戏</a:t>
            </a:r>
            <a:endParaRPr lang="zh-CN" altLang="en-US" sz="3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4777740" y="2155825"/>
            <a:ext cx="6510655" cy="3997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3200" b="1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cs typeface="字体管家天真" panose="00020600040101010101" charset="-122"/>
              </a:rPr>
              <a:t>游戏规则：</a:t>
            </a:r>
            <a:endParaRPr lang="zh-CN" altLang="en-US" sz="3200" b="1" dirty="0">
              <a:solidFill>
                <a:schemeClr val="tx1"/>
              </a:solidFill>
              <a:latin typeface="字体管家天真" panose="00020600040101010101" charset="-122"/>
              <a:ea typeface="字体管家天真" panose="00020600040101010101" charset="-122"/>
              <a:cs typeface="字体管家天真" panose="00020600040101010101" charset="-122"/>
            </a:endParaRPr>
          </a:p>
          <a:p>
            <a:pPr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cs typeface="字体管家天真" panose="00020600040101010101" charset="-122"/>
              </a:rPr>
              <a:t>1.</a:t>
            </a:r>
            <a:r>
              <a:rPr lang="zh-CN" altLang="en-US" sz="3200" b="1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cs typeface="字体管家天真" panose="00020600040101010101" charset="-122"/>
              </a:rPr>
              <a:t>请同学们将双手平举到与肩同高的位置，估计一下自己能保持多久；</a:t>
            </a:r>
            <a:endParaRPr lang="zh-CN" altLang="en-US" sz="3200" b="1" dirty="0">
              <a:solidFill>
                <a:schemeClr val="tx1"/>
              </a:solidFill>
              <a:latin typeface="字体管家天真" panose="00020600040101010101" charset="-122"/>
              <a:ea typeface="字体管家天真" panose="00020600040101010101" charset="-122"/>
              <a:cs typeface="字体管家天真" panose="00020600040101010101" charset="-122"/>
            </a:endParaRPr>
          </a:p>
          <a:p>
            <a:pPr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en-US" altLang="zh-CN" sz="3200" b="1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cs typeface="字体管家天真" panose="00020600040101010101" charset="-122"/>
              </a:rPr>
              <a:t>2.</a:t>
            </a:r>
            <a:r>
              <a:rPr lang="zh-CN" altLang="en-US" sz="3200" b="1" dirty="0">
                <a:solidFill>
                  <a:schemeClr val="tx1"/>
                </a:solidFill>
                <a:latin typeface="字体管家天真" panose="00020600040101010101" charset="-122"/>
                <a:ea typeface="字体管家天真" panose="00020600040101010101" charset="-122"/>
                <a:cs typeface="字体管家天真" panose="00020600040101010101" charset="-122"/>
              </a:rPr>
              <a:t>按照步骤一，不同的是在自己的手背上放两本大小一样的课本，保持三分钟</a:t>
            </a:r>
            <a:endParaRPr lang="zh-CN" altLang="en-US" sz="3200" b="1" dirty="0">
              <a:solidFill>
                <a:schemeClr val="tx1"/>
              </a:solidFill>
              <a:latin typeface="字体管家天真" panose="00020600040101010101" charset="-122"/>
              <a:ea typeface="字体管家天真" panose="00020600040101010101" charset="-122"/>
              <a:cs typeface="字体管家天真" panose="00020600040101010101" charset="-122"/>
            </a:endParaRPr>
          </a:p>
        </p:txBody>
      </p:sp>
      <p:pic>
        <p:nvPicPr>
          <p:cNvPr id="4" name="图片 3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905" y="1057275"/>
            <a:ext cx="3348990" cy="4683760"/>
          </a:xfrm>
          <a:prstGeom prst="rect">
            <a:avLst/>
          </a:prstGeom>
        </p:spPr>
      </p:pic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3025" y="-85090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endParaRPr lang="zh-CN" altLang="en-US"/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81150" y="796925"/>
            <a:ext cx="63093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4000" b="1">
                <a:solidFill>
                  <a:schemeClr val="bg1"/>
                </a:solidFill>
                <a:latin typeface="方正楷体简体" panose="02010601030101010101" charset="-122"/>
                <a:ea typeface="方正楷体简体" panose="02010601030101010101" charset="-122"/>
              </a:rPr>
              <a:t>目前考试焦虑的具体表现？</a:t>
            </a:r>
            <a:endParaRPr lang="zh-CN" altLang="en-US" sz="4000" b="1">
              <a:solidFill>
                <a:schemeClr val="bg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pic>
        <p:nvPicPr>
          <p:cNvPr id="5" name="图片 4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588010"/>
            <a:ext cx="786765" cy="110109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0000">
            <a:off x="8585200" y="3564890"/>
            <a:ext cx="2759075" cy="3486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29030" y="1929130"/>
            <a:ext cx="111937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2800" b="1">
                <a:sym typeface="+mn-ea"/>
              </a:rPr>
              <a:t>想到考试，自己还有很多没复习到位，失眠，大哭，情绪不受控制？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1581150" y="3797300"/>
            <a:ext cx="74980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应对妙招：存在即合理，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接受焦虑的存在</a:t>
            </a:r>
            <a:endParaRPr lang="zh-CN" altLang="en-US" sz="32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3025" y="-85090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1440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endParaRPr lang="zh-CN" altLang="en-US"/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581150" y="796925"/>
            <a:ext cx="6309360" cy="768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zh-CN" altLang="en-US" sz="4000" b="1">
                <a:solidFill>
                  <a:schemeClr val="bg1"/>
                </a:solidFill>
                <a:latin typeface="方正楷体简体" panose="02010601030101010101" charset="-122"/>
                <a:ea typeface="方正楷体简体" panose="02010601030101010101" charset="-122"/>
              </a:rPr>
              <a:t>目前考试焦虑的具体表现？</a:t>
            </a:r>
            <a:endParaRPr lang="zh-CN" altLang="en-US" sz="4000" b="1">
              <a:solidFill>
                <a:schemeClr val="bg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pic>
        <p:nvPicPr>
          <p:cNvPr id="5" name="图片 4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75" y="588010"/>
            <a:ext cx="786765" cy="1101090"/>
          </a:xfrm>
          <a:prstGeom prst="rect">
            <a:avLst/>
          </a:prstGeom>
        </p:spPr>
      </p:pic>
      <p:pic>
        <p:nvPicPr>
          <p:cNvPr id="6" name="图片 5" descr="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0000">
            <a:off x="9076690" y="-331470"/>
            <a:ext cx="2759075" cy="34867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29030" y="1929130"/>
            <a:ext cx="332867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marL="285750" indent="-285750" algn="l">
              <a:buFont typeface="Wingdings" panose="05000000000000000000" charset="0"/>
              <a:buChar char="n"/>
            </a:pPr>
            <a:r>
              <a:rPr lang="zh-CN" altLang="en-US" sz="2800" b="1"/>
              <a:t>考试紧张怎么办？</a:t>
            </a:r>
            <a:endParaRPr lang="zh-CN" altLang="en-US" sz="2800" b="1"/>
          </a:p>
        </p:txBody>
      </p:sp>
      <p:sp>
        <p:nvSpPr>
          <p:cNvPr id="10" name="文本框 9"/>
          <p:cNvSpPr txBox="1"/>
          <p:nvPr/>
        </p:nvSpPr>
        <p:spPr>
          <a:xfrm>
            <a:off x="316230" y="3759835"/>
            <a:ext cx="1156208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应对妙招：心理暗示（暗示自己希望的状态，例如自信，细心）</a:t>
            </a:r>
            <a:endParaRPr lang="zh-CN" altLang="en-US" sz="3200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  <p:sp>
        <p:nvSpPr>
          <p:cNvPr id="19458" name="矩形 6"/>
          <p:cNvSpPr>
            <a:spLocks noChangeArrowheads="1"/>
          </p:cNvSpPr>
          <p:nvPr/>
        </p:nvSpPr>
        <p:spPr bwMode="auto">
          <a:xfrm>
            <a:off x="-71755" y="1776730"/>
            <a:ext cx="12259310" cy="4076700"/>
          </a:xfrm>
          <a:prstGeom prst="roundRect">
            <a:avLst>
              <a:gd name="adj" fmla="val 0"/>
            </a:avLst>
          </a:prstGeom>
          <a:solidFill>
            <a:srgbClr val="F0F0F0">
              <a:alpha val="18039"/>
            </a:srgbClr>
          </a:solidFill>
          <a:ln w="9525">
            <a:noFill/>
            <a:round/>
          </a:ln>
        </p:spPr>
        <p:txBody>
          <a:bodyPr anchor="ctr"/>
          <a:lstStyle/>
          <a:p>
            <a:pPr marL="285750" indent="-285750">
              <a:buFont typeface="Wingdings" panose="05000000000000000000" charset="0"/>
              <a:buChar char="n"/>
            </a:pPr>
            <a:r>
              <a:rPr lang="zh-CN" altLang="en-US" sz="3200">
                <a:sym typeface="+mn-ea"/>
              </a:rPr>
              <a:t>庆祝自己还会紧张</a:t>
            </a:r>
            <a:endParaRPr lang="zh-CN" altLang="zh-CN" sz="3200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6349365" y="2716530"/>
            <a:ext cx="5437505" cy="20612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 algn="l" defTabSz="914400">
              <a:buFont typeface="Wingdings" panose="05000000000000000000" charset="0"/>
              <a:buChar char="n"/>
            </a:pPr>
            <a:r>
              <a:rPr lang="zh-CN" altLang="en-US" sz="3200">
                <a:solidFill>
                  <a:srgbClr val="000000"/>
                </a:solidFill>
                <a:cs typeface="+mn-ea"/>
                <a:sym typeface="+mn-ea"/>
              </a:rPr>
              <a:t>分散注意力</a:t>
            </a:r>
            <a:endParaRPr lang="zh-CN" altLang="en-US" sz="3200" noProof="1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l" defTabSz="914400">
              <a:buFont typeface="Wingdings" panose="05000000000000000000" charset="0"/>
            </a:pPr>
            <a:r>
              <a:rPr lang="zh-CN" altLang="en-US" sz="3200">
                <a:solidFill>
                  <a:srgbClr val="000000"/>
                </a:solidFill>
                <a:cs typeface="+mn-ea"/>
                <a:sym typeface="+mn-ea"/>
              </a:rPr>
              <a:t>喝一小口水，不要立刻吞下去，感受水在嘴里的感觉，再慢慢吞下去。</a:t>
            </a:r>
            <a:endParaRPr lang="en-US" altLang="zh-CN" sz="32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28090" y="750570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>
                <a:solidFill>
                  <a:schemeClr val="bg1"/>
                </a:solidFill>
                <a:latin typeface="方正楷体简体" panose="02010601030101010101" charset="-122"/>
                <a:ea typeface="方正楷体简体" panose="02010601030101010101" charset="-122"/>
              </a:rPr>
              <a:t>还是紧张怎么办？</a:t>
            </a:r>
            <a:endParaRPr lang="zh-CN" altLang="zh-CN" sz="3600" b="1">
              <a:solidFill>
                <a:schemeClr val="bg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pic>
        <p:nvPicPr>
          <p:cNvPr id="6" name="图片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76885"/>
            <a:ext cx="786765" cy="110109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194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 descr="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6565" y="476885"/>
            <a:ext cx="786765" cy="1101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8090" y="750570"/>
            <a:ext cx="385572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>
                <a:solidFill>
                  <a:schemeClr val="bg1"/>
                </a:solidFill>
                <a:latin typeface="方正楷体简体" panose="02010601030101010101" charset="-122"/>
                <a:ea typeface="方正楷体简体" panose="02010601030101010101" charset="-122"/>
              </a:rPr>
              <a:t>考试遇到的问题？</a:t>
            </a:r>
            <a:endParaRPr lang="zh-CN" altLang="zh-CN" sz="3600" b="1">
              <a:solidFill>
                <a:schemeClr val="bg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sp>
        <p:nvSpPr>
          <p:cNvPr id="19458" name="矩形 6"/>
          <p:cNvSpPr>
            <a:spLocks noChangeArrowheads="1"/>
          </p:cNvSpPr>
          <p:nvPr/>
        </p:nvSpPr>
        <p:spPr bwMode="auto">
          <a:xfrm>
            <a:off x="-33655" y="1764030"/>
            <a:ext cx="12259310" cy="4076700"/>
          </a:xfrm>
          <a:prstGeom prst="roundRect">
            <a:avLst>
              <a:gd name="adj" fmla="val 0"/>
            </a:avLst>
          </a:prstGeom>
          <a:solidFill>
            <a:srgbClr val="F0F0F0">
              <a:alpha val="18039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4813" y="2309813"/>
            <a:ext cx="7031037" cy="2190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遇到不会做的题怎么办？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Wingdings" panose="05000000000000000000" pitchFamily="2" charset="2"/>
              <a:buChar char="n"/>
              <a:defRPr/>
            </a:pP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想不起来的知识？（</a:t>
            </a:r>
            <a:r>
              <a:rPr lang="en-US" altLang="zh-CN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舌尖反应</a:t>
            </a:r>
            <a:r>
              <a:rPr lang="en-US" altLang="zh-CN" sz="3200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sz="3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  <a:endParaRPr lang="zh-CN" altLang="en-US" sz="3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fontAlgn="auto">
              <a:lnSpc>
                <a:spcPct val="130000"/>
              </a:lnSpc>
              <a:spcBef>
                <a:spcPts val="200"/>
              </a:spcBef>
              <a:spcAft>
                <a:spcPts val="60"/>
              </a:spcAft>
              <a:buFont typeface="Wingdings" panose="05000000000000000000" pitchFamily="2" charset="2"/>
              <a:buNone/>
              <a:defRPr/>
            </a:pPr>
            <a:endParaRPr lang="zh-CN" altLang="en-US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25" y="1764030"/>
            <a:ext cx="4329430" cy="39243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0" y="4422140"/>
            <a:ext cx="8717280" cy="107632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algn="l" defTabSz="914400">
              <a:buFont typeface="Wingdings" panose="05000000000000000000" charset="0"/>
            </a:pPr>
            <a:r>
              <a:rPr lang="zh-CN" altLang="en-US" sz="3200">
                <a:solidFill>
                  <a:srgbClr val="C00000"/>
                </a:solidFill>
                <a:latin typeface="+mn-lt"/>
                <a:ea typeface="+mn-ea"/>
                <a:cs typeface="+mn-ea"/>
                <a:sym typeface="+mn-ea"/>
              </a:rPr>
              <a:t>对策</a:t>
            </a:r>
            <a:r>
              <a:rPr lang="zh-CN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ea"/>
              </a:rPr>
              <a:t>：从试卷、与同学的讨论，笔记，</a:t>
            </a:r>
            <a:endParaRPr lang="zh-CN" altLang="en-US" sz="3200">
              <a:solidFill>
                <a:srgbClr val="000000"/>
              </a:solidFill>
              <a:latin typeface="+mn-lt"/>
              <a:ea typeface="+mn-ea"/>
              <a:cs typeface="+mn-ea"/>
              <a:sym typeface="+mn-ea"/>
            </a:endParaRPr>
          </a:p>
          <a:p>
            <a:pPr algn="l" defTabSz="914400">
              <a:buFont typeface="Wingdings" panose="05000000000000000000" charset="0"/>
            </a:pPr>
            <a:r>
              <a:rPr lang="zh-CN" altLang="en-US" sz="3200">
                <a:solidFill>
                  <a:srgbClr val="000000"/>
                </a:solidFill>
                <a:latin typeface="+mn-lt"/>
                <a:ea typeface="+mn-ea"/>
                <a:cs typeface="+mn-ea"/>
                <a:sym typeface="+mn-ea"/>
              </a:rPr>
              <a:t>老师上课的情境中回忆，实在不行，放到一边。</a:t>
            </a:r>
            <a:endParaRPr lang="zh-CN" altLang="en-US"/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050"/>
            <a:ext cx="12337415" cy="1377950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76885"/>
            <a:ext cx="786765" cy="1101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8090" y="750570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</a:rPr>
              <a:t>两点建议</a:t>
            </a:r>
            <a:endParaRPr lang="zh-CN" altLang="zh-CN" sz="4000" b="1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sp>
        <p:nvSpPr>
          <p:cNvPr id="19458" name="矩形 6"/>
          <p:cNvSpPr>
            <a:spLocks noChangeArrowheads="1"/>
          </p:cNvSpPr>
          <p:nvPr/>
        </p:nvSpPr>
        <p:spPr bwMode="auto">
          <a:xfrm>
            <a:off x="-33655" y="1764030"/>
            <a:ext cx="12259310" cy="4076700"/>
          </a:xfrm>
          <a:prstGeom prst="roundRect">
            <a:avLst>
              <a:gd name="adj" fmla="val 0"/>
            </a:avLst>
          </a:prstGeom>
          <a:solidFill>
            <a:srgbClr val="F0F0F0">
              <a:alpha val="18039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9699" name="矩形 2"/>
          <p:cNvSpPr>
            <a:spLocks noChangeArrowheads="1"/>
          </p:cNvSpPr>
          <p:nvPr/>
        </p:nvSpPr>
        <p:spPr bwMode="auto">
          <a:xfrm>
            <a:off x="553085" y="2050415"/>
            <a:ext cx="3725545" cy="15652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</a:pPr>
            <a:r>
              <a:rPr lang="zh-CN" altLang="en-US" sz="3600" b="1">
                <a:solidFill>
                  <a:srgbClr val="F6C922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</a:t>
            </a:r>
            <a:r>
              <a:rPr lang="zh-CN" altLang="en-US" sz="3600" b="1">
                <a:solidFill>
                  <a:srgbClr val="F6C92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学习目标调整：</a:t>
            </a:r>
            <a:endParaRPr lang="zh-CN" altLang="en-US" sz="3600" b="1">
              <a:solidFill>
                <a:srgbClr val="F6C9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  <a:spcBef>
                <a:spcPts val="200"/>
              </a:spcBef>
              <a:spcAft>
                <a:spcPts val="65"/>
              </a:spcAft>
            </a:pPr>
            <a:endParaRPr lang="zh-CN" altLang="en-US" sz="3600" b="1">
              <a:solidFill>
                <a:srgbClr val="F6C92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624965" y="3877310"/>
            <a:ext cx="46532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altLang="en-US" sz="32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成绩目标转换为掌握目标</a:t>
            </a:r>
            <a:endParaRPr lang="zh-CN" altLang="en-US" sz="32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969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0050"/>
            <a:ext cx="12337415" cy="1377950"/>
          </a:xfrm>
          <a:prstGeom prst="rect">
            <a:avLst/>
          </a:prstGeom>
        </p:spPr>
      </p:pic>
      <p:pic>
        <p:nvPicPr>
          <p:cNvPr id="6" name="图片 5" descr="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65" y="476885"/>
            <a:ext cx="786765" cy="11010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228090" y="750570"/>
            <a:ext cx="222504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4000" b="1">
                <a:solidFill>
                  <a:schemeClr val="tx1"/>
                </a:solidFill>
                <a:latin typeface="方正楷体简体" panose="02010601030101010101" charset="-122"/>
                <a:ea typeface="方正楷体简体" panose="02010601030101010101" charset="-122"/>
              </a:rPr>
              <a:t>两点建议</a:t>
            </a:r>
            <a:endParaRPr lang="zh-CN" altLang="zh-CN" sz="4000" b="1">
              <a:solidFill>
                <a:schemeClr val="tx1"/>
              </a:solidFill>
              <a:latin typeface="方正楷体简体" panose="02010601030101010101" charset="-122"/>
              <a:ea typeface="方正楷体简体" panose="02010601030101010101" charset="-122"/>
            </a:endParaRPr>
          </a:p>
        </p:txBody>
      </p:sp>
      <p:sp>
        <p:nvSpPr>
          <p:cNvPr id="19458" name="矩形 6"/>
          <p:cNvSpPr>
            <a:spLocks noChangeArrowheads="1"/>
          </p:cNvSpPr>
          <p:nvPr/>
        </p:nvSpPr>
        <p:spPr bwMode="auto">
          <a:xfrm>
            <a:off x="-33655" y="1764030"/>
            <a:ext cx="12259310" cy="4076700"/>
          </a:xfrm>
          <a:prstGeom prst="roundRect">
            <a:avLst>
              <a:gd name="adj" fmla="val 0"/>
            </a:avLst>
          </a:prstGeom>
          <a:solidFill>
            <a:srgbClr val="F0F0F0">
              <a:alpha val="18039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2" name="TextBox 10"/>
          <p:cNvSpPr>
            <a:spLocks noChangeArrowheads="1"/>
          </p:cNvSpPr>
          <p:nvPr/>
        </p:nvSpPr>
        <p:spPr bwMode="auto">
          <a:xfrm>
            <a:off x="578485" y="2700020"/>
            <a:ext cx="4850765" cy="5835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Wingdings" panose="05000000000000000000" charset="0"/>
              </a:rPr>
              <a:t></a:t>
            </a:r>
            <a:r>
              <a:rPr lang="zh-CN" altLang="en-US" sz="3200" b="1" dirty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时间管理</a:t>
            </a:r>
            <a:endParaRPr lang="zh-CN" altLang="en-US" sz="32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9215" y="1764030"/>
            <a:ext cx="6146800" cy="4159885"/>
          </a:xfrm>
          <a:prstGeom prst="rect">
            <a:avLst/>
          </a:prstGeom>
          <a:gradFill rotWithShape="1">
            <a:gsLst>
              <a:gs pos="0">
                <a:srgbClr val="FCFDFE">
                  <a:alpha val="100000"/>
                </a:srgbClr>
              </a:gs>
              <a:gs pos="74001">
                <a:srgbClr val="E0F1F2">
                  <a:alpha val="100000"/>
                </a:srgbClr>
              </a:gs>
              <a:gs pos="83000">
                <a:srgbClr val="E0F1F2">
                  <a:alpha val="100000"/>
                </a:srgbClr>
              </a:gs>
              <a:gs pos="100000">
                <a:srgbClr val="EBF6F7">
                  <a:alpha val="100000"/>
                </a:srgbClr>
              </a:gs>
            </a:gsLst>
            <a:lin ang="5400000"/>
            <a:tileRect/>
          </a:gradFill>
          <a:ln w="9525">
            <a:noFill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-71755" y="-42545"/>
            <a:ext cx="12337415" cy="6943090"/>
          </a:xfrm>
          <a:prstGeom prst="rect">
            <a:avLst/>
          </a:prstGeom>
          <a:solidFill>
            <a:srgbClr val="7BD3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占位符 3"/>
          <p:cNvSpPr txBox="1"/>
          <p:nvPr/>
        </p:nvSpPr>
        <p:spPr bwMode="auto">
          <a:xfrm>
            <a:off x="3264535" y="2241550"/>
            <a:ext cx="7458710" cy="43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zh-CN" altLang="en-US" sz="9600">
                <a:solidFill>
                  <a:schemeClr val="bg1"/>
                </a:solidFill>
                <a:latin typeface="文鼎习字体" panose="020B0602010101010101" charset="-122"/>
                <a:ea typeface="文鼎习字体" panose="020B0602010101010101" charset="-122"/>
                <a:cs typeface="文鼎习字体" panose="020B0602010101010101" charset="-122"/>
              </a:rPr>
              <a:t>谢 谢 聆 听！</a:t>
            </a:r>
            <a:endParaRPr lang="zh-CN" altLang="en-US" sz="9600">
              <a:solidFill>
                <a:schemeClr val="bg1"/>
              </a:solidFill>
              <a:latin typeface="文鼎习字体" panose="020B0602010101010101" charset="-122"/>
              <a:ea typeface="文鼎习字体" panose="020B0602010101010101" charset="-122"/>
              <a:cs typeface="文鼎习字体" panose="020B0602010101010101" charset="-122"/>
            </a:endParaRPr>
          </a:p>
        </p:txBody>
      </p:sp>
      <p:pic>
        <p:nvPicPr>
          <p:cNvPr id="5" name="图片 4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8000" y="-459105"/>
            <a:ext cx="2563495" cy="2700655"/>
          </a:xfrm>
          <a:prstGeom prst="rect">
            <a:avLst/>
          </a:prstGeom>
        </p:spPr>
      </p:pic>
      <p:pic>
        <p:nvPicPr>
          <p:cNvPr id="6" name="图片 5" descr="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140" y="3310890"/>
            <a:ext cx="2331720" cy="2983865"/>
          </a:xfrm>
          <a:prstGeom prst="rect">
            <a:avLst/>
          </a:prstGeom>
        </p:spPr>
      </p:pic>
      <p:pic>
        <p:nvPicPr>
          <p:cNvPr id="32" name="图片 31" descr="图片包含 物体&#10;&#10;已生成高可信度的说明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755" y="5522595"/>
            <a:ext cx="12337415" cy="1377950"/>
          </a:xfrm>
          <a:prstGeom prst="rect">
            <a:avLst/>
          </a:prstGeom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</Words>
  <Application>WPS 演示</Application>
  <PresentationFormat>宽屏</PresentationFormat>
  <Paragraphs>50</Paragraphs>
  <Slides>9</Slides>
  <Notes>1</Notes>
  <HiddenSlides>0</HiddenSlides>
  <MMClips>1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9" baseType="lpstr">
      <vt:lpstr>Arial</vt:lpstr>
      <vt:lpstr>宋体</vt:lpstr>
      <vt:lpstr>Wingdings</vt:lpstr>
      <vt:lpstr>Broadway</vt:lpstr>
      <vt:lpstr>字体管家初恋体</vt:lpstr>
      <vt:lpstr>楷体</vt:lpstr>
      <vt:lpstr>经典繁仿黑</vt:lpstr>
      <vt:lpstr>微软雅黑</vt:lpstr>
      <vt:lpstr>Calibri Light</vt:lpstr>
      <vt:lpstr>Calibri</vt:lpstr>
      <vt:lpstr>Lao UI</vt:lpstr>
      <vt:lpstr>Calibri</vt:lpstr>
      <vt:lpstr>华康俪金黑W8(P)</vt:lpstr>
      <vt:lpstr>黑体</vt:lpstr>
      <vt:lpstr>文鼎习字体</vt:lpstr>
      <vt:lpstr>字体管家天真</vt:lpstr>
      <vt:lpstr>方正楷体简体</vt:lpstr>
      <vt:lpstr>Wingdings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 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　   Trister。</cp:lastModifiedBy>
  <cp:revision>324</cp:revision>
  <dcterms:created xsi:type="dcterms:W3CDTF">2013-09-24T22:36:00Z</dcterms:created>
  <dcterms:modified xsi:type="dcterms:W3CDTF">2020-05-24T08:04:53Z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