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  <p:sldMasterId id="2147483659" r:id="rId2"/>
  </p:sldMasterIdLst>
  <p:notesMasterIdLst>
    <p:notesMasterId r:id="rId22"/>
  </p:notesMasterIdLst>
  <p:handoutMasterIdLst>
    <p:handoutMasterId r:id="rId23"/>
  </p:handoutMasterIdLst>
  <p:sldIdLst>
    <p:sldId id="301" r:id="rId3"/>
    <p:sldId id="319" r:id="rId4"/>
    <p:sldId id="321" r:id="rId5"/>
    <p:sldId id="322" r:id="rId6"/>
    <p:sldId id="323" r:id="rId7"/>
    <p:sldId id="324" r:id="rId8"/>
    <p:sldId id="335" r:id="rId9"/>
    <p:sldId id="358" r:id="rId10"/>
    <p:sldId id="339" r:id="rId11"/>
    <p:sldId id="340" r:id="rId12"/>
    <p:sldId id="342" r:id="rId13"/>
    <p:sldId id="343" r:id="rId14"/>
    <p:sldId id="344" r:id="rId15"/>
    <p:sldId id="346" r:id="rId16"/>
    <p:sldId id="348" r:id="rId17"/>
    <p:sldId id="349" r:id="rId18"/>
    <p:sldId id="350" r:id="rId19"/>
    <p:sldId id="351" r:id="rId20"/>
    <p:sldId id="352" r:id="rId21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微软雅黑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微软雅黑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C5719F"/>
    <a:srgbClr val="3333FF"/>
    <a:srgbClr val="EAF5FB"/>
    <a:srgbClr val="3366FF"/>
    <a:srgbClr val="DF5963"/>
    <a:srgbClr val="0E98D6"/>
    <a:srgbClr val="009FB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1855" autoAdjust="0"/>
    <p:restoredTop sz="94660" autoAdjust="0"/>
  </p:normalViewPr>
  <p:slideViewPr>
    <p:cSldViewPr snapToGrid="0">
      <p:cViewPr varScale="1">
        <p:scale>
          <a:sx n="89" d="100"/>
          <a:sy n="89" d="100"/>
        </p:scale>
        <p:origin x="-768" y="-96"/>
      </p:cViewPr>
      <p:guideLst>
        <p:guide orient="horz" pos="2125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7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71F481A3-B5C2-4B30-A769-FF0C2CD97C69}" type="datetimeFigureOut">
              <a:rPr lang="zh-CN" altLang="en-US"/>
              <a:pPr>
                <a:defRPr/>
              </a:pPr>
              <a:t>2020/5/27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F7C3602-6BAF-4FA1-BCF6-5CC3D685E0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23594760-04C5-4A44-A922-EBAB2615A1E6}" type="datetimeFigureOut">
              <a:rPr lang="zh-CN" altLang="en-US"/>
              <a:pPr>
                <a:defRPr/>
              </a:pPr>
              <a:t>2020/5/27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</a:p>
          <a:p>
            <a:pPr lvl="1"/>
            <a:r>
              <a:rPr lang="zh-CN" altLang="en-US" noProof="0"/>
              <a:t>第二级</a:t>
            </a:r>
          </a:p>
          <a:p>
            <a:pPr lvl="2"/>
            <a:r>
              <a:rPr lang="zh-CN" altLang="en-US" noProof="0"/>
              <a:t>第三级</a:t>
            </a:r>
          </a:p>
          <a:p>
            <a:pPr lvl="3"/>
            <a:r>
              <a:rPr lang="zh-CN" altLang="en-US" noProof="0"/>
              <a:t>第四级</a:t>
            </a:r>
          </a:p>
          <a:p>
            <a:pPr lvl="4"/>
            <a:r>
              <a:rPr lang="zh-CN" altLang="en-US" noProof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D9274E5C-5068-42D8-997A-308D4AFD5E3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6998B5E6-2EE2-4B42-8ABE-A1403B2074A2}" type="slidenum">
              <a:rPr lang="zh-CN" altLang="en-US">
                <a:solidFill>
                  <a:srgbClr val="000000"/>
                </a:solidFill>
                <a:ea typeface="微软雅黑"/>
                <a:cs typeface="微软雅黑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zh-CN">
              <a:solidFill>
                <a:srgbClr val="000000"/>
              </a:solidFill>
              <a:ea typeface="微软雅黑"/>
              <a:cs typeface="微软雅黑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D11E5-FD3D-484A-BBCC-9B9135A00BE2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651B69-ADE3-462B-A0F0-43ACE2B1D34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C9DD0-7BBB-4D57-A4B0-78CF834C37E1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A7CC4-144E-4D3B-B905-4B779668B8D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854199"/>
            <a:ext cx="9144000" cy="1655763"/>
          </a:xfrm>
        </p:spPr>
        <p:txBody>
          <a:bodyPr anchor="b">
            <a:normAutofit/>
          </a:bodyPr>
          <a:lstStyle>
            <a:lvl1pPr algn="ctr">
              <a:defRPr sz="7200" b="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BB910-3FC3-4ADA-AEBE-6460A1FCEF8E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A4D8CE-4CD7-4BBB-8611-A22AB3F862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09CB4-D316-4DCF-8E07-4A8F6005214D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35F69-2BBE-40AF-81B4-BBB2A16F25C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24ECC-1279-418E-BBE1-2080B99C445B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8DB427-355C-40F9-A4AA-950DAECD4E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57380E-DFD7-4B87-9DAF-6AD72E7571E9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8FC4C2-A437-426C-AAAD-86F96257AA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D1FF31-8775-4B45-8429-8D5F9AF9D55B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FC3CBF-0BCD-4EFE-866C-1DFD018CFCA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7" name="内容占位符 36"/>
          <p:cNvSpPr>
            <a:spLocks noGrp="1"/>
          </p:cNvSpPr>
          <p:nvPr>
            <p:ph sz="quarter" idx="13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B0F42-BE03-4F29-A5F1-842FD9AD739E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23EC8-812B-4744-BA5F-988E3ADB2BA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0A0C8-7A25-4221-A6F2-C1E7CFDD84F0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758A03-7015-4B39-8D59-672331464D5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9AFDEA-16C1-406E-81CB-1D013AD82C6F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2BF391-7BE7-4399-8D0F-17D027C5AFC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DCB33-DBB8-4931-9382-B8FC62F7AB51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A3C3E-4E41-4D39-B0AB-58192900A5B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F99C4-865A-4D50-8A52-5D44409CB4EC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42E298-AE81-4948-AC9A-6AD65891970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29593E-CFBD-47CD-ACEC-619691633C59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A6AA51-EAE3-413F-88B7-9D65C44D24B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838200" y="2187443"/>
            <a:ext cx="10515600" cy="2483115"/>
          </a:xfrm>
        </p:spPr>
        <p:txBody>
          <a:bodyPr>
            <a:normAutofit/>
          </a:bodyPr>
          <a:lstStyle>
            <a:lvl1pPr algn="ctr">
              <a:defRPr sz="6000" b="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3FAE4-9293-4673-8199-A455486A8B58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927D65-02BF-45EB-88C6-7CC05484C55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6227CD-3CC7-48A3-9026-39C7BD7B4BC8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5ACC59-3772-4E33-9104-A5D7F9B72C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anchor="ctr" anchorCtr="0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C8DFB-F6A4-47E1-8999-B1C37330880E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B0119-08AA-41F2-8039-20DF19AF49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38500" y="2159000"/>
            <a:ext cx="5715000" cy="1382450"/>
          </a:xfrm>
        </p:spPr>
        <p:txBody>
          <a:bodyPr anchor="b" anchorCtr="0">
            <a:normAutofit/>
          </a:bodyPr>
          <a:lstStyle>
            <a:lvl1pPr algn="ctr">
              <a:defRPr sz="8000" b="0">
                <a:solidFill>
                  <a:schemeClr val="tx1"/>
                </a:solidFill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7" name="内容占位符 36"/>
          <p:cNvSpPr>
            <a:spLocks noGrp="1"/>
          </p:cNvSpPr>
          <p:nvPr>
            <p:ph sz="quarter" idx="13"/>
          </p:nvPr>
        </p:nvSpPr>
        <p:spPr>
          <a:xfrm>
            <a:off x="3238500" y="3733201"/>
            <a:ext cx="5715000" cy="1185937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BCF6B0-1638-4D69-B827-08FB81E5F33C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519D5-4B50-49CC-844A-1D7D6C3A8DD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A3BE8-3280-45BC-B918-7131D891698C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24BECB-1260-473D-BD14-D870BB3DF77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713673"/>
            <a:ext cx="4681654" cy="1428161"/>
          </a:xfrm>
        </p:spPr>
        <p:txBody>
          <a:bodyPr anchor="t" anchorCtr="0">
            <a:normAutofit/>
          </a:bodyPr>
          <a:lstStyle>
            <a:lvl1pPr>
              <a:defRPr sz="36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642517" y="713673"/>
            <a:ext cx="5711882" cy="540360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200" y="2313873"/>
            <a:ext cx="4681654" cy="381158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95388-2DA6-45E5-9998-3B70590627EC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C212CA-D515-48A4-878E-A6DE431C670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10444898" y="365125"/>
            <a:ext cx="908901" cy="5811838"/>
          </a:xfrm>
        </p:spPr>
        <p:txBody>
          <a:bodyPr vert="eaVert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199" y="365125"/>
            <a:ext cx="9446443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8E9DAA-E8B3-475E-A0B8-4FE38FE12365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6858-E61A-4299-8786-8597613766E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ags" Target="../tags/tag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</a:lstStyle>
          <a:p>
            <a:pPr>
              <a:defRPr/>
            </a:pPr>
            <a:fld id="{8B6D6E01-0D8E-4220-80A3-81C0F49F03CD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</a:lstStyle>
          <a:p>
            <a:pPr>
              <a:defRPr/>
            </a:pPr>
            <a:fld id="{5B745CF0-2D80-4769-A533-A59038404F9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" name="矩形 2"/>
          <p:cNvSpPr/>
          <p:nvPr userDrawn="1"/>
        </p:nvSpPr>
        <p:spPr>
          <a:xfrm>
            <a:off x="-30163" y="6302375"/>
            <a:ext cx="12245976" cy="552450"/>
          </a:xfrm>
          <a:prstGeom prst="rect">
            <a:avLst/>
          </a:prstGeom>
          <a:solidFill>
            <a:srgbClr val="009F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68" r:id="rId2"/>
    <p:sldLayoutId id="2147483667" r:id="rId3"/>
    <p:sldLayoutId id="2147483666" r:id="rId4"/>
    <p:sldLayoutId id="2147483665" r:id="rId5"/>
    <p:sldLayoutId id="2147483664" r:id="rId6"/>
    <p:sldLayoutId id="2147483663" r:id="rId7"/>
    <p:sldLayoutId id="2147483662" r:id="rId8"/>
    <p:sldLayoutId id="2147483661" r:id="rId9"/>
    <p:sldLayoutId id="2147483660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微软雅黑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微软雅黑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微软雅黑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微软雅黑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微软雅黑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微软雅黑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</a:lstStyle>
          <a:p>
            <a:pPr>
              <a:defRPr/>
            </a:pPr>
            <a:fld id="{641C2300-C31F-4AB9-AF3F-10971CCB339A}" type="datetimeFigureOut">
              <a:rPr lang="zh-CN" altLang="en-US"/>
              <a:pPr>
                <a:defRPr/>
              </a:pPr>
              <a:t>2020/5/27</a:t>
            </a:fld>
            <a:endParaRPr lang="zh-CN" altLang="en-US" dirty="0"/>
          </a:p>
        </p:txBody>
      </p:sp>
      <p:sp>
        <p:nvSpPr>
          <p:cNvPr id="10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1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bg1">
                    <a:lumMod val="50000"/>
                  </a:schemeClr>
                </a:solidFill>
                <a:latin typeface="黑体" panose="02010609060101010101" pitchFamily="49" charset="-122"/>
                <a:ea typeface="黑体" panose="02010609060101010101" pitchFamily="49" charset="-122"/>
                <a:cs typeface="+mn-cs"/>
              </a:defRPr>
            </a:lvl1pPr>
          </a:lstStyle>
          <a:p>
            <a:pPr>
              <a:defRPr/>
            </a:pPr>
            <a:fld id="{3BDCDC5D-7E7C-43C2-B3E3-94C153A8C9D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  <p:sp>
        <p:nvSpPr>
          <p:cNvPr id="2" name="KSO_TEMPLATE" hidden="1"/>
          <p:cNvSpPr/>
          <p:nvPr userDrawn="1">
            <p:custDataLst>
              <p:tags r:id="rId12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78" r:id="rId2"/>
    <p:sldLayoutId id="2147483677" r:id="rId3"/>
    <p:sldLayoutId id="2147483676" r:id="rId4"/>
    <p:sldLayoutId id="2147483675" r:id="rId5"/>
    <p:sldLayoutId id="2147483674" r:id="rId6"/>
    <p:sldLayoutId id="2147483673" r:id="rId7"/>
    <p:sldLayoutId id="2147483672" r:id="rId8"/>
    <p:sldLayoutId id="2147483671" r:id="rId9"/>
    <p:sldLayoutId id="2147483670" r:id="rId10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微软雅黑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  <a:ea typeface="微软雅黑"/>
          <a:cs typeface="微软雅黑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微软雅黑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微软雅黑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微软雅黑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微软雅黑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微软雅黑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1.xml"/><Relationship Id="rId1" Type="http://schemas.openxmlformats.org/officeDocument/2006/relationships/tags" Target="../tags/tag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矩形 20"/>
          <p:cNvSpPr/>
          <p:nvPr/>
        </p:nvSpPr>
        <p:spPr>
          <a:xfrm>
            <a:off x="2328863" y="2043953"/>
            <a:ext cx="4578496" cy="15036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5400" b="1" dirty="0">
                <a:latin typeface="+mn-ea"/>
                <a:ea typeface="+mn-ea"/>
                <a:cs typeface="+mn-cs"/>
              </a:rPr>
              <a:t>  </a:t>
            </a:r>
            <a:r>
              <a:rPr lang="en-US" altLang="zh-CN" sz="3200" b="1" dirty="0" smtClean="0">
                <a:latin typeface="+mn-ea"/>
                <a:ea typeface="+mn-ea"/>
                <a:cs typeface="+mn-cs"/>
              </a:rPr>
              <a:t>School rules  </a:t>
            </a:r>
            <a:endParaRPr lang="en-US" altLang="zh-CN" sz="3200" b="1" dirty="0">
              <a:latin typeface="+mn-ea"/>
              <a:ea typeface="+mn-ea"/>
              <a:cs typeface="+mn-cs"/>
            </a:endParaRPr>
          </a:p>
        </p:txBody>
      </p:sp>
      <p:sp>
        <p:nvSpPr>
          <p:cNvPr id="25602" name="文本框 4"/>
          <p:cNvSpPr txBox="1">
            <a:spLocks noChangeArrowheads="1"/>
          </p:cNvSpPr>
          <p:nvPr/>
        </p:nvSpPr>
        <p:spPr bwMode="auto">
          <a:xfrm>
            <a:off x="1258645" y="1011219"/>
            <a:ext cx="728292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CN" sz="40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1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微软雅黑"/>
                <a:ea typeface="微软雅黑"/>
                <a:sym typeface="+mn-ea"/>
              </a:rPr>
              <a:t>UNIT 4 Don't eat in class.</a:t>
            </a:r>
            <a:endParaRPr lang="zh-CN" altLang="en-US" sz="40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1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微软雅黑"/>
              <a:ea typeface="微软雅黑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7856538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8186738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84613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87280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90074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92868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962342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986472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1" name="矩形 60"/>
          <p:cNvSpPr/>
          <p:nvPr/>
        </p:nvSpPr>
        <p:spPr>
          <a:xfrm>
            <a:off x="2509838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2" name="矩形 61"/>
          <p:cNvSpPr/>
          <p:nvPr/>
        </p:nvSpPr>
        <p:spPr>
          <a:xfrm>
            <a:off x="2840038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3" name="矩形 62"/>
          <p:cNvSpPr/>
          <p:nvPr/>
        </p:nvSpPr>
        <p:spPr>
          <a:xfrm>
            <a:off x="31146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4" name="矩形 63"/>
          <p:cNvSpPr/>
          <p:nvPr/>
        </p:nvSpPr>
        <p:spPr>
          <a:xfrm>
            <a:off x="33813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5" name="矩形 64"/>
          <p:cNvSpPr/>
          <p:nvPr/>
        </p:nvSpPr>
        <p:spPr>
          <a:xfrm>
            <a:off x="36607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6" name="矩形 65"/>
          <p:cNvSpPr/>
          <p:nvPr/>
        </p:nvSpPr>
        <p:spPr>
          <a:xfrm>
            <a:off x="394017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7" name="矩形 66"/>
          <p:cNvSpPr/>
          <p:nvPr/>
        </p:nvSpPr>
        <p:spPr>
          <a:xfrm>
            <a:off x="427672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  <p:sp>
        <p:nvSpPr>
          <p:cNvPr id="68" name="矩形 67"/>
          <p:cNvSpPr/>
          <p:nvPr/>
        </p:nvSpPr>
        <p:spPr>
          <a:xfrm>
            <a:off x="4518025" y="741363"/>
            <a:ext cx="152400" cy="76200"/>
          </a:xfrm>
          <a:prstGeom prst="rect">
            <a:avLst/>
          </a:prstGeom>
          <a:solidFill>
            <a:srgbClr val="EAF5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/>
          </a:p>
        </p:txBody>
      </p:sp>
    </p:spTree>
    <p:custDataLst>
      <p:tags r:id="rId1"/>
    </p:custData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5" name="Text Box 7"/>
          <p:cNvSpPr txBox="1">
            <a:spLocks noChangeArrowheads="1"/>
          </p:cNvSpPr>
          <p:nvPr/>
        </p:nvSpPr>
        <p:spPr bwMode="auto">
          <a:xfrm>
            <a:off x="2133600" y="1295400"/>
            <a:ext cx="7924800" cy="220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1. Don’t arrive late for class.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不要上课迟到。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	 arrive  </a:t>
            </a:r>
            <a:r>
              <a:rPr lang="en-US" altLang="zh-CN" sz="3200" i="1">
                <a:latin typeface="Times New Roman" pitchFamily="18" charset="0"/>
                <a:ea typeface="黑体" pitchFamily="2" charset="-122"/>
              </a:rPr>
              <a:t>vi.</a:t>
            </a: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 </a:t>
            </a: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到达 </a:t>
            </a:r>
          </a:p>
          <a:p>
            <a:pPr marL="342900" indent="-342900">
              <a:spcBef>
                <a:spcPct val="20000"/>
              </a:spcBef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When did he arrive yesterday?</a:t>
            </a:r>
          </a:p>
          <a:p>
            <a:pPr marL="342900" indent="-342900">
              <a:spcBef>
                <a:spcPct val="20000"/>
              </a:spcBef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昨天他什么时候到达的？</a:t>
            </a:r>
          </a:p>
        </p:txBody>
      </p:sp>
      <p:sp>
        <p:nvSpPr>
          <p:cNvPr id="50178" name="椭圆 5"/>
          <p:cNvSpPr>
            <a:spLocks noChangeArrowheads="1"/>
          </p:cNvSpPr>
          <p:nvPr/>
        </p:nvSpPr>
        <p:spPr bwMode="auto">
          <a:xfrm>
            <a:off x="398463" y="196850"/>
            <a:ext cx="2808287" cy="604838"/>
          </a:xfrm>
          <a:prstGeom prst="ellipse">
            <a:avLst/>
          </a:prstGeom>
          <a:gradFill rotWithShape="1">
            <a:gsLst>
              <a:gs pos="0">
                <a:srgbClr val="EAC112"/>
              </a:gs>
              <a:gs pos="100000">
                <a:srgbClr val="F57C89"/>
              </a:gs>
            </a:gsLst>
            <a:lin ang="27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2800" b="1">
                <a:solidFill>
                  <a:srgbClr val="000000"/>
                </a:solidFill>
                <a:latin typeface="Times New Roman" pitchFamily="18" charset="0"/>
                <a:ea typeface="微软雅黑"/>
                <a:sym typeface="Times New Roman" pitchFamily="18" charset="0"/>
              </a:rPr>
              <a:t>Language points</a:t>
            </a:r>
            <a:endParaRPr lang="zh-CN" altLang="en-US">
              <a:solidFill>
                <a:srgbClr val="000000"/>
              </a:solidFill>
              <a:ea typeface="微软雅黑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438400" y="3530600"/>
            <a:ext cx="79248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【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拓展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】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arrive in / at</a:t>
            </a:r>
            <a:r>
              <a:rPr lang="zh-CN" altLang="en-US" sz="28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与</a:t>
            </a:r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get to </a:t>
            </a:r>
            <a:r>
              <a:rPr lang="zh-CN" altLang="en-US" sz="28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的区别</a:t>
            </a: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90800" y="4087813"/>
            <a:ext cx="7620000" cy="198596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arrive + in  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（大地方）</a:t>
            </a:r>
          </a:p>
          <a:p>
            <a:pPr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	          at  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（小地方）</a:t>
            </a:r>
          </a:p>
          <a:p>
            <a:pPr marL="0" indent="0">
              <a:buFontTx/>
              <a:buNone/>
              <a:defRPr/>
            </a:pP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get 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必须与</a:t>
            </a: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to 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搭配才能加宾语。后面如接地点副词，则不用介词</a:t>
            </a:r>
            <a:r>
              <a:rPr lang="en-US" altLang="zh-CN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to</a:t>
            </a:r>
            <a:r>
              <a:rPr lang="zh-CN" altLang="en-US" sz="2800" dirty="0" smtClean="0"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34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34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6" name="Text Box 4"/>
          <p:cNvSpPr txBox="1">
            <a:spLocks noChangeArrowheads="1"/>
          </p:cNvSpPr>
          <p:nvPr/>
        </p:nvSpPr>
        <p:spPr bwMode="auto">
          <a:xfrm>
            <a:off x="890588" y="428625"/>
            <a:ext cx="8001000" cy="600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  2. You must be on time.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你们必须守时。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1) must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作为情态动词，表示“必须”、“务必”，有时还表示“一定”，起到加强语气的作用。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例如：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You must come tomorrow.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你（们）明天必须要来。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在回答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must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引起的问句时，如果是否定的答复，可用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don’t have to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或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needn’t (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不必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) ,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但不能用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mustn’t (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一定不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,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必须不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,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不允许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,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不得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)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45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2209800" y="838200"/>
            <a:ext cx="8001000" cy="396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2) on time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是一个固定介词短语，表示“按时；准时”。 例如：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We must get to school on time.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   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我们必须按时到校。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 我们要按时完成任务。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We'll finish our job _________. </a:t>
            </a:r>
          </a:p>
        </p:txBody>
      </p:sp>
      <p:sp>
        <p:nvSpPr>
          <p:cNvPr id="77829" name="Text Box 5"/>
          <p:cNvSpPr txBox="1">
            <a:spLocks noChangeArrowheads="1"/>
          </p:cNvSpPr>
          <p:nvPr/>
        </p:nvSpPr>
        <p:spPr bwMode="auto">
          <a:xfrm>
            <a:off x="5638800" y="4114800"/>
            <a:ext cx="1412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78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78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78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0" name="Text Box 4"/>
          <p:cNvSpPr txBox="1">
            <a:spLocks noChangeArrowheads="1"/>
          </p:cNvSpPr>
          <p:nvPr/>
        </p:nvSpPr>
        <p:spPr bwMode="auto">
          <a:xfrm>
            <a:off x="2209800" y="685800"/>
            <a:ext cx="8001000" cy="526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3) 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系动词</a:t>
            </a: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be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与形容词或介词短语连用，是英语一种常见的语句结构，表示某种状态。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例如：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be quiet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保持安静；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be strict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要求严格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be on time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守时；按时到； 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be at work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在上班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例如：</a:t>
            </a:r>
          </a:p>
          <a:p>
            <a:pPr marL="342900" indent="-342900">
              <a:lnSpc>
                <a:spcPct val="150000"/>
              </a:lnSpc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You mustn’t be noisy, children.</a:t>
            </a:r>
          </a:p>
          <a:p>
            <a:pPr marL="342900" indent="-342900">
              <a:lnSpc>
                <a:spcPct val="150000"/>
              </a:lnSpc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  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孩子们，你们一定不可喧闹。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55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554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554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286000" y="762000"/>
            <a:ext cx="8001000" cy="266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4. wear a hat  </a:t>
            </a:r>
            <a:r>
              <a:rPr lang="zh-CN" altLang="en-US" sz="32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戴帽子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    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wear  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v.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 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穿；戴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  </a:t>
            </a: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The girl often wears a red coat and a white hat.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这个女孩经常穿着红色的外套戴着白色的帽子。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96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2514600" y="609600"/>
            <a:ext cx="79248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35000"/>
              </a:spcBef>
            </a:pPr>
            <a:r>
              <a:rPr lang="en-US" altLang="zh-CN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put on</a:t>
            </a:r>
            <a:r>
              <a:rPr lang="zh-CN" altLang="en-US" sz="28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着重于“穿”这一动作，即由没穿到穿这一过程的完成，意为“穿上”。</a:t>
            </a: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如：</a:t>
            </a:r>
          </a:p>
          <a:p>
            <a:pPr>
              <a:spcBef>
                <a:spcPct val="35000"/>
              </a:spcBef>
            </a:pPr>
            <a:r>
              <a:rPr lang="en-US" altLang="zh-CN" sz="28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Please put on your new coat.</a:t>
            </a:r>
          </a:p>
          <a:p>
            <a:pPr>
              <a:spcBef>
                <a:spcPct val="35000"/>
              </a:spcBef>
            </a:pPr>
            <a:r>
              <a:rPr lang="zh-CN" altLang="en-US" sz="2800">
                <a:solidFill>
                  <a:srgbClr val="000000"/>
                </a:solidFill>
                <a:latin typeface="Times New Roman" pitchFamily="18" charset="0"/>
                <a:ea typeface="黑体" pitchFamily="2" charset="-122"/>
              </a:rPr>
              <a:t>请穿上你的新大衣。</a:t>
            </a:r>
          </a:p>
          <a:p>
            <a:pPr>
              <a:spcBef>
                <a:spcPct val="35000"/>
              </a:spcBef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用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wear, put on, dress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的适当形式填空。</a:t>
            </a:r>
          </a:p>
          <a:p>
            <a:pPr>
              <a:spcBef>
                <a:spcPct val="35000"/>
              </a:spcBef>
              <a:buFontTx/>
              <a:buAutoNum type="arabicPeriod"/>
            </a:pP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She is _________ a red flower in her hair. </a:t>
            </a:r>
          </a:p>
          <a:p>
            <a:pPr>
              <a:spcBef>
                <a:spcPct val="35000"/>
              </a:spcBef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2. He ________ his coat and goes out. </a:t>
            </a:r>
          </a:p>
          <a:p>
            <a:pPr>
              <a:spcBef>
                <a:spcPct val="35000"/>
              </a:spcBef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3. He is _________ black. </a:t>
            </a:r>
          </a:p>
        </p:txBody>
      </p:sp>
      <p:sp>
        <p:nvSpPr>
          <p:cNvPr id="80901" name="Text Box 5"/>
          <p:cNvSpPr txBox="1">
            <a:spLocks noChangeArrowheads="1"/>
          </p:cNvSpPr>
          <p:nvPr/>
        </p:nvSpPr>
        <p:spPr bwMode="auto">
          <a:xfrm>
            <a:off x="4038600" y="3733800"/>
            <a:ext cx="175260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wearing</a:t>
            </a:r>
          </a:p>
        </p:txBody>
      </p:sp>
      <p:sp>
        <p:nvSpPr>
          <p:cNvPr id="80902" name="Text Box 6"/>
          <p:cNvSpPr txBox="1">
            <a:spLocks noChangeArrowheads="1"/>
          </p:cNvSpPr>
          <p:nvPr/>
        </p:nvSpPr>
        <p:spPr bwMode="auto">
          <a:xfrm>
            <a:off x="3575050" y="4343400"/>
            <a:ext cx="1220788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puts on</a:t>
            </a:r>
          </a:p>
        </p:txBody>
      </p:sp>
      <p:sp>
        <p:nvSpPr>
          <p:cNvPr id="80903" name="Text Box 7"/>
          <p:cNvSpPr txBox="1">
            <a:spLocks noChangeArrowheads="1"/>
          </p:cNvSpPr>
          <p:nvPr/>
        </p:nvSpPr>
        <p:spPr bwMode="auto">
          <a:xfrm>
            <a:off x="3733800" y="4945063"/>
            <a:ext cx="1616075" cy="522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280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dressed in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9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09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090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090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090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090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1" grpId="0"/>
      <p:bldP spid="80902" grpId="0"/>
      <p:bldP spid="8090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60" name="Text Box 4"/>
          <p:cNvSpPr txBox="1">
            <a:spLocks noChangeArrowheads="1"/>
          </p:cNvSpPr>
          <p:nvPr/>
        </p:nvSpPr>
        <p:spPr bwMode="auto">
          <a:xfrm>
            <a:off x="2209800" y="838200"/>
            <a:ext cx="7543800" cy="334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solidFill>
                  <a:srgbClr val="FF0000"/>
                </a:solidFill>
                <a:latin typeface="Times New Roman" pitchFamily="18" charset="0"/>
                <a:ea typeface="黑体" pitchFamily="2" charset="-122"/>
              </a:rPr>
              <a:t>5. Can we bring music players to school?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 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我们能把音乐播放机带到学校来吗？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bring </a:t>
            </a:r>
            <a:r>
              <a:rPr lang="en-US" altLang="zh-CN" sz="3200" i="1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v.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 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带来；取来   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Can you bring me an English dictionary? 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      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你能给我带来一本英语字典吗？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/>
          <p:cNvSpPr txBox="1">
            <a:spLocks noChangeArrowheads="1"/>
          </p:cNvSpPr>
          <p:nvPr/>
        </p:nvSpPr>
        <p:spPr bwMode="auto">
          <a:xfrm>
            <a:off x="2209800" y="304800"/>
            <a:ext cx="7543800" cy="599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【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拓展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】bring 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与 </a:t>
            </a: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take 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的区别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       </a:t>
            </a: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Bring your homework here, and take the book away.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   </a:t>
            </a: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把你的作业拿过来，把这本书带走。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     </a:t>
            </a: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bring </a:t>
            </a: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指往里带，而</a:t>
            </a: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take </a:t>
            </a: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则指往外带。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zh-CN" altLang="en-US" sz="3200">
                <a:latin typeface="Times New Roman" pitchFamily="18" charset="0"/>
                <a:ea typeface="黑体" pitchFamily="2" charset="-122"/>
              </a:rPr>
              <a:t>   </a:t>
            </a: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---Why do Chinese people like red?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   ---Because they think it can ____ them good luck.</a:t>
            </a:r>
          </a:p>
          <a:p>
            <a:pPr marL="342900" indent="-342900">
              <a:lnSpc>
                <a:spcPct val="120000"/>
              </a:lnSpc>
              <a:spcBef>
                <a:spcPct val="20000"/>
              </a:spcBef>
            </a:pPr>
            <a:r>
              <a:rPr lang="en-US" altLang="zh-CN" sz="3200">
                <a:latin typeface="Times New Roman" pitchFamily="18" charset="0"/>
                <a:ea typeface="黑体" pitchFamily="2" charset="-122"/>
              </a:rPr>
              <a:t>      A. carry    B. bring    C. make   D. take</a:t>
            </a:r>
          </a:p>
        </p:txBody>
      </p:sp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7543800" y="4325938"/>
            <a:ext cx="4540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7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57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57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57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57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57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57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57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3" name="Rectangle 3"/>
          <p:cNvSpPr>
            <a:spLocks noChangeArrowheads="1"/>
          </p:cNvSpPr>
          <p:nvPr/>
        </p:nvSpPr>
        <p:spPr bwMode="auto">
          <a:xfrm>
            <a:off x="2528888" y="992188"/>
            <a:ext cx="8139112" cy="181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800">
                <a:latin typeface="Times New Roman" pitchFamily="18" charset="0"/>
                <a:ea typeface="黑体" pitchFamily="2" charset="-122"/>
              </a:rPr>
              <a:t>1.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祈使句是表示命令、叮嘱、号召等的句子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;</a:t>
            </a:r>
          </a:p>
          <a:p>
            <a:r>
              <a:rPr lang="en-US" altLang="zh-CN" sz="2800">
                <a:latin typeface="Times New Roman" pitchFamily="18" charset="0"/>
                <a:ea typeface="黑体" pitchFamily="2" charset="-122"/>
              </a:rPr>
              <a:t>2.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通常省略主语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you;</a:t>
            </a:r>
          </a:p>
          <a:p>
            <a:r>
              <a:rPr lang="en-US" altLang="zh-CN" sz="2800">
                <a:latin typeface="Times New Roman" pitchFamily="18" charset="0"/>
                <a:ea typeface="黑体" pitchFamily="2" charset="-122"/>
              </a:rPr>
              <a:t>3.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句中谓语动词用动词原形</a:t>
            </a:r>
            <a:r>
              <a:rPr lang="en-US" altLang="zh-CN" sz="2800">
                <a:latin typeface="Times New Roman" pitchFamily="18" charset="0"/>
                <a:ea typeface="黑体" pitchFamily="2" charset="-122"/>
              </a:rPr>
              <a:t>;</a:t>
            </a:r>
          </a:p>
          <a:p>
            <a:r>
              <a:rPr lang="en-US" altLang="zh-CN" sz="2800">
                <a:latin typeface="Times New Roman" pitchFamily="18" charset="0"/>
                <a:ea typeface="黑体" pitchFamily="2" charset="-122"/>
              </a:rPr>
              <a:t>4.</a:t>
            </a:r>
            <a:r>
              <a:rPr lang="zh-CN" altLang="en-US" sz="2800">
                <a:latin typeface="Times New Roman" pitchFamily="18" charset="0"/>
                <a:ea typeface="黑体" pitchFamily="2" charset="-122"/>
              </a:rPr>
              <a:t>祈使句有肯定和否定两种。 </a:t>
            </a:r>
          </a:p>
        </p:txBody>
      </p:sp>
      <p:sp>
        <p:nvSpPr>
          <p:cNvPr id="117764" name="Text Box 4"/>
          <p:cNvSpPr txBox="1">
            <a:spLocks noChangeArrowheads="1"/>
          </p:cNvSpPr>
          <p:nvPr/>
        </p:nvSpPr>
        <p:spPr bwMode="auto">
          <a:xfrm>
            <a:off x="3581400" y="3022600"/>
            <a:ext cx="334327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Don’t eat in class.</a:t>
            </a:r>
          </a:p>
        </p:txBody>
      </p:sp>
      <p:sp>
        <p:nvSpPr>
          <p:cNvPr id="117765" name="Rectangle 5"/>
          <p:cNvSpPr>
            <a:spLocks noChangeArrowheads="1"/>
          </p:cNvSpPr>
          <p:nvPr/>
        </p:nvSpPr>
        <p:spPr bwMode="auto">
          <a:xfrm>
            <a:off x="3581400" y="4727575"/>
            <a:ext cx="5548313" cy="1076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Come in, please! 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请进！ </a:t>
            </a:r>
          </a:p>
          <a:p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Sit down, please. </a:t>
            </a: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请坐。 　</a:t>
            </a:r>
          </a:p>
        </p:txBody>
      </p:sp>
      <p:sp>
        <p:nvSpPr>
          <p:cNvPr id="117766" name="Text Box 6"/>
          <p:cNvSpPr txBox="1">
            <a:spLocks noChangeArrowheads="1"/>
          </p:cNvSpPr>
          <p:nvPr/>
        </p:nvSpPr>
        <p:spPr bwMode="auto">
          <a:xfrm>
            <a:off x="3581400" y="3632200"/>
            <a:ext cx="6381750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Don’t play sports in the classroom.</a:t>
            </a:r>
          </a:p>
        </p:txBody>
      </p:sp>
      <p:sp>
        <p:nvSpPr>
          <p:cNvPr id="117767" name="Text Box 7"/>
          <p:cNvSpPr txBox="1">
            <a:spLocks noChangeArrowheads="1"/>
          </p:cNvSpPr>
          <p:nvPr/>
        </p:nvSpPr>
        <p:spPr bwMode="auto">
          <a:xfrm>
            <a:off x="3581400" y="4241800"/>
            <a:ext cx="2459038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Don’t  fight .</a:t>
            </a:r>
          </a:p>
        </p:txBody>
      </p:sp>
      <p:sp>
        <p:nvSpPr>
          <p:cNvPr id="117768" name="Rectangle 8"/>
          <p:cNvSpPr>
            <a:spLocks noChangeArrowheads="1"/>
          </p:cNvSpPr>
          <p:nvPr/>
        </p:nvSpPr>
        <p:spPr bwMode="auto">
          <a:xfrm>
            <a:off x="2590800" y="3048000"/>
            <a:ext cx="1406525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否定</a:t>
            </a:r>
          </a:p>
        </p:txBody>
      </p:sp>
      <p:sp>
        <p:nvSpPr>
          <p:cNvPr id="117769" name="Rectangle 9"/>
          <p:cNvSpPr>
            <a:spLocks noChangeArrowheads="1"/>
          </p:cNvSpPr>
          <p:nvPr/>
        </p:nvSpPr>
        <p:spPr bwMode="auto">
          <a:xfrm>
            <a:off x="2646363" y="4873625"/>
            <a:ext cx="1293812" cy="48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</a:pPr>
            <a:r>
              <a:rPr lang="zh-CN" altLang="en-US" sz="3200">
                <a:solidFill>
                  <a:srgbClr val="0000FF"/>
                </a:solidFill>
                <a:latin typeface="Times New Roman" pitchFamily="18" charset="0"/>
                <a:ea typeface="黑体" pitchFamily="2" charset="-122"/>
              </a:rPr>
              <a:t>肯定</a:t>
            </a:r>
          </a:p>
        </p:txBody>
      </p:sp>
      <p:sp>
        <p:nvSpPr>
          <p:cNvPr id="10" name="矩形 9"/>
          <p:cNvSpPr/>
          <p:nvPr/>
        </p:nvSpPr>
        <p:spPr>
          <a:xfrm>
            <a:off x="5265657" y="320102"/>
            <a:ext cx="1573530" cy="700405"/>
          </a:xfrm>
          <a:prstGeom prst="rect">
            <a:avLst/>
          </a:prstGeom>
          <a:solidFill>
            <a:srgbClr val="9BBB59"/>
          </a:solidFill>
        </p:spPr>
        <p:txBody>
          <a:bodyPr wrap="none">
            <a:spAutoFit/>
          </a:bodyPr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zh-CN" altLang="en-US" sz="3600" kern="0" spc="50" dirty="0">
                <a:ln w="0"/>
                <a:solidFill>
                  <a:prstClr val="black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黑体" panose="02010609060101010101" pitchFamily="49" charset="-122"/>
                <a:ea typeface="黑体" panose="02010609060101010101" pitchFamily="49" charset="-122"/>
                <a:cs typeface="+mn-cs"/>
              </a:rPr>
              <a:t>祈使句</a:t>
            </a:r>
          </a:p>
        </p:txBody>
      </p:sp>
      <p:grpSp>
        <p:nvGrpSpPr>
          <p:cNvPr id="58377" name="组合 20"/>
          <p:cNvGrpSpPr>
            <a:grpSpLocks/>
          </p:cNvGrpSpPr>
          <p:nvPr/>
        </p:nvGrpSpPr>
        <p:grpSpPr bwMode="auto">
          <a:xfrm>
            <a:off x="371475" y="263525"/>
            <a:ext cx="3032125" cy="646113"/>
            <a:chOff x="1161" y="963"/>
            <a:chExt cx="4160" cy="939"/>
          </a:xfrm>
        </p:grpSpPr>
        <p:sp>
          <p:nvSpPr>
            <p:cNvPr id="22" name="TextBox 2"/>
            <p:cNvSpPr txBox="1"/>
            <p:nvPr/>
          </p:nvSpPr>
          <p:spPr>
            <a:xfrm>
              <a:off x="1899" y="963"/>
              <a:ext cx="3328" cy="93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600" b="1" dirty="0">
                  <a:solidFill>
                    <a:srgbClr val="009FB9"/>
                  </a:solidFill>
                  <a:latin typeface="+mj-ea"/>
                  <a:ea typeface="+mj-ea"/>
                  <a:cs typeface="+mn-cs"/>
                </a:rPr>
                <a:t>课 堂 小 结</a:t>
              </a:r>
              <a:endParaRPr lang="en-US" altLang="zh-CN" sz="3600" b="1" dirty="0">
                <a:solidFill>
                  <a:srgbClr val="009FB9"/>
                </a:solidFill>
                <a:latin typeface="+mj-ea"/>
                <a:ea typeface="+mj-ea"/>
                <a:cs typeface="+mn-cs"/>
              </a:endParaRP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161" y="1879"/>
              <a:ext cx="4160" cy="0"/>
            </a:xfrm>
            <a:prstGeom prst="line">
              <a:avLst/>
            </a:prstGeom>
            <a:ln>
              <a:solidFill>
                <a:srgbClr val="009FB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58378" name="Picture 4" descr="png-021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950" y="123825"/>
            <a:ext cx="923925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" fill="hold"/>
                                        <p:tgtEl>
                                          <p:spTgt spid="117763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" fill="hold"/>
                                        <p:tgtEl>
                                          <p:spTgt spid="117768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" fill="hold"/>
                                        <p:tgtEl>
                                          <p:spTgt spid="117764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6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" fill="hold"/>
                                        <p:tgtEl>
                                          <p:spTgt spid="117766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9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" fill="hold"/>
                                        <p:tgtEl>
                                          <p:spTgt spid="117767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" fill="hold"/>
                                        <p:tgtEl>
                                          <p:spTgt spid="117769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" fill="hold"/>
                                        <p:tgtEl>
                                          <p:spTgt spid="11776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3" grpId="0"/>
      <p:bldP spid="117764" grpId="0"/>
      <p:bldP spid="117765" grpId="0"/>
      <p:bldP spid="117766" grpId="0"/>
      <p:bldP spid="117767" grpId="0"/>
      <p:bldP spid="117768" grpId="0"/>
      <p:bldP spid="11776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1847850" y="1052513"/>
            <a:ext cx="8553450" cy="505777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None/>
            </a:pPr>
            <a:r>
              <a:rPr lang="zh-CN" altLang="en-US" sz="3200" b="1" smtClean="0">
                <a:latin typeface="黑体" pitchFamily="2" charset="-122"/>
                <a:ea typeface="黑体" pitchFamily="2" charset="-122"/>
              </a:rPr>
              <a:t>肯定祈使句                 否定祈使句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zh-CN" sz="3200" b="1" smtClean="0">
                <a:latin typeface="Times New Roman" pitchFamily="18" charset="0"/>
              </a:rPr>
              <a:t>Sit down.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zh-CN" sz="3200" b="1" smtClean="0">
                <a:latin typeface="Times New Roman" pitchFamily="18" charset="0"/>
              </a:rPr>
              <a:t>Come in.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zh-CN" sz="3200" b="1" smtClean="0">
                <a:latin typeface="Times New Roman" pitchFamily="18" charset="0"/>
              </a:rPr>
              <a:t>Eat at home.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AutoNum type="arabicPeriod"/>
            </a:pPr>
            <a:r>
              <a:rPr lang="en-US" altLang="zh-CN" sz="3200" b="1" smtClean="0">
                <a:latin typeface="Times New Roman" pitchFamily="18" charset="0"/>
              </a:rPr>
              <a:t>Listen to music outside.</a:t>
            </a:r>
          </a:p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None/>
            </a:pPr>
            <a:endParaRPr lang="en-US" altLang="zh-CN" sz="3200" b="1" smtClean="0">
              <a:latin typeface="Times New Roman" pitchFamily="18" charset="0"/>
            </a:endParaRPr>
          </a:p>
          <a:p>
            <a:pPr marL="0" indent="0">
              <a:lnSpc>
                <a:spcPct val="110000"/>
              </a:lnSpc>
              <a:spcBef>
                <a:spcPct val="20000"/>
              </a:spcBef>
              <a:buFontTx/>
              <a:buNone/>
            </a:pPr>
            <a:r>
              <a:rPr lang="en-US" altLang="zh-CN" sz="3200" b="1" smtClean="0">
                <a:latin typeface="Times New Roman" pitchFamily="18" charset="0"/>
              </a:rPr>
              <a:t>5.   Do your homework at school.</a:t>
            </a:r>
          </a:p>
        </p:txBody>
      </p:sp>
      <p:sp>
        <p:nvSpPr>
          <p:cNvPr id="118788" name="AutoShape 4"/>
          <p:cNvSpPr>
            <a:spLocks noChangeArrowheads="1"/>
          </p:cNvSpPr>
          <p:nvPr/>
        </p:nvSpPr>
        <p:spPr bwMode="auto">
          <a:xfrm>
            <a:off x="5334000" y="1828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 sz="3200">
              <a:solidFill>
                <a:schemeClr val="accent2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118789" name="Text Box 5"/>
          <p:cNvSpPr txBox="1">
            <a:spLocks noChangeArrowheads="1"/>
          </p:cNvSpPr>
          <p:nvPr/>
        </p:nvSpPr>
        <p:spPr bwMode="auto">
          <a:xfrm>
            <a:off x="7162800" y="1828800"/>
            <a:ext cx="2743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Don’t</a:t>
            </a:r>
            <a:r>
              <a:rPr lang="en-US" altLang="zh-CN" sz="3200" b="1">
                <a:latin typeface="Times New Roman" pitchFamily="18" charset="0"/>
                <a:ea typeface="微软雅黑"/>
              </a:rPr>
              <a:t> sit down.</a:t>
            </a:r>
          </a:p>
        </p:txBody>
      </p:sp>
      <p:sp>
        <p:nvSpPr>
          <p:cNvPr id="118790" name="AutoShape 6"/>
          <p:cNvSpPr>
            <a:spLocks noChangeArrowheads="1"/>
          </p:cNvSpPr>
          <p:nvPr/>
        </p:nvSpPr>
        <p:spPr bwMode="auto">
          <a:xfrm>
            <a:off x="5334000" y="31242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 sz="3200">
              <a:solidFill>
                <a:schemeClr val="accent2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118791" name="AutoShape 7"/>
          <p:cNvSpPr>
            <a:spLocks noChangeArrowheads="1"/>
          </p:cNvSpPr>
          <p:nvPr/>
        </p:nvSpPr>
        <p:spPr bwMode="auto">
          <a:xfrm>
            <a:off x="5334000" y="24384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CN" altLang="zh-CN" sz="3200">
              <a:solidFill>
                <a:schemeClr val="accent2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118792" name="Text Box 8"/>
          <p:cNvSpPr txBox="1">
            <a:spLocks noChangeArrowheads="1"/>
          </p:cNvSpPr>
          <p:nvPr/>
        </p:nvSpPr>
        <p:spPr bwMode="auto">
          <a:xfrm>
            <a:off x="7162800" y="2438400"/>
            <a:ext cx="27860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Don’t</a:t>
            </a:r>
            <a:r>
              <a:rPr lang="en-US" altLang="zh-CN" sz="3200" b="1">
                <a:latin typeface="Times New Roman" pitchFamily="18" charset="0"/>
                <a:ea typeface="微软雅黑"/>
              </a:rPr>
              <a:t> come in .</a:t>
            </a:r>
          </a:p>
        </p:txBody>
      </p:sp>
      <p:sp>
        <p:nvSpPr>
          <p:cNvPr id="118793" name="Text Box 9"/>
          <p:cNvSpPr txBox="1">
            <a:spLocks noChangeArrowheads="1"/>
          </p:cNvSpPr>
          <p:nvPr/>
        </p:nvSpPr>
        <p:spPr bwMode="auto">
          <a:xfrm>
            <a:off x="7086600" y="3124200"/>
            <a:ext cx="3349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 i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Don’t</a:t>
            </a:r>
            <a:r>
              <a:rPr lang="en-US" altLang="zh-CN" sz="3200" b="1">
                <a:latin typeface="Times New Roman" pitchFamily="18" charset="0"/>
                <a:ea typeface="微软雅黑"/>
              </a:rPr>
              <a:t> eat at home.</a:t>
            </a:r>
          </a:p>
        </p:txBody>
      </p:sp>
      <p:sp>
        <p:nvSpPr>
          <p:cNvPr id="118794" name="Text Box 10"/>
          <p:cNvSpPr txBox="1">
            <a:spLocks noChangeArrowheads="1"/>
          </p:cNvSpPr>
          <p:nvPr/>
        </p:nvSpPr>
        <p:spPr bwMode="auto">
          <a:xfrm>
            <a:off x="2590800" y="4267200"/>
            <a:ext cx="5207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Don’t listen to music outside.</a:t>
            </a:r>
          </a:p>
        </p:txBody>
      </p:sp>
      <p:sp>
        <p:nvSpPr>
          <p:cNvPr id="118795" name="Text Box 11"/>
          <p:cNvSpPr txBox="1">
            <a:spLocks noChangeArrowheads="1"/>
          </p:cNvSpPr>
          <p:nvPr/>
        </p:nvSpPr>
        <p:spPr bwMode="auto">
          <a:xfrm>
            <a:off x="2590800" y="5562600"/>
            <a:ext cx="62928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Don’t do your homework at school.</a:t>
            </a:r>
          </a:p>
        </p:txBody>
      </p:sp>
      <p:sp>
        <p:nvSpPr>
          <p:cNvPr id="59402" name="Text Box 12"/>
          <p:cNvSpPr txBox="1">
            <a:spLocks noChangeArrowheads="1"/>
          </p:cNvSpPr>
          <p:nvPr/>
        </p:nvSpPr>
        <p:spPr bwMode="auto">
          <a:xfrm>
            <a:off x="1855788" y="366713"/>
            <a:ext cx="3733800" cy="631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0000"/>
              </a:lnSpc>
              <a:spcBef>
                <a:spcPct val="2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Examples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87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87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87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87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87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87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18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48" dur="500"/>
                                        <p:tgtEl>
                                          <p:spTgt spid="118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8788" grpId="0" bldLvl="0" animBg="1"/>
      <p:bldP spid="118789" grpId="0"/>
      <p:bldP spid="118790" grpId="0" bldLvl="0" animBg="1"/>
      <p:bldP spid="118791" grpId="0" bldLvl="0" animBg="1"/>
      <p:bldP spid="118792" grpId="0"/>
      <p:bldP spid="118793" grpId="0"/>
      <p:bldP spid="118794" grpId="0"/>
      <p:bldP spid="11879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ext Box 5"/>
          <p:cNvSpPr txBox="1">
            <a:spLocks noChangeArrowheads="1"/>
          </p:cNvSpPr>
          <p:nvPr/>
        </p:nvSpPr>
        <p:spPr bwMode="auto">
          <a:xfrm>
            <a:off x="666750" y="1173163"/>
            <a:ext cx="10999788" cy="755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35000"/>
              </a:lnSpc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微软雅黑"/>
              </a:rPr>
              <a:t>Do you know the meanings of the following signs?</a:t>
            </a:r>
          </a:p>
        </p:txBody>
      </p:sp>
      <p:grpSp>
        <p:nvGrpSpPr>
          <p:cNvPr id="29698" name="组合 14"/>
          <p:cNvGrpSpPr>
            <a:grpSpLocks/>
          </p:cNvGrpSpPr>
          <p:nvPr/>
        </p:nvGrpSpPr>
        <p:grpSpPr bwMode="auto">
          <a:xfrm>
            <a:off x="958850" y="438150"/>
            <a:ext cx="3013075" cy="646113"/>
            <a:chOff x="1161" y="742"/>
            <a:chExt cx="4743" cy="1089"/>
          </a:xfrm>
        </p:grpSpPr>
        <p:sp>
          <p:nvSpPr>
            <p:cNvPr id="16" name="TextBox 2"/>
            <p:cNvSpPr txBox="1"/>
            <p:nvPr/>
          </p:nvSpPr>
          <p:spPr>
            <a:xfrm>
              <a:off x="1901" y="742"/>
              <a:ext cx="3848" cy="108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600" b="1" dirty="0">
                  <a:solidFill>
                    <a:srgbClr val="009FB9"/>
                  </a:solidFill>
                  <a:latin typeface="+mj-ea"/>
                  <a:ea typeface="+mj-ea"/>
                  <a:cs typeface="+mn-cs"/>
                </a:rPr>
                <a:t>课 堂 导 入</a:t>
              </a:r>
            </a:p>
          </p:txBody>
        </p:sp>
        <p:cxnSp>
          <p:nvCxnSpPr>
            <p:cNvPr id="19" name="直接连接符 18"/>
            <p:cNvCxnSpPr/>
            <p:nvPr/>
          </p:nvCxnSpPr>
          <p:spPr>
            <a:xfrm>
              <a:off x="1161" y="1745"/>
              <a:ext cx="4743" cy="0"/>
            </a:xfrm>
            <a:prstGeom prst="line">
              <a:avLst/>
            </a:prstGeom>
            <a:ln>
              <a:solidFill>
                <a:srgbClr val="009FB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717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5" y="2320290"/>
            <a:ext cx="2030730" cy="1828165"/>
          </a:xfrm>
          <a:prstGeom prst="ellipse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-88900" y="4816475"/>
            <a:ext cx="39624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No talking!</a:t>
            </a:r>
          </a:p>
        </p:txBody>
      </p:sp>
      <p:pic>
        <p:nvPicPr>
          <p:cNvPr id="9218" name="Picture 4" descr="2105725_114344069_2"/>
          <p:cNvPicPr>
            <a:picLocks noChangeAspect="1"/>
          </p:cNvPicPr>
          <p:nvPr/>
        </p:nvPicPr>
        <p:blipFill>
          <a:blip r:embed="rId3" cstate="print"/>
          <a:srcRect l="-1282" t="3847"/>
          <a:stretch>
            <a:fillRect/>
          </a:stretch>
        </p:blipFill>
        <p:spPr>
          <a:xfrm>
            <a:off x="4229100" y="2294890"/>
            <a:ext cx="1795780" cy="1828165"/>
          </a:xfrm>
          <a:prstGeom prst="ellipse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3290888" y="4816475"/>
            <a:ext cx="33528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No fire! </a:t>
            </a:r>
          </a:p>
        </p:txBody>
      </p:sp>
      <p:pic>
        <p:nvPicPr>
          <p:cNvPr id="10242" name="Picture 4" descr="20083814426589_2"/>
          <p:cNvPicPr>
            <a:picLocks noChangeAspect="1"/>
          </p:cNvPicPr>
          <p:nvPr/>
        </p:nvPicPr>
        <p:blipFill>
          <a:blip r:embed="rId4" cstate="print"/>
          <a:srcRect l="1599" b="25021"/>
          <a:stretch>
            <a:fillRect/>
          </a:stretch>
        </p:blipFill>
        <p:spPr>
          <a:xfrm>
            <a:off x="7530465" y="2320290"/>
            <a:ext cx="1981200" cy="1802765"/>
          </a:xfrm>
          <a:prstGeom prst="ellipse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6643688" y="4816475"/>
            <a:ext cx="40386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CN" sz="3600" b="1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No mobile phones! </a:t>
            </a:r>
          </a:p>
        </p:txBody>
      </p:sp>
      <p:pic>
        <p:nvPicPr>
          <p:cNvPr id="29705" name="Picture 4" descr="png-0212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3238" y="247650"/>
            <a:ext cx="925512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0" grpId="0"/>
      <p:bldP spid="13317" grpId="0"/>
      <p:bldP spid="143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ext Box 4"/>
          <p:cNvSpPr txBox="1">
            <a:spLocks noChangeArrowheads="1"/>
          </p:cNvSpPr>
          <p:nvPr/>
        </p:nvSpPr>
        <p:spPr bwMode="auto">
          <a:xfrm>
            <a:off x="2057400" y="685800"/>
            <a:ext cx="8229600" cy="125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  <a:spcBef>
                <a:spcPct val="40000"/>
              </a:spcBef>
            </a:pPr>
            <a:r>
              <a:rPr lang="en-US" altLang="zh-CN" sz="3600" b="1">
                <a:latin typeface="Times New Roman" pitchFamily="18" charset="0"/>
                <a:ea typeface="微软雅黑"/>
              </a:rPr>
              <a:t>Do you know the places that have rules? And what rules do you know?</a:t>
            </a:r>
          </a:p>
        </p:txBody>
      </p:sp>
      <p:sp>
        <p:nvSpPr>
          <p:cNvPr id="142341" name="Text Box 1029"/>
          <p:cNvSpPr txBox="1">
            <a:spLocks noChangeArrowheads="1"/>
          </p:cNvSpPr>
          <p:nvPr/>
        </p:nvSpPr>
        <p:spPr bwMode="auto">
          <a:xfrm>
            <a:off x="3124200" y="2819400"/>
            <a:ext cx="3384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school rules</a:t>
            </a:r>
          </a:p>
        </p:txBody>
      </p:sp>
      <p:sp>
        <p:nvSpPr>
          <p:cNvPr id="142342" name="Text Box 1030"/>
          <p:cNvSpPr txBox="1">
            <a:spLocks noChangeArrowheads="1"/>
          </p:cNvSpPr>
          <p:nvPr/>
        </p:nvSpPr>
        <p:spPr bwMode="auto">
          <a:xfrm>
            <a:off x="3124200" y="3657600"/>
            <a:ext cx="3384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class rules</a:t>
            </a:r>
          </a:p>
        </p:txBody>
      </p:sp>
      <p:sp>
        <p:nvSpPr>
          <p:cNvPr id="142343" name="Text Box 1031"/>
          <p:cNvSpPr txBox="1">
            <a:spLocks noChangeArrowheads="1"/>
          </p:cNvSpPr>
          <p:nvPr/>
        </p:nvSpPr>
        <p:spPr bwMode="auto">
          <a:xfrm>
            <a:off x="3124200" y="1981200"/>
            <a:ext cx="3384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family rules</a:t>
            </a:r>
          </a:p>
        </p:txBody>
      </p:sp>
      <p:sp>
        <p:nvSpPr>
          <p:cNvPr id="142344" name="Text Box 1032"/>
          <p:cNvSpPr txBox="1">
            <a:spLocks noChangeArrowheads="1"/>
          </p:cNvSpPr>
          <p:nvPr/>
        </p:nvSpPr>
        <p:spPr bwMode="auto">
          <a:xfrm>
            <a:off x="3124200" y="4419600"/>
            <a:ext cx="3384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library rules</a:t>
            </a:r>
          </a:p>
        </p:txBody>
      </p:sp>
      <p:sp>
        <p:nvSpPr>
          <p:cNvPr id="142345" name="Text Box 1033"/>
          <p:cNvSpPr txBox="1">
            <a:spLocks noChangeArrowheads="1"/>
          </p:cNvSpPr>
          <p:nvPr/>
        </p:nvSpPr>
        <p:spPr bwMode="auto">
          <a:xfrm>
            <a:off x="3124200" y="5181600"/>
            <a:ext cx="338455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dining rules</a:t>
            </a:r>
          </a:p>
        </p:txBody>
      </p:sp>
      <p:sp>
        <p:nvSpPr>
          <p:cNvPr id="142348" name="Text Box 1036"/>
          <p:cNvSpPr txBox="1">
            <a:spLocks noChangeArrowheads="1"/>
          </p:cNvSpPr>
          <p:nvPr/>
        </p:nvSpPr>
        <p:spPr bwMode="auto">
          <a:xfrm>
            <a:off x="5715000" y="2971800"/>
            <a:ext cx="338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latin typeface="Times New Roman" pitchFamily="18" charset="0"/>
                <a:ea typeface="微软雅黑"/>
              </a:rPr>
              <a:t>校规</a:t>
            </a:r>
          </a:p>
        </p:txBody>
      </p:sp>
      <p:sp>
        <p:nvSpPr>
          <p:cNvPr id="142349" name="Text Box 1037"/>
          <p:cNvSpPr txBox="1">
            <a:spLocks noChangeArrowheads="1"/>
          </p:cNvSpPr>
          <p:nvPr/>
        </p:nvSpPr>
        <p:spPr bwMode="auto">
          <a:xfrm>
            <a:off x="5715000" y="3810000"/>
            <a:ext cx="338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latin typeface="宋体" charset="-122"/>
                <a:ea typeface="微软雅黑"/>
              </a:rPr>
              <a:t>班规   </a:t>
            </a:r>
            <a:r>
              <a:rPr lang="zh-CN" altLang="en-US" sz="3200" b="1">
                <a:solidFill>
                  <a:srgbClr val="CC3300"/>
                </a:solidFill>
                <a:latin typeface="Times New Roman" pitchFamily="18" charset="0"/>
                <a:ea typeface="楷体_GB2312" pitchFamily="49" charset="-122"/>
              </a:rPr>
              <a:t>                                     </a:t>
            </a:r>
          </a:p>
        </p:txBody>
      </p:sp>
      <p:sp>
        <p:nvSpPr>
          <p:cNvPr id="142351" name="Text Box 1039"/>
          <p:cNvSpPr txBox="1">
            <a:spLocks noChangeArrowheads="1"/>
          </p:cNvSpPr>
          <p:nvPr/>
        </p:nvSpPr>
        <p:spPr bwMode="auto">
          <a:xfrm>
            <a:off x="5715000" y="4572000"/>
            <a:ext cx="3962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latin typeface="Times New Roman" pitchFamily="18" charset="0"/>
                <a:ea typeface="微软雅黑"/>
              </a:rPr>
              <a:t>图书馆规则</a:t>
            </a:r>
          </a:p>
        </p:txBody>
      </p:sp>
      <p:sp>
        <p:nvSpPr>
          <p:cNvPr id="142352" name="Text Box 1040"/>
          <p:cNvSpPr txBox="1">
            <a:spLocks noChangeArrowheads="1"/>
          </p:cNvSpPr>
          <p:nvPr/>
        </p:nvSpPr>
        <p:spPr bwMode="auto">
          <a:xfrm>
            <a:off x="5715000" y="5334000"/>
            <a:ext cx="338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latin typeface="Times New Roman" pitchFamily="18" charset="0"/>
                <a:ea typeface="微软雅黑"/>
              </a:rPr>
              <a:t>就餐规则</a:t>
            </a:r>
          </a:p>
        </p:txBody>
      </p:sp>
      <p:sp>
        <p:nvSpPr>
          <p:cNvPr id="142350" name="Text Box 1038"/>
          <p:cNvSpPr txBox="1">
            <a:spLocks noChangeArrowheads="1"/>
          </p:cNvSpPr>
          <p:nvPr/>
        </p:nvSpPr>
        <p:spPr bwMode="auto">
          <a:xfrm>
            <a:off x="5715000" y="2209800"/>
            <a:ext cx="338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latin typeface="Times New Roman" pitchFamily="18" charset="0"/>
                <a:ea typeface="微软雅黑"/>
              </a:rPr>
              <a:t>家规</a:t>
            </a:r>
            <a:r>
              <a:rPr lang="zh-CN" altLang="en-US" sz="3200" b="1">
                <a:solidFill>
                  <a:srgbClr val="CC3300"/>
                </a:solidFill>
                <a:latin typeface="Times New Roman" pitchFamily="18" charset="0"/>
                <a:ea typeface="楷体_GB2312" pitchFamily="49" charset="-122"/>
              </a:rPr>
              <a:t>                       </a:t>
            </a:r>
          </a:p>
        </p:txBody>
      </p:sp>
      <p:pic>
        <p:nvPicPr>
          <p:cNvPr id="31756" name="Picture 11" descr="http://cliparts.co/cliparts/6cp/o9B/6cpo9BecE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973368">
            <a:off x="-31750" y="4781550"/>
            <a:ext cx="1676400" cy="1258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3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2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23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23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2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23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2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41" grpId="0"/>
      <p:bldP spid="142342" grpId="0"/>
      <p:bldP spid="142343" grpId="0"/>
      <p:bldP spid="142344" grpId="0"/>
      <p:bldP spid="142345" grpId="0"/>
      <p:bldP spid="142348" grpId="0"/>
      <p:bldP spid="142349" grpId="0"/>
      <p:bldP spid="142351" grpId="0"/>
      <p:bldP spid="142352" grpId="0"/>
      <p:bldP spid="14235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Text Box 1027"/>
          <p:cNvSpPr txBox="1">
            <a:spLocks noChangeArrowheads="1"/>
          </p:cNvSpPr>
          <p:nvPr/>
        </p:nvSpPr>
        <p:spPr bwMode="auto">
          <a:xfrm>
            <a:off x="5105400" y="2362200"/>
            <a:ext cx="338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keep rules</a:t>
            </a:r>
          </a:p>
        </p:txBody>
      </p:sp>
      <p:sp>
        <p:nvSpPr>
          <p:cNvPr id="142340" name="Text Box 1028"/>
          <p:cNvSpPr txBox="1">
            <a:spLocks noChangeArrowheads="1"/>
          </p:cNvSpPr>
          <p:nvPr/>
        </p:nvSpPr>
        <p:spPr bwMode="auto">
          <a:xfrm>
            <a:off x="5029200" y="3657600"/>
            <a:ext cx="3384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break rules</a:t>
            </a:r>
          </a:p>
        </p:txBody>
      </p:sp>
      <p:sp>
        <p:nvSpPr>
          <p:cNvPr id="142346" name="Text Box 1034"/>
          <p:cNvSpPr txBox="1">
            <a:spLocks noChangeArrowheads="1"/>
          </p:cNvSpPr>
          <p:nvPr/>
        </p:nvSpPr>
        <p:spPr bwMode="auto">
          <a:xfrm>
            <a:off x="7620000" y="2362200"/>
            <a:ext cx="22860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ea typeface="微软雅黑"/>
              </a:rPr>
              <a:t>遵守规则</a:t>
            </a:r>
          </a:p>
        </p:txBody>
      </p:sp>
      <p:sp>
        <p:nvSpPr>
          <p:cNvPr id="142347" name="Text Box 1035"/>
          <p:cNvSpPr txBox="1">
            <a:spLocks noChangeArrowheads="1"/>
          </p:cNvSpPr>
          <p:nvPr/>
        </p:nvSpPr>
        <p:spPr bwMode="auto">
          <a:xfrm>
            <a:off x="7543800" y="3657600"/>
            <a:ext cx="2438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>
                <a:solidFill>
                  <a:srgbClr val="CC3300"/>
                </a:solidFill>
                <a:ea typeface="微软雅黑"/>
              </a:rPr>
              <a:t>违反规则</a:t>
            </a:r>
          </a:p>
        </p:txBody>
      </p:sp>
      <p:sp>
        <p:nvSpPr>
          <p:cNvPr id="32773" name="Text Box 18"/>
          <p:cNvSpPr txBox="1">
            <a:spLocks noChangeArrowheads="1"/>
          </p:cNvSpPr>
          <p:nvPr/>
        </p:nvSpPr>
        <p:spPr bwMode="auto">
          <a:xfrm>
            <a:off x="2362200" y="838200"/>
            <a:ext cx="4724400" cy="64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b="1">
                <a:latin typeface="Times New Roman" pitchFamily="18" charset="0"/>
                <a:ea typeface="微软雅黑"/>
              </a:rPr>
              <a:t>Living in the society, </a:t>
            </a:r>
          </a:p>
        </p:txBody>
      </p:sp>
      <p:sp>
        <p:nvSpPr>
          <p:cNvPr id="32774" name="Text Box 19"/>
          <p:cNvSpPr txBox="1">
            <a:spLocks noChangeArrowheads="1"/>
          </p:cNvSpPr>
          <p:nvPr/>
        </p:nvSpPr>
        <p:spPr bwMode="auto">
          <a:xfrm>
            <a:off x="2819400" y="2362200"/>
            <a:ext cx="2362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  <a:ea typeface="微软雅黑"/>
              </a:rPr>
              <a:t>we have to</a:t>
            </a:r>
          </a:p>
        </p:txBody>
      </p:sp>
      <p:sp>
        <p:nvSpPr>
          <p:cNvPr id="32775" name="Text Box 20"/>
          <p:cNvSpPr txBox="1">
            <a:spLocks noChangeArrowheads="1"/>
          </p:cNvSpPr>
          <p:nvPr/>
        </p:nvSpPr>
        <p:spPr bwMode="auto">
          <a:xfrm>
            <a:off x="2819400" y="3657600"/>
            <a:ext cx="2819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  <a:ea typeface="微软雅黑"/>
              </a:rPr>
              <a:t> we can’t</a:t>
            </a:r>
          </a:p>
        </p:txBody>
      </p:sp>
      <p:pic>
        <p:nvPicPr>
          <p:cNvPr id="32776" name="图片 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5900" y="4422775"/>
            <a:ext cx="1873250" cy="1914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23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23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2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/>
      <p:bldP spid="142340" grpId="0"/>
      <p:bldP spid="142346" grpId="0"/>
      <p:bldP spid="14234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ext Box 4"/>
          <p:cNvSpPr txBox="1">
            <a:spLocks noChangeArrowheads="1"/>
          </p:cNvSpPr>
          <p:nvPr/>
        </p:nvSpPr>
        <p:spPr bwMode="auto">
          <a:xfrm>
            <a:off x="2590800" y="2971800"/>
            <a:ext cx="57150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  <a:ea typeface="微软雅黑"/>
              </a:rPr>
              <a:t>What can we do at school?</a:t>
            </a:r>
          </a:p>
          <a:p>
            <a:pPr>
              <a:lnSpc>
                <a:spcPct val="80000"/>
              </a:lnSpc>
              <a:spcBef>
                <a:spcPct val="50000"/>
              </a:spcBef>
            </a:pPr>
            <a:r>
              <a:rPr lang="en-US" altLang="zh-CN" sz="3200" b="1">
                <a:latin typeface="Times New Roman" pitchFamily="18" charset="0"/>
                <a:ea typeface="微软雅黑"/>
              </a:rPr>
              <a:t>What can’t we do at school?</a:t>
            </a:r>
          </a:p>
        </p:txBody>
      </p:sp>
      <p:pic>
        <p:nvPicPr>
          <p:cNvPr id="33794" name="图片 56465" descr="img-2219-c5atyvntxit"/>
          <p:cNvPicPr>
            <a:picLocks noChangeAspect="1"/>
          </p:cNvPicPr>
          <p:nvPr/>
        </p:nvPicPr>
        <p:blipFill>
          <a:blip r:embed="rId2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827963" y="3467100"/>
            <a:ext cx="2700337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AutoShape 9"/>
          <p:cNvSpPr>
            <a:spLocks noChangeArrowheads="1"/>
          </p:cNvSpPr>
          <p:nvPr/>
        </p:nvSpPr>
        <p:spPr bwMode="auto">
          <a:xfrm>
            <a:off x="3495675" y="931863"/>
            <a:ext cx="6911975" cy="1295400"/>
          </a:xfrm>
          <a:prstGeom prst="cloudCallout">
            <a:avLst>
              <a:gd name="adj1" fmla="val -43750"/>
              <a:gd name="adj2" fmla="val 70000"/>
            </a:avLst>
          </a:prstGeom>
          <a:solidFill>
            <a:schemeClr val="bg2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zh-CN" altLang="en-US" sz="3200" b="1">
                <a:latin typeface="Times New Roman" pitchFamily="18" charset="0"/>
                <a:ea typeface="黑体" pitchFamily="2" charset="-122"/>
              </a:rPr>
              <a:t>How</a:t>
            </a:r>
            <a:r>
              <a:rPr lang="en-US" altLang="zh-CN" sz="3200" b="1">
                <a:latin typeface="Times New Roman" pitchFamily="18" charset="0"/>
                <a:ea typeface="黑体" pitchFamily="2" charset="-122"/>
              </a:rPr>
              <a:t> </a:t>
            </a:r>
            <a:r>
              <a:rPr lang="zh-CN" altLang="en-US" sz="3200" b="1">
                <a:latin typeface="Times New Roman" pitchFamily="18" charset="0"/>
                <a:ea typeface="黑体" pitchFamily="2" charset="-122"/>
              </a:rPr>
              <a:t>to</a:t>
            </a:r>
            <a:r>
              <a:rPr lang="en-US" altLang="zh-CN" sz="3200" b="1">
                <a:latin typeface="Times New Roman" pitchFamily="18" charset="0"/>
                <a:ea typeface="黑体" pitchFamily="2" charset="-122"/>
              </a:rPr>
              <a:t> be a good student?</a:t>
            </a:r>
            <a:endParaRPr lang="zh-CN" altLang="en-US" sz="3200">
              <a:latin typeface="Times New Roman" pitchFamily="18" charset="0"/>
              <a:ea typeface="黑体" pitchFamily="2" charset="-122"/>
            </a:endParaRPr>
          </a:p>
        </p:txBody>
      </p:sp>
      <p:grpSp>
        <p:nvGrpSpPr>
          <p:cNvPr id="33796" name="组合 20"/>
          <p:cNvGrpSpPr>
            <a:grpSpLocks/>
          </p:cNvGrpSpPr>
          <p:nvPr/>
        </p:nvGrpSpPr>
        <p:grpSpPr bwMode="auto">
          <a:xfrm>
            <a:off x="366713" y="250825"/>
            <a:ext cx="3025775" cy="646113"/>
            <a:chOff x="1161" y="963"/>
            <a:chExt cx="4160" cy="940"/>
          </a:xfrm>
        </p:grpSpPr>
        <p:sp>
          <p:nvSpPr>
            <p:cNvPr id="22" name="TextBox 2"/>
            <p:cNvSpPr txBox="1"/>
            <p:nvPr/>
          </p:nvSpPr>
          <p:spPr>
            <a:xfrm>
              <a:off x="1901" y="963"/>
              <a:ext cx="3361" cy="94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3600" b="1" dirty="0">
                  <a:solidFill>
                    <a:srgbClr val="009FB9"/>
                  </a:solidFill>
                  <a:latin typeface="+mj-ea"/>
                  <a:ea typeface="+mj-ea"/>
                  <a:cs typeface="+mn-cs"/>
                </a:rPr>
                <a:t>课 堂 学 习</a:t>
              </a:r>
            </a:p>
          </p:txBody>
        </p:sp>
        <p:cxnSp>
          <p:nvCxnSpPr>
            <p:cNvPr id="24" name="直接连接符 23"/>
            <p:cNvCxnSpPr/>
            <p:nvPr/>
          </p:nvCxnSpPr>
          <p:spPr>
            <a:xfrm>
              <a:off x="1161" y="1880"/>
              <a:ext cx="4160" cy="0"/>
            </a:xfrm>
            <a:prstGeom prst="line">
              <a:avLst/>
            </a:prstGeom>
            <a:ln>
              <a:solidFill>
                <a:srgbClr val="009FB9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33797" name="Picture 4" descr="png-0212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11125"/>
            <a:ext cx="925513" cy="92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2" descr="图片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8213" y="1412875"/>
            <a:ext cx="784860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7" name="Rectangle 6"/>
          <p:cNvSpPr>
            <a:spLocks noChangeArrowheads="1"/>
          </p:cNvSpPr>
          <p:nvPr/>
        </p:nvSpPr>
        <p:spPr bwMode="auto">
          <a:xfrm>
            <a:off x="3648075" y="3565525"/>
            <a:ext cx="6408738" cy="460375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rgbClr val="FF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Times New Roman" pitchFamily="18" charset="0"/>
                <a:ea typeface="微软雅黑"/>
              </a:rPr>
              <a:t>Don’t arrive late for class. You must be on time.</a:t>
            </a:r>
          </a:p>
        </p:txBody>
      </p:sp>
      <p:sp>
        <p:nvSpPr>
          <p:cNvPr id="13319" name="椭圆 13318"/>
          <p:cNvSpPr>
            <a:spLocks noChangeArrowheads="1"/>
          </p:cNvSpPr>
          <p:nvPr/>
        </p:nvSpPr>
        <p:spPr bwMode="auto">
          <a:xfrm>
            <a:off x="5951538" y="4241800"/>
            <a:ext cx="1295400" cy="1971675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ea typeface="微软雅黑"/>
            </a:endParaRPr>
          </a:p>
        </p:txBody>
      </p:sp>
      <p:sp>
        <p:nvSpPr>
          <p:cNvPr id="13320" name="椭圆 13319"/>
          <p:cNvSpPr>
            <a:spLocks noChangeArrowheads="1"/>
          </p:cNvSpPr>
          <p:nvPr/>
        </p:nvSpPr>
        <p:spPr bwMode="auto">
          <a:xfrm>
            <a:off x="2424113" y="3595688"/>
            <a:ext cx="1584325" cy="2303462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ea typeface="微软雅黑"/>
            </a:endParaRPr>
          </a:p>
        </p:txBody>
      </p:sp>
      <p:sp>
        <p:nvSpPr>
          <p:cNvPr id="13321" name="Rectangle 6"/>
          <p:cNvSpPr>
            <a:spLocks noChangeArrowheads="1"/>
          </p:cNvSpPr>
          <p:nvPr/>
        </p:nvSpPr>
        <p:spPr bwMode="auto">
          <a:xfrm>
            <a:off x="3935413" y="5805488"/>
            <a:ext cx="5329237" cy="515937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rgbClr val="FF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15000"/>
              </a:lnSpc>
            </a:pPr>
            <a:r>
              <a:rPr lang="en-US" altLang="zh-CN" sz="2400" b="1">
                <a:latin typeface="Times New Roman" pitchFamily="18" charset="0"/>
                <a:ea typeface="微软雅黑"/>
              </a:rPr>
              <a:t>Don’t run in the hallways.</a:t>
            </a:r>
          </a:p>
        </p:txBody>
      </p:sp>
      <p:sp>
        <p:nvSpPr>
          <p:cNvPr id="13322" name="Rectangle 6"/>
          <p:cNvSpPr>
            <a:spLocks noChangeArrowheads="1"/>
          </p:cNvSpPr>
          <p:nvPr/>
        </p:nvSpPr>
        <p:spPr bwMode="auto">
          <a:xfrm>
            <a:off x="2090738" y="3068638"/>
            <a:ext cx="7823200" cy="460375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rgbClr val="FF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>
                <a:latin typeface="Times New Roman" pitchFamily="18" charset="0"/>
                <a:ea typeface="微软雅黑"/>
              </a:rPr>
              <a:t>Don’t eat in the classroom. You must eat in the dining hall.</a:t>
            </a:r>
          </a:p>
        </p:txBody>
      </p:sp>
      <p:sp>
        <p:nvSpPr>
          <p:cNvPr id="13323" name="椭圆 13322"/>
          <p:cNvSpPr>
            <a:spLocks noChangeArrowheads="1"/>
          </p:cNvSpPr>
          <p:nvPr/>
        </p:nvSpPr>
        <p:spPr bwMode="auto">
          <a:xfrm>
            <a:off x="4440238" y="1844675"/>
            <a:ext cx="1511300" cy="1223963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ea typeface="微软雅黑"/>
            </a:endParaRPr>
          </a:p>
        </p:txBody>
      </p:sp>
      <p:sp>
        <p:nvSpPr>
          <p:cNvPr id="13324" name="椭圆 13323"/>
          <p:cNvSpPr>
            <a:spLocks noChangeArrowheads="1"/>
          </p:cNvSpPr>
          <p:nvPr/>
        </p:nvSpPr>
        <p:spPr bwMode="auto">
          <a:xfrm>
            <a:off x="6527800" y="1268413"/>
            <a:ext cx="2160588" cy="1296987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ea typeface="微软雅黑"/>
            </a:endParaRPr>
          </a:p>
        </p:txBody>
      </p:sp>
      <p:sp>
        <p:nvSpPr>
          <p:cNvPr id="13326" name="椭圆 13325"/>
          <p:cNvSpPr>
            <a:spLocks noChangeArrowheads="1"/>
          </p:cNvSpPr>
          <p:nvPr/>
        </p:nvSpPr>
        <p:spPr bwMode="auto">
          <a:xfrm>
            <a:off x="8401050" y="2420938"/>
            <a:ext cx="1368425" cy="2016125"/>
          </a:xfrm>
          <a:prstGeom prst="ellipse">
            <a:avLst/>
          </a:prstGeom>
          <a:noFill/>
          <a:ln w="28575">
            <a:solidFill>
              <a:srgbClr val="FF3300"/>
            </a:solidFill>
            <a:round/>
            <a:headEnd/>
            <a:tailEnd/>
          </a:ln>
        </p:spPr>
        <p:txBody>
          <a:bodyPr/>
          <a:lstStyle/>
          <a:p>
            <a:endParaRPr lang="zh-CN" altLang="en-US">
              <a:ea typeface="微软雅黑"/>
            </a:endParaRPr>
          </a:p>
        </p:txBody>
      </p:sp>
      <p:sp>
        <p:nvSpPr>
          <p:cNvPr id="13327" name="Rectangle 6"/>
          <p:cNvSpPr>
            <a:spLocks noChangeArrowheads="1"/>
          </p:cNvSpPr>
          <p:nvPr/>
        </p:nvSpPr>
        <p:spPr bwMode="auto">
          <a:xfrm>
            <a:off x="4008438" y="4508500"/>
            <a:ext cx="5905500" cy="477838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rgbClr val="FF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en-US" altLang="zh-CN" sz="2400" b="1">
                <a:latin typeface="Times New Roman" pitchFamily="18" charset="0"/>
                <a:ea typeface="微软雅黑"/>
              </a:rPr>
              <a:t>Don’t listen to music in class.</a:t>
            </a:r>
          </a:p>
        </p:txBody>
      </p:sp>
      <p:sp>
        <p:nvSpPr>
          <p:cNvPr id="13325" name="Rectangle 6"/>
          <p:cNvSpPr>
            <a:spLocks noChangeArrowheads="1"/>
          </p:cNvSpPr>
          <p:nvPr/>
        </p:nvSpPr>
        <p:spPr bwMode="auto">
          <a:xfrm>
            <a:off x="3792538" y="1628775"/>
            <a:ext cx="1825625" cy="477838"/>
          </a:xfrm>
          <a:prstGeom prst="rect">
            <a:avLst/>
          </a:prstGeom>
          <a:solidFill>
            <a:srgbClr val="FFFF99"/>
          </a:solidFill>
          <a:ln w="57150" cmpd="thickThin">
            <a:solidFill>
              <a:srgbClr val="FF9966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05000"/>
              </a:lnSpc>
            </a:pPr>
            <a:r>
              <a:rPr lang="en-US" altLang="zh-CN" sz="2400" b="1">
                <a:latin typeface="Times New Roman" pitchFamily="18" charset="0"/>
                <a:ea typeface="微软雅黑"/>
              </a:rPr>
              <a:t>Don’t fight.</a:t>
            </a:r>
          </a:p>
        </p:txBody>
      </p:sp>
      <p:sp>
        <p:nvSpPr>
          <p:cNvPr id="5" name="矩形 4"/>
          <p:cNvSpPr/>
          <p:nvPr/>
        </p:nvSpPr>
        <p:spPr>
          <a:xfrm>
            <a:off x="54429" y="149860"/>
            <a:ext cx="2875280" cy="700405"/>
          </a:xfrm>
          <a:prstGeom prst="rect">
            <a:avLst/>
          </a:prstGeom>
          <a:solidFill>
            <a:schemeClr val="accent1"/>
          </a:solidFill>
        </p:spPr>
        <p:txBody>
          <a:bodyPr wrap="none">
            <a:spAutoFit/>
            <a:scene3d>
              <a:camera prst="orthographicFront"/>
              <a:lightRig rig="threePt" dir="t"/>
            </a:scene3d>
          </a:bodyPr>
          <a:lstStyle/>
          <a:p>
            <a:pPr algn="ctr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kumimoji="1" lang="en-US" altLang="zh-CN" sz="3600" b="1" kern="0" spc="50" dirty="0"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Look and say</a:t>
            </a:r>
          </a:p>
        </p:txBody>
      </p:sp>
    </p:spTree>
  </p:cSld>
  <p:clrMapOvr>
    <a:masterClrMapping/>
  </p:clrMapOvr>
  <p:transition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4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7" dur="500"/>
                                        <p:tgtEl>
                                          <p:spTgt spid="133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3" dur="500"/>
                                        <p:tgtEl>
                                          <p:spTgt spid="133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3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7" dur="500"/>
                                        <p:tgtEl>
                                          <p:spTgt spid="133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3" dur="500"/>
                                        <p:tgtEl>
                                          <p:spTgt spid="133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6" dur="500"/>
                                        <p:tgtEl>
                                          <p:spTgt spid="13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2" dur="500"/>
                                        <p:tgtEl>
                                          <p:spTgt spid="13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7" grpId="0" bldLvl="0" animBg="1"/>
      <p:bldP spid="13317" grpId="1" bldLvl="0" animBg="1"/>
      <p:bldP spid="13321" grpId="0" bldLvl="0" animBg="1"/>
      <p:bldP spid="13321" grpId="1" bldLvl="0" animBg="1"/>
      <p:bldP spid="13322" grpId="0" bldLvl="0" animBg="1"/>
      <p:bldP spid="13322" grpId="1" bldLvl="0" animBg="1"/>
      <p:bldP spid="13327" grpId="0" bldLvl="0" animBg="1"/>
      <p:bldP spid="13327" grpId="1" bldLvl="0" animBg="1"/>
      <p:bldP spid="13325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文本框 247809"/>
          <p:cNvSpPr txBox="1">
            <a:spLocks noChangeArrowheads="1"/>
          </p:cNvSpPr>
          <p:nvPr/>
        </p:nvSpPr>
        <p:spPr bwMode="auto">
          <a:xfrm>
            <a:off x="1920875" y="1268413"/>
            <a:ext cx="5329779" cy="61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  <a:buFontTx/>
              <a:buAutoNum type="arabicPeriod"/>
            </a:pPr>
            <a:r>
              <a:rPr lang="en-US" altLang="zh-CN" sz="3600" dirty="0">
                <a:latin typeface="Times New Roman" pitchFamily="18" charset="0"/>
                <a:ea typeface="微软雅黑"/>
              </a:rPr>
              <a:t> </a:t>
            </a:r>
            <a:r>
              <a:rPr lang="en-US" altLang="zh-CN" sz="3600" dirty="0" smtClean="0">
                <a:latin typeface="Times New Roman" pitchFamily="18" charset="0"/>
                <a:ea typeface="微软雅黑"/>
              </a:rPr>
              <a:t>Don’t arrive late for class.</a:t>
            </a:r>
            <a:endParaRPr lang="en-US" altLang="zh-CN" sz="3600" dirty="0">
              <a:latin typeface="Times New Roman" pitchFamily="18" charset="0"/>
              <a:ea typeface="微软雅黑"/>
            </a:endParaRPr>
          </a:p>
        </p:txBody>
      </p:sp>
      <p:sp>
        <p:nvSpPr>
          <p:cNvPr id="46082" name="文本框 247810"/>
          <p:cNvSpPr txBox="1">
            <a:spLocks noChangeArrowheads="1"/>
          </p:cNvSpPr>
          <p:nvPr/>
        </p:nvSpPr>
        <p:spPr bwMode="auto">
          <a:xfrm>
            <a:off x="1387736" y="247426"/>
            <a:ext cx="5314278" cy="486287"/>
          </a:xfrm>
          <a:prstGeom prst="rect">
            <a:avLst/>
          </a:prstGeom>
          <a:noFill/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 smtClean="0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Talk about your school rules</a:t>
            </a:r>
            <a:endParaRPr lang="en-US" altLang="zh-CN" sz="3200" dirty="0">
              <a:solidFill>
                <a:srgbClr val="9933FF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247812" name="文本框 247811"/>
          <p:cNvSpPr txBox="1">
            <a:spLocks noChangeArrowheads="1"/>
          </p:cNvSpPr>
          <p:nvPr/>
        </p:nvSpPr>
        <p:spPr bwMode="auto">
          <a:xfrm>
            <a:off x="2063750" y="1871832"/>
            <a:ext cx="5369784" cy="656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    Get to school on time</a:t>
            </a:r>
            <a:endParaRPr lang="en-US" altLang="zh-CN" sz="3600" dirty="0">
              <a:solidFill>
                <a:srgbClr val="FF0000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46084" name="文本框 247816"/>
          <p:cNvSpPr txBox="1">
            <a:spLocks noChangeArrowheads="1"/>
          </p:cNvSpPr>
          <p:nvPr/>
        </p:nvSpPr>
        <p:spPr bwMode="auto">
          <a:xfrm>
            <a:off x="1920875" y="2538806"/>
            <a:ext cx="5964480" cy="613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en-US" altLang="zh-CN" sz="3600" dirty="0">
                <a:latin typeface="Times New Roman" pitchFamily="18" charset="0"/>
                <a:ea typeface="微软雅黑"/>
              </a:rPr>
              <a:t>2</a:t>
            </a:r>
            <a:r>
              <a:rPr lang="en-US" altLang="zh-CN" sz="3600" dirty="0" smtClean="0">
                <a:latin typeface="Times New Roman" pitchFamily="18" charset="0"/>
                <a:ea typeface="微软雅黑"/>
              </a:rPr>
              <a:t>.  Don’t wear jeans to school.</a:t>
            </a:r>
            <a:endParaRPr lang="en-US" altLang="zh-CN" sz="3600" dirty="0">
              <a:latin typeface="Times New Roman" pitchFamily="18" charset="0"/>
              <a:ea typeface="微软雅黑"/>
            </a:endParaRPr>
          </a:p>
        </p:txBody>
      </p:sp>
      <p:sp>
        <p:nvSpPr>
          <p:cNvPr id="247818" name="文本框 247817"/>
          <p:cNvSpPr txBox="1">
            <a:spLocks noChangeArrowheads="1"/>
          </p:cNvSpPr>
          <p:nvPr/>
        </p:nvSpPr>
        <p:spPr bwMode="auto">
          <a:xfrm>
            <a:off x="2590876" y="3195021"/>
            <a:ext cx="6596156" cy="666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Wear the school uniform to school.</a:t>
            </a:r>
            <a:endParaRPr lang="en-US" altLang="zh-CN" sz="3600" dirty="0">
              <a:solidFill>
                <a:srgbClr val="FF0000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46086" name="文本框 247818"/>
          <p:cNvSpPr txBox="1">
            <a:spLocks noChangeArrowheads="1"/>
          </p:cNvSpPr>
          <p:nvPr/>
        </p:nvSpPr>
        <p:spPr bwMode="auto">
          <a:xfrm>
            <a:off x="1919288" y="3932480"/>
            <a:ext cx="7375319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en-US" altLang="zh-CN" sz="3600" dirty="0">
                <a:latin typeface="Times New Roman" pitchFamily="18" charset="0"/>
                <a:ea typeface="微软雅黑"/>
              </a:rPr>
              <a:t>3</a:t>
            </a:r>
            <a:r>
              <a:rPr lang="en-US" altLang="zh-CN" sz="3600" dirty="0" smtClean="0">
                <a:latin typeface="Times New Roman" pitchFamily="18" charset="0"/>
                <a:ea typeface="微软雅黑"/>
              </a:rPr>
              <a:t>.  Don’t fight with your classmates.</a:t>
            </a:r>
            <a:endParaRPr lang="en-US" altLang="zh-CN" sz="3600" dirty="0">
              <a:latin typeface="Times New Roman" pitchFamily="18" charset="0"/>
              <a:ea typeface="微软雅黑"/>
            </a:endParaRPr>
          </a:p>
        </p:txBody>
      </p:sp>
      <p:sp>
        <p:nvSpPr>
          <p:cNvPr id="247820" name="文本框 247819"/>
          <p:cNvSpPr txBox="1">
            <a:spLocks noChangeArrowheads="1"/>
          </p:cNvSpPr>
          <p:nvPr/>
        </p:nvSpPr>
        <p:spPr bwMode="auto">
          <a:xfrm>
            <a:off x="2560320" y="4604275"/>
            <a:ext cx="65729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Be friendly to your classmates. </a:t>
            </a:r>
            <a:endParaRPr lang="en-US" altLang="zh-CN" sz="3600" dirty="0">
              <a:solidFill>
                <a:srgbClr val="FF0000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3" name="Oval 5"/>
          <p:cNvSpPr/>
          <p:nvPr/>
        </p:nvSpPr>
        <p:spPr>
          <a:xfrm>
            <a:off x="314325" y="252413"/>
            <a:ext cx="700088" cy="6699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rgbClr val="FFCC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3600" b="1" dirty="0">
              <a:solidFill>
                <a:srgbClr val="4F0FBD"/>
              </a:solidFill>
              <a:latin typeface="Arial Black" panose="020B0A040201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 rot="882390">
            <a:off x="7024482" y="310736"/>
            <a:ext cx="2546350" cy="762000"/>
          </a:xfrm>
          <a:prstGeom prst="roundRect">
            <a:avLst/>
          </a:prstGeom>
          <a:solidFill>
            <a:schemeClr val="accent2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while-reading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7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2" grpId="0"/>
      <p:bldP spid="247818" grpId="0"/>
      <p:bldP spid="24782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文本框 247809"/>
          <p:cNvSpPr txBox="1">
            <a:spLocks noChangeArrowheads="1"/>
          </p:cNvSpPr>
          <p:nvPr/>
        </p:nvSpPr>
        <p:spPr bwMode="auto">
          <a:xfrm>
            <a:off x="1920875" y="1268415"/>
            <a:ext cx="6566909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en-US" altLang="zh-CN" sz="3600" dirty="0" smtClean="0">
                <a:latin typeface="Times New Roman" pitchFamily="18" charset="0"/>
                <a:ea typeface="微软雅黑"/>
              </a:rPr>
              <a:t>4.Don’t run in the classroom.</a:t>
            </a:r>
            <a:endParaRPr lang="en-US" altLang="zh-CN" sz="3600" dirty="0">
              <a:latin typeface="Times New Roman" pitchFamily="18" charset="0"/>
              <a:ea typeface="微软雅黑"/>
            </a:endParaRPr>
          </a:p>
        </p:txBody>
      </p:sp>
      <p:sp>
        <p:nvSpPr>
          <p:cNvPr id="46082" name="文本框 247810"/>
          <p:cNvSpPr txBox="1">
            <a:spLocks noChangeArrowheads="1"/>
          </p:cNvSpPr>
          <p:nvPr/>
        </p:nvSpPr>
        <p:spPr bwMode="auto">
          <a:xfrm>
            <a:off x="1387736" y="247426"/>
            <a:ext cx="5314278" cy="486287"/>
          </a:xfrm>
          <a:prstGeom prst="rect">
            <a:avLst/>
          </a:prstGeom>
          <a:noFill/>
          <a:ln w="38100">
            <a:solidFill>
              <a:srgbClr val="A5002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en-US" altLang="zh-CN" sz="3200" dirty="0" smtClean="0">
                <a:solidFill>
                  <a:srgbClr val="0000FF"/>
                </a:solidFill>
                <a:latin typeface="Times New Roman" pitchFamily="18" charset="0"/>
                <a:ea typeface="微软雅黑"/>
              </a:rPr>
              <a:t>Talk about your school rules</a:t>
            </a:r>
            <a:endParaRPr lang="en-US" altLang="zh-CN" sz="3200" dirty="0">
              <a:solidFill>
                <a:srgbClr val="9933FF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46084" name="文本框 247816"/>
          <p:cNvSpPr txBox="1">
            <a:spLocks noChangeArrowheads="1"/>
          </p:cNvSpPr>
          <p:nvPr/>
        </p:nvSpPr>
        <p:spPr bwMode="auto">
          <a:xfrm>
            <a:off x="1920875" y="1882588"/>
            <a:ext cx="4974777" cy="6186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en-US" altLang="zh-CN" sz="3600" dirty="0" smtClean="0">
                <a:latin typeface="Times New Roman" pitchFamily="18" charset="0"/>
                <a:ea typeface="微软雅黑"/>
              </a:rPr>
              <a:t>5. Don’t eat in class.</a:t>
            </a:r>
            <a:endParaRPr lang="en-US" altLang="zh-CN" sz="3600" dirty="0">
              <a:latin typeface="Times New Roman" pitchFamily="18" charset="0"/>
              <a:ea typeface="微软雅黑"/>
            </a:endParaRPr>
          </a:p>
        </p:txBody>
      </p:sp>
      <p:sp>
        <p:nvSpPr>
          <p:cNvPr id="247818" name="文本框 247817"/>
          <p:cNvSpPr txBox="1">
            <a:spLocks noChangeArrowheads="1"/>
          </p:cNvSpPr>
          <p:nvPr/>
        </p:nvSpPr>
        <p:spPr bwMode="auto">
          <a:xfrm>
            <a:off x="2386482" y="2366683"/>
            <a:ext cx="5165388" cy="656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Eat in the dining hall.</a:t>
            </a:r>
            <a:endParaRPr lang="en-US" altLang="zh-CN" sz="3600" dirty="0">
              <a:solidFill>
                <a:srgbClr val="FF0000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46086" name="文本框 247818"/>
          <p:cNvSpPr txBox="1">
            <a:spLocks noChangeArrowheads="1"/>
          </p:cNvSpPr>
          <p:nvPr/>
        </p:nvSpPr>
        <p:spPr bwMode="auto">
          <a:xfrm>
            <a:off x="1919288" y="2953534"/>
            <a:ext cx="6719103" cy="62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>
              <a:lnSpc>
                <a:spcPct val="95000"/>
              </a:lnSpc>
            </a:pPr>
            <a:r>
              <a:rPr lang="en-US" altLang="zh-CN" sz="3600" dirty="0">
                <a:latin typeface="Times New Roman" pitchFamily="18" charset="0"/>
                <a:ea typeface="微软雅黑"/>
              </a:rPr>
              <a:t>6</a:t>
            </a:r>
            <a:r>
              <a:rPr lang="en-US" altLang="zh-CN" sz="3600" dirty="0" smtClean="0">
                <a:latin typeface="Times New Roman" pitchFamily="18" charset="0"/>
                <a:ea typeface="微软雅黑"/>
              </a:rPr>
              <a:t>.  Don’t listen to a CD in class.</a:t>
            </a:r>
            <a:endParaRPr lang="en-US" altLang="zh-CN" sz="3600" dirty="0">
              <a:latin typeface="Times New Roman" pitchFamily="18" charset="0"/>
              <a:ea typeface="微软雅黑"/>
            </a:endParaRPr>
          </a:p>
        </p:txBody>
      </p:sp>
      <p:sp>
        <p:nvSpPr>
          <p:cNvPr id="247820" name="文本框 247819"/>
          <p:cNvSpPr txBox="1">
            <a:spLocks noChangeArrowheads="1"/>
          </p:cNvSpPr>
          <p:nvPr/>
        </p:nvSpPr>
        <p:spPr bwMode="auto">
          <a:xfrm>
            <a:off x="1785768" y="3668358"/>
            <a:ext cx="7336715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600" dirty="0" smtClean="0">
                <a:latin typeface="Times New Roman" pitchFamily="18" charset="0"/>
                <a:ea typeface="微软雅黑"/>
              </a:rPr>
              <a:t>7.Don’ t forget to do your homework.</a:t>
            </a:r>
          </a:p>
          <a:p>
            <a:pPr>
              <a:spcBef>
                <a:spcPct val="50000"/>
              </a:spcBef>
            </a:pPr>
            <a:r>
              <a:rPr lang="en-US" altLang="zh-CN" sz="3600" dirty="0" smtClean="0">
                <a:latin typeface="Times New Roman" pitchFamily="18" charset="0"/>
                <a:ea typeface="微软雅黑"/>
              </a:rPr>
              <a:t>8.Don’t bring music players to school.</a:t>
            </a:r>
          </a:p>
          <a:p>
            <a:pPr>
              <a:spcBef>
                <a:spcPct val="50000"/>
              </a:spcBef>
            </a:pPr>
            <a:r>
              <a:rPr lang="en-US" altLang="zh-CN" sz="3600" dirty="0" smtClean="0">
                <a:latin typeface="Times New Roman" pitchFamily="18" charset="0"/>
                <a:ea typeface="微软雅黑"/>
              </a:rPr>
              <a:t>9. </a:t>
            </a:r>
            <a:r>
              <a:rPr lang="en-US" altLang="zh-CN" sz="3600" dirty="0" smtClean="0">
                <a:solidFill>
                  <a:srgbClr val="FF0000"/>
                </a:solidFill>
                <a:latin typeface="Times New Roman" pitchFamily="18" charset="0"/>
                <a:ea typeface="微软雅黑"/>
              </a:rPr>
              <a:t>Listen to your teacher carefully. </a:t>
            </a:r>
            <a:endParaRPr lang="en-US" altLang="zh-CN" sz="3600" dirty="0">
              <a:solidFill>
                <a:srgbClr val="FF0000"/>
              </a:solidFill>
              <a:latin typeface="Times New Roman" pitchFamily="18" charset="0"/>
              <a:ea typeface="微软雅黑"/>
            </a:endParaRPr>
          </a:p>
        </p:txBody>
      </p:sp>
      <p:sp>
        <p:nvSpPr>
          <p:cNvPr id="3" name="Oval 5"/>
          <p:cNvSpPr/>
          <p:nvPr/>
        </p:nvSpPr>
        <p:spPr>
          <a:xfrm>
            <a:off x="314325" y="252413"/>
            <a:ext cx="700088" cy="669925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>
            <a:solidFill>
              <a:srgbClr val="FFCC00"/>
            </a:solidFill>
            <a:prstDash val="solid"/>
            <a:bevel/>
            <a:headEnd type="none" w="med" len="med"/>
            <a:tailEnd type="none" w="med" len="med"/>
          </a:ln>
        </p:spPr>
        <p:txBody>
          <a:bodyPr wrap="none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altLang="zh-CN" sz="3600" b="1" dirty="0">
              <a:solidFill>
                <a:srgbClr val="4F0FBD"/>
              </a:solidFill>
              <a:latin typeface="Arial Black" panose="020B0A04020102020204" pitchFamily="34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8" name="圆角矩形 7"/>
          <p:cNvSpPr/>
          <p:nvPr/>
        </p:nvSpPr>
        <p:spPr>
          <a:xfrm rot="882390">
            <a:off x="7024482" y="310736"/>
            <a:ext cx="2546350" cy="762000"/>
          </a:xfrm>
          <a:prstGeom prst="roundRect">
            <a:avLst/>
          </a:prstGeom>
          <a:solidFill>
            <a:schemeClr val="accent2"/>
          </a:solidFill>
          <a:ln>
            <a:solidFill>
              <a:srgbClr val="92D05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hangingPunct="0">
              <a:defRPr/>
            </a:pPr>
            <a:r>
              <a:rPr lang="en-US" altLang="zh-CN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while-reading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47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7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7818" grpId="0"/>
      <p:bldP spid="2478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WordArt 2"/>
          <p:cNvSpPr>
            <a:spLocks noTextEdit="1"/>
          </p:cNvSpPr>
          <p:nvPr/>
        </p:nvSpPr>
        <p:spPr bwMode="auto">
          <a:xfrm>
            <a:off x="2351088" y="1628775"/>
            <a:ext cx="7634287" cy="23764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zh-CN" sz="36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5998"/>
                    </a:srgbClr>
                  </a:outerShdw>
                </a:effectLst>
                <a:latin typeface="Times New Roman"/>
                <a:cs typeface="Times New Roman"/>
              </a:rPr>
              <a:t>Language points </a:t>
            </a:r>
            <a:endParaRPr lang="zh-CN" altLang="en-US" sz="36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5998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49154" name="Picture 3" descr="words"/>
          <p:cNvPicPr>
            <a:picLocks noChangeAspect="1"/>
          </p:cNvPicPr>
          <p:nvPr/>
        </p:nvPicPr>
        <p:blipFill>
          <a:blip r:embed="rId2"/>
          <a:srcRect b="7951"/>
          <a:stretch>
            <a:fillRect/>
          </a:stretch>
        </p:blipFill>
        <p:spPr bwMode="auto">
          <a:xfrm>
            <a:off x="98425" y="4521200"/>
            <a:ext cx="2627313" cy="176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BEAUTIFY_FLAG" val="#wm#"/>
  <p:tag name="KSO_WM_TAG_VERSION" val="1.0"/>
  <p:tag name="KSO_WM_TEMPLATE_INDEX" val="20184553"/>
  <p:tag name="KSO_WM_TEMPLATE_CATEGORY" val="custom"/>
  <p:tag name="KSO_WM_TEMPLATE_THUMBS_INDEX" val="1、6、10、14、20、26、27、28、29、3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  <p:tag name="KSO_WM_SLIDE_MODEL_TYPE" val="cover"/>
</p:tagLst>
</file>

<file path=ppt/theme/theme1.xml><?xml version="1.0" encoding="utf-8"?>
<a:theme xmlns:a="http://schemas.openxmlformats.org/drawingml/2006/main" name="1_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自定义 214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898</Words>
  <Application>WPS 演示</Application>
  <PresentationFormat>自定义</PresentationFormat>
  <Paragraphs>134</Paragraphs>
  <Slides>19</Slides>
  <Notes>1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21" baseType="lpstr">
      <vt:lpstr>1_Office 主题</vt:lpstr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  <vt:lpstr>幻灯片 14</vt:lpstr>
      <vt:lpstr>幻灯片 15</vt:lpstr>
      <vt:lpstr>幻灯片 16</vt:lpstr>
      <vt:lpstr>幻灯片 17</vt:lpstr>
      <vt:lpstr>幻灯片 18</vt:lpstr>
      <vt:lpstr>幻灯片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/>
  <cp:lastModifiedBy/>
  <cp:revision>38</cp:revision>
  <dcterms:created xsi:type="dcterms:W3CDTF">2018-03-01T02:03:00Z</dcterms:created>
  <dcterms:modified xsi:type="dcterms:W3CDTF">2020-05-27T06:37:52Z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2052-11.1.0.9339</vt:lpwstr>
  </property>
</Properties>
</file>