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396" r:id="rId3"/>
    <p:sldId id="364" r:id="rId4"/>
    <p:sldId id="365" r:id="rId5"/>
    <p:sldId id="367" r:id="rId6"/>
    <p:sldId id="361" r:id="rId7"/>
    <p:sldId id="354" r:id="rId8"/>
    <p:sldId id="369" r:id="rId9"/>
    <p:sldId id="368" r:id="rId10"/>
    <p:sldId id="370" r:id="rId11"/>
    <p:sldId id="371" r:id="rId12"/>
    <p:sldId id="372" r:id="rId13"/>
    <p:sldId id="262" r:id="rId14"/>
    <p:sldId id="373" r:id="rId15"/>
    <p:sldId id="326" r:id="rId16"/>
    <p:sldId id="379" r:id="rId17"/>
    <p:sldId id="347" r:id="rId18"/>
    <p:sldId id="275" r:id="rId19"/>
    <p:sldId id="274" r:id="rId20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高环" initials="高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0000FF"/>
    <a:srgbClr val="FF00FF"/>
    <a:srgbClr val="FF99FF"/>
    <a:srgbClr val="FFCCFF"/>
    <a:srgbClr val="008000"/>
    <a:srgbClr val="800080"/>
    <a:srgbClr val="00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8"/>
      </p:cViewPr>
      <p:guideLst>
        <p:guide orient="horz" pos="2015"/>
        <p:guide pos="284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03F8497-AE96-4082-8A2E-31491750167E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fld id="{C9FDB25C-0701-437E-BECA-EB18BF4D5DCA}" type="slidenum">
              <a:rPr lang="zh-CN" altLang="en-US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9" Type="http://schemas.openxmlformats.org/officeDocument/2006/relationships/tags" Target="../tags/tag17.xml"/><Relationship Id="rId18" Type="http://schemas.openxmlformats.org/officeDocument/2006/relationships/tags" Target="../tags/tag16.xml"/><Relationship Id="rId17" Type="http://schemas.openxmlformats.org/officeDocument/2006/relationships/tags" Target="../tags/tag1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image" Target="../media/image3.png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image" Target="../media/image2.png"/><Relationship Id="rId2" Type="http://schemas.openxmlformats.org/officeDocument/2006/relationships/tags" Target="../tags/tag86.xml"/><Relationship Id="rId11" Type="http://schemas.openxmlformats.org/officeDocument/2006/relationships/tags" Target="../tags/tag93.xml"/><Relationship Id="rId10" Type="http://schemas.openxmlformats.org/officeDocument/2006/relationships/tags" Target="../tags/tag9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image" Target="../media/image1.png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image" Target="../media/image3.png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image" Target="../media/image2.png"/><Relationship Id="rId2" Type="http://schemas.openxmlformats.org/officeDocument/2006/relationships/tags" Target="../tags/tag18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image" Target="../media/image1.png"/><Relationship Id="rId2" Type="http://schemas.openxmlformats.org/officeDocument/2006/relationships/tags" Target="../tags/tag27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image" Target="../media/image3.png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image" Target="../media/image2.png"/><Relationship Id="rId2" Type="http://schemas.openxmlformats.org/officeDocument/2006/relationships/tags" Target="../tags/tag42.xml"/><Relationship Id="rId13" Type="http://schemas.openxmlformats.org/officeDocument/2006/relationships/tags" Target="../tags/tag51.xml"/><Relationship Id="rId12" Type="http://schemas.openxmlformats.org/officeDocument/2006/relationships/tags" Target="../tags/tag50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image" Target="../media/image3.png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image" Target="../media/image2.png"/><Relationship Id="rId2" Type="http://schemas.openxmlformats.org/officeDocument/2006/relationships/tags" Target="../tags/tag64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image" Target="../media/image3.png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image" Target="../media/image2.png"/><Relationship Id="rId2" Type="http://schemas.openxmlformats.org/officeDocument/2006/relationships/tags" Target="../tags/tag71.xml"/><Relationship Id="rId13" Type="http://schemas.openxmlformats.org/officeDocument/2006/relationships/tags" Target="../tags/tag80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-1357993" y="1810657"/>
            <a:ext cx="5143500" cy="323668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 flipH="1">
            <a:off x="5358493" y="1810657"/>
            <a:ext cx="5143500" cy="3236686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2664278" y="1823125"/>
            <a:ext cx="3815444" cy="2892890"/>
          </a:xfrm>
          <a:prstGeom prst="rect">
            <a:avLst/>
          </a:prstGeom>
          <a:noFill/>
          <a:ln w="38100">
            <a:solidFill>
              <a:schemeClr val="accent2"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grpSp>
        <p:nvGrpSpPr>
          <p:cNvPr id="10" name="组合 9"/>
          <p:cNvGrpSpPr/>
          <p:nvPr>
            <p:custDataLst>
              <p:tags r:id="rId6"/>
            </p:custDataLst>
          </p:nvPr>
        </p:nvGrpSpPr>
        <p:grpSpPr>
          <a:xfrm>
            <a:off x="2664278" y="1805851"/>
            <a:ext cx="848597" cy="1131462"/>
            <a:chOff x="4492171" y="2097770"/>
            <a:chExt cx="950686" cy="950686"/>
          </a:xfrm>
        </p:grpSpPr>
        <p:cxnSp>
          <p:nvCxnSpPr>
            <p:cNvPr id="11" name="直接连接符 10"/>
            <p:cNvCxnSpPr/>
            <p:nvPr>
              <p:custDataLst>
                <p:tags r:id="rId7"/>
              </p:custDataLst>
            </p:nvPr>
          </p:nvCxnSpPr>
          <p:spPr>
            <a:xfrm>
              <a:off x="4492171" y="2112284"/>
              <a:ext cx="950686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8"/>
              </p:custDataLst>
            </p:nvPr>
          </p:nvCxnSpPr>
          <p:spPr>
            <a:xfrm rot="16200000">
              <a:off x="4016828" y="2573113"/>
              <a:ext cx="950686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>
            <p:custDataLst>
              <p:tags r:id="rId9"/>
            </p:custDataLst>
          </p:nvPr>
        </p:nvGrpSpPr>
        <p:grpSpPr>
          <a:xfrm flipH="1" flipV="1">
            <a:off x="5631125" y="3601827"/>
            <a:ext cx="848597" cy="1131462"/>
            <a:chOff x="4492171" y="2097770"/>
            <a:chExt cx="950686" cy="950686"/>
          </a:xfrm>
        </p:grpSpPr>
        <p:cxnSp>
          <p:nvCxnSpPr>
            <p:cNvPr id="14" name="直接连接符 13"/>
            <p:cNvCxnSpPr/>
            <p:nvPr>
              <p:custDataLst>
                <p:tags r:id="rId10"/>
              </p:custDataLst>
            </p:nvPr>
          </p:nvCxnSpPr>
          <p:spPr>
            <a:xfrm>
              <a:off x="4492171" y="2112284"/>
              <a:ext cx="950686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>
              <p:custDataLst>
                <p:tags r:id="rId11"/>
              </p:custDataLst>
            </p:nvPr>
          </p:nvCxnSpPr>
          <p:spPr>
            <a:xfrm rot="16200000">
              <a:off x="4016828" y="2573113"/>
              <a:ext cx="950686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2664278" y="2181542"/>
            <a:ext cx="3815444" cy="864449"/>
          </a:xfrm>
        </p:spPr>
        <p:txBody>
          <a:bodyPr lIns="90000" tIns="46800" rIns="90000" bIns="46800" anchor="b">
            <a:normAutofit/>
          </a:bodyPr>
          <a:lstStyle>
            <a:lvl1pPr algn="ctr">
              <a:defRPr sz="33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3"/>
            </p:custDataLst>
          </p:nvPr>
        </p:nvSpPr>
        <p:spPr>
          <a:xfrm>
            <a:off x="2664278" y="3710505"/>
            <a:ext cx="3815444" cy="647242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buNone/>
              <a:defRPr sz="135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/>
          <a:p>
            <a:fld id="{8562CE8F-003D-4DA8-8252-C120BA293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C492C4AD-A7F1-494C-9B6F-5A5F776317E3}" type="slidenum">
              <a:rPr lang="zh-CN" altLang="en-US" smtClean="0"/>
            </a:fld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17"/>
            </p:custDataLst>
          </p:nvPr>
        </p:nvSpPr>
        <p:spPr>
          <a:xfrm>
            <a:off x="3024455" y="3201127"/>
            <a:ext cx="3096038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3" hasCustomPrompt="1"/>
            <p:custDataLst>
              <p:tags r:id="rId18"/>
            </p:custDataLst>
          </p:nvPr>
        </p:nvSpPr>
        <p:spPr>
          <a:xfrm>
            <a:off x="3024455" y="3206305"/>
            <a:ext cx="1409972" cy="358976"/>
          </a:xfrm>
        </p:spPr>
        <p:txBody>
          <a:bodyPr>
            <a:no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4" hasCustomPrompt="1"/>
            <p:custDataLst>
              <p:tags r:id="rId19"/>
            </p:custDataLst>
          </p:nvPr>
        </p:nvSpPr>
        <p:spPr>
          <a:xfrm>
            <a:off x="4446245" y="3206305"/>
            <a:ext cx="1674248" cy="358976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 flipH="1">
            <a:off x="7558768" y="4744357"/>
            <a:ext cx="742950" cy="323668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842282" y="4744357"/>
            <a:ext cx="742950" cy="32366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504363" y="-686416"/>
            <a:ext cx="819150" cy="24650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 flipH="1">
            <a:off x="7810038" y="-686416"/>
            <a:ext cx="819150" cy="2465032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28650" y="551543"/>
            <a:ext cx="78867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012984" y="1666240"/>
            <a:ext cx="7118033" cy="1470660"/>
          </a:xfrm>
        </p:spPr>
        <p:txBody>
          <a:bodyPr anchor="b">
            <a:noAutofit/>
          </a:bodyPr>
          <a:lstStyle>
            <a:lvl1pPr algn="ctr">
              <a:defRPr sz="495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562CE8F-003D-4DA8-8252-C120BA293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C492C4AD-A7F1-494C-9B6F-5A5F776317E3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-1357993" y="1810657"/>
            <a:ext cx="5143500" cy="32366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 flipH="1">
            <a:off x="5358493" y="1810657"/>
            <a:ext cx="5143500" cy="3236686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012984" y="3314700"/>
            <a:ext cx="7118033" cy="1666875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2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 flipH="1">
            <a:off x="7558768" y="4744357"/>
            <a:ext cx="742950" cy="323668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842282" y="4744357"/>
            <a:ext cx="742950" cy="32366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504363" y="-686416"/>
            <a:ext cx="819150" cy="24650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 flipH="1">
            <a:off x="7810038" y="-686416"/>
            <a:ext cx="819150" cy="24650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8562CE8F-003D-4DA8-8252-C120BA293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C492C4AD-A7F1-494C-9B6F-5A5F776317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-1357993" y="1810657"/>
            <a:ext cx="5143500" cy="323668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 flipH="1">
            <a:off x="5358493" y="1810657"/>
            <a:ext cx="5143500" cy="323668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2664278" y="2086951"/>
            <a:ext cx="3815445" cy="1041847"/>
          </a:xfrm>
        </p:spPr>
        <p:txBody>
          <a:bodyPr anchor="b">
            <a:normAutofit/>
          </a:bodyPr>
          <a:lstStyle>
            <a:lvl1pPr algn="ctr">
              <a:defRPr sz="33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2664278" y="3636235"/>
            <a:ext cx="3815444" cy="763367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8562CE8F-003D-4DA8-8252-C120BA293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C492C4AD-A7F1-494C-9B6F-5A5F776317E3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10"/>
            </p:custDataLst>
          </p:nvPr>
        </p:nvSpPr>
        <p:spPr>
          <a:xfrm>
            <a:off x="2664278" y="1823125"/>
            <a:ext cx="3815444" cy="2892890"/>
          </a:xfrm>
          <a:prstGeom prst="rect">
            <a:avLst/>
          </a:prstGeom>
          <a:noFill/>
          <a:ln w="38100">
            <a:solidFill>
              <a:schemeClr val="accent2"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grpSp>
        <p:nvGrpSpPr>
          <p:cNvPr id="8" name="组合 7"/>
          <p:cNvGrpSpPr/>
          <p:nvPr>
            <p:custDataLst>
              <p:tags r:id="rId11"/>
            </p:custDataLst>
          </p:nvPr>
        </p:nvGrpSpPr>
        <p:grpSpPr>
          <a:xfrm>
            <a:off x="2664278" y="1805851"/>
            <a:ext cx="848597" cy="1131462"/>
            <a:chOff x="4492171" y="2097770"/>
            <a:chExt cx="950686" cy="950686"/>
          </a:xfrm>
        </p:grpSpPr>
        <p:cxnSp>
          <p:nvCxnSpPr>
            <p:cNvPr id="9" name="直接连接符 8"/>
            <p:cNvCxnSpPr/>
            <p:nvPr>
              <p:custDataLst>
                <p:tags r:id="rId12"/>
              </p:custDataLst>
            </p:nvPr>
          </p:nvCxnSpPr>
          <p:spPr>
            <a:xfrm>
              <a:off x="4492171" y="2112284"/>
              <a:ext cx="950686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>
              <p:custDataLst>
                <p:tags r:id="rId13"/>
              </p:custDataLst>
            </p:nvPr>
          </p:nvCxnSpPr>
          <p:spPr>
            <a:xfrm rot="16200000">
              <a:off x="4016828" y="2573113"/>
              <a:ext cx="950686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>
            <p:custDataLst>
              <p:tags r:id="rId14"/>
            </p:custDataLst>
          </p:nvPr>
        </p:nvGrpSpPr>
        <p:grpSpPr>
          <a:xfrm flipH="1" flipV="1">
            <a:off x="5631125" y="3601827"/>
            <a:ext cx="848597" cy="1131462"/>
            <a:chOff x="4492171" y="2097770"/>
            <a:chExt cx="950686" cy="950686"/>
          </a:xfrm>
        </p:grpSpPr>
        <p:cxnSp>
          <p:nvCxnSpPr>
            <p:cNvPr id="12" name="直接连接符 11"/>
            <p:cNvCxnSpPr/>
            <p:nvPr>
              <p:custDataLst>
                <p:tags r:id="rId15"/>
              </p:custDataLst>
            </p:nvPr>
          </p:nvCxnSpPr>
          <p:spPr>
            <a:xfrm>
              <a:off x="4492171" y="2112284"/>
              <a:ext cx="950686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16"/>
              </p:custDataLst>
            </p:nvPr>
          </p:nvCxnSpPr>
          <p:spPr>
            <a:xfrm rot="16200000">
              <a:off x="4016828" y="2573113"/>
              <a:ext cx="950686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矩形 14"/>
          <p:cNvSpPr/>
          <p:nvPr>
            <p:custDataLst>
              <p:tags r:id="rId17"/>
            </p:custDataLst>
          </p:nvPr>
        </p:nvSpPr>
        <p:spPr>
          <a:xfrm>
            <a:off x="3024455" y="3211194"/>
            <a:ext cx="3096038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 flipH="1">
            <a:off x="7558768" y="4744357"/>
            <a:ext cx="742950" cy="32366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842282" y="4744357"/>
            <a:ext cx="742950" cy="32366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504363" y="-686416"/>
            <a:ext cx="819150" cy="24650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 flipH="1">
            <a:off x="7810038" y="-686416"/>
            <a:ext cx="819150" cy="24650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8562CE8F-003D-4DA8-8252-C120BA293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C492C4AD-A7F1-494C-9B6F-5A5F776317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9841" y="1736437"/>
            <a:ext cx="3868340" cy="74093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9841" y="2505075"/>
            <a:ext cx="3868340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29150" y="1736437"/>
            <a:ext cx="3887391" cy="74093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8562CE8F-003D-4DA8-8252-C120BA293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C492C4AD-A7F1-494C-9B6F-5A5F776317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 flipH="1">
            <a:off x="7558768" y="4744357"/>
            <a:ext cx="742950" cy="32366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842282" y="4744357"/>
            <a:ext cx="742950" cy="323668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504363" y="-686416"/>
            <a:ext cx="819150" cy="2465032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8562CE8F-003D-4DA8-8252-C120BA293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C492C4AD-A7F1-494C-9B6F-5A5F776317E3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 flipH="1">
            <a:off x="7810038" y="-686416"/>
            <a:ext cx="819150" cy="2465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 flipH="1">
            <a:off x="7558768" y="4744357"/>
            <a:ext cx="742950" cy="32366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842282" y="4744357"/>
            <a:ext cx="742950" cy="32366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504363" y="-686416"/>
            <a:ext cx="819150" cy="24650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 flipH="1">
            <a:off x="7810038" y="-686416"/>
            <a:ext cx="819150" cy="24650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29840" y="457200"/>
            <a:ext cx="3123900" cy="1600200"/>
          </a:xfrm>
        </p:spPr>
        <p:txBody>
          <a:bodyPr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9"/>
            </p:custDataLst>
          </p:nvPr>
        </p:nvSpPr>
        <p:spPr>
          <a:xfrm>
            <a:off x="3888000" y="457200"/>
            <a:ext cx="4627800" cy="54036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9840" y="2057400"/>
            <a:ext cx="3123900" cy="381158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557654" y="365125"/>
            <a:ext cx="957695" cy="5811838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28649" y="365125"/>
            <a:ext cx="6776605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562CE8F-003D-4DA8-8252-C120BA293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492C4AD-A7F1-494C-9B6F-5A5F776317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106.xml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562CE8F-003D-4DA8-8252-C120BA293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92C4AD-A7F1-494C-9B6F-5A5F776317E3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7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9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20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1.xml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2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24.xml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5.xml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8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9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10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12.xml"/><Relationship Id="rId5" Type="http://schemas.openxmlformats.org/officeDocument/2006/relationships/image" Target="../media/image14.png"/><Relationship Id="rId4" Type="http://schemas.openxmlformats.org/officeDocument/2006/relationships/tags" Target="../tags/tag111.xml"/><Relationship Id="rId3" Type="http://schemas.microsoft.com/office/2007/relationships/media" Target="file:///C:\Users\&#39640;&#29615;\Desktop\Section%20B%202\&#30450;&#29356;&#23567;Q.mp4" TargetMode="External"/><Relationship Id="rId2" Type="http://schemas.openxmlformats.org/officeDocument/2006/relationships/video" Target="file:///C:\Users\&#39640;&#29615;\Desktop\Section%20B%202\&#30450;&#29356;&#23567;Q.mp4" TargetMode="External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13.xml"/><Relationship Id="rId2" Type="http://schemas.openxmlformats.org/officeDocument/2006/relationships/image" Target="../media/image15.pn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14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42679" y="2796354"/>
            <a:ext cx="1371314" cy="34544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3" tIns="34293" rIns="34293" bIns="34293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800" b="1" strike="noStrike" noProof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中物理</a:t>
            </a:r>
            <a:endParaRPr kumimoji="0" lang="zh-CN" altLang="en-US" sz="1800" b="1" i="0" u="none" strike="noStrike" cap="none" spc="0" normalizeH="0" noProof="1" dirty="0">
              <a:ln>
                <a:noFill/>
              </a:ln>
              <a:solidFill>
                <a:schemeClr val="bg1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" name="Shape 40"/>
          <p:cNvSpPr/>
          <p:nvPr/>
        </p:nvSpPr>
        <p:spPr>
          <a:xfrm>
            <a:off x="4275834" y="1299654"/>
            <a:ext cx="3956814" cy="495935"/>
          </a:xfrm>
          <a:prstGeom prst="rect">
            <a:avLst/>
          </a:prstGeom>
          <a:ln w="12700">
            <a:miter lim="400000"/>
          </a:ln>
        </p:spPr>
        <p:txBody>
          <a:bodyPr wrap="square" lIns="34293" rIns="34293">
            <a:spAutoFit/>
          </a:bodyPr>
          <a:lstStyle>
            <a:lvl1pPr>
              <a:defRPr sz="3600">
                <a:solidFill>
                  <a:srgbClr val="B61C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lvl="0" fontAlgn="ctr">
              <a:defRPr sz="1800">
                <a:solidFill>
                  <a:srgbClr val="000000"/>
                </a:solidFill>
              </a:defRPr>
            </a:pPr>
            <a:r>
              <a:rPr lang="zh-CN" altLang="en-US" sz="4050" b="1" strike="noStrike" baseline="-25000" noProof="1" dirty="0" smtClean="0">
                <a:solidFill>
                  <a:srgbClr val="FA9706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微软雅黑" panose="020B0503020204020204" charset="-122"/>
              </a:rPr>
              <a:t>新人教版英语八年级下册</a:t>
            </a:r>
            <a:endParaRPr lang="zh-CN" sz="1200" b="1" strike="noStrike" baseline="-25000" noProof="1" dirty="0">
              <a:solidFill>
                <a:srgbClr val="FA9706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183" y="1356962"/>
            <a:ext cx="2677211" cy="3578451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140853" y="2577427"/>
            <a:ext cx="3904930" cy="30232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3" tIns="34293" rIns="34293" bIns="34293" numCol="1" spcCol="38100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Tx/>
              <a:buNone/>
              <a:defRPr/>
            </a:pPr>
            <a:r>
              <a:rPr lang="zh-CN" altLang="en-US" b="1" strike="noStrike" noProof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宋体" panose="02010600030101010101" pitchFamily="2" charset="-122"/>
              </a:rPr>
              <a:t>Unit 2</a:t>
            </a:r>
            <a:endParaRPr kumimoji="0" lang="zh-CN" altLang="en-US" b="1" i="0" u="none" strike="noStrike" kern="1200" cap="none" spc="0" normalizeH="0" baseline="0" noProof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ea"/>
              <a:sym typeface="宋体" panose="0201060003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Tx/>
              <a:buNone/>
              <a:defRPr/>
            </a:pPr>
            <a:r>
              <a:rPr lang="zh-CN" altLang="en-US" b="1" strike="noStrike" noProof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宋体" panose="02010600030101010101" pitchFamily="2" charset="-122"/>
              </a:rPr>
              <a:t> I’ll help to clean up </a:t>
            </a:r>
            <a:endParaRPr kumimoji="0" lang="zh-CN" altLang="en-US" b="1" i="0" u="none" strike="noStrike" kern="1200" cap="none" spc="0" normalizeH="0" baseline="0" noProof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ea"/>
              <a:sym typeface="宋体" panose="0201060003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Tx/>
              <a:buNone/>
              <a:defRPr/>
            </a:pPr>
            <a:r>
              <a:rPr lang="zh-CN" altLang="en-US" b="1" strike="noStrike" noProof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宋体" panose="02010600030101010101" pitchFamily="2" charset="-122"/>
              </a:rPr>
              <a:t>the city parks.</a:t>
            </a:r>
            <a:endParaRPr kumimoji="0" lang="zh-CN" altLang="en-US" b="1" i="0" u="none" strike="noStrike" kern="1200" cap="none" spc="0" normalizeH="0" baseline="0" noProof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ea"/>
              <a:sym typeface="宋体" panose="0201060003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Tx/>
              <a:buNone/>
              <a:defRPr/>
            </a:pPr>
            <a:endParaRPr lang="en-US" altLang="zh-CN" b="1" strike="noStrike" noProof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ea"/>
              <a:sym typeface="宋体" panose="0201060003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Tx/>
              <a:buNone/>
              <a:defRPr/>
            </a:pPr>
            <a:r>
              <a:rPr lang="en-US" altLang="zh-CN" b="1" strike="noStrike" noProof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宋体" panose="02010600030101010101" pitchFamily="2" charset="-122"/>
              </a:rPr>
              <a:t>Section B Reading</a:t>
            </a:r>
            <a:endParaRPr kumimoji="0" lang="en-US" altLang="zh-CN" b="1" i="0" u="none" strike="noStrike" kern="1200" cap="none" spc="0" normalizeH="0" baseline="0" noProof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ea"/>
              <a:sym typeface="宋体" panose="02010600030101010101" pitchFamily="2" charset="-122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cap="none" spc="0" normalizeH="0" baseline="0" noProof="1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custDataLst>
      <p:tags r:id="rId2"/>
    </p:custDataLst>
  </p:cSld>
  <p:clrMapOvr>
    <a:masterClrMapping/>
  </p:clrMapOvr>
  <p:transition spd="slow" advClick="0" advTm="2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Read Para. 2 and answer the following questions </a:t>
            </a:r>
            <a:endParaRPr lang="zh-CN" alt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692696"/>
            <a:ext cx="8028384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What would it be like to </a:t>
            </a:r>
            <a:r>
              <a:rPr lang="en-US" altLang="zh-CN" sz="2000" dirty="0" smtClean="0">
                <a:uFill>
                  <a:solidFill>
                    <a:srgbClr val="FF0000"/>
                  </a:solidFill>
                </a:uFill>
              </a:rPr>
              <a:t>be blind or deaf </a:t>
            </a:r>
            <a:r>
              <a:rPr lang="en-US" altLang="zh-CN" sz="2000" dirty="0" smtClean="0"/>
              <a:t>? Or imagine you can’t walk or </a:t>
            </a:r>
            <a:endParaRPr lang="en-US" altLang="zh-CN" sz="2000" dirty="0" smtClean="0"/>
          </a:p>
          <a:p>
            <a:r>
              <a:rPr lang="en-US" altLang="zh-CN" sz="2000" dirty="0" smtClean="0"/>
              <a:t>use your hands easily . Most people would never </a:t>
            </a:r>
            <a:r>
              <a:rPr lang="en-US" altLang="zh-CN" sz="2000" dirty="0" smtClean="0">
                <a:uFill>
                  <a:solidFill>
                    <a:srgbClr val="FF0000"/>
                  </a:solidFill>
                </a:uFill>
              </a:rPr>
              <a:t>think about </a:t>
            </a:r>
            <a:r>
              <a:rPr lang="en-US" altLang="zh-CN" sz="2000" dirty="0" smtClean="0"/>
              <a:t>this , but many people </a:t>
            </a:r>
            <a:r>
              <a:rPr lang="en-US" altLang="zh-CN" sz="2000" dirty="0" smtClean="0">
                <a:uFill>
                  <a:solidFill>
                    <a:srgbClr val="FF0000"/>
                  </a:solidFill>
                </a:uFill>
              </a:rPr>
              <a:t>have these difficulties </a:t>
            </a:r>
            <a:r>
              <a:rPr lang="en-US" altLang="zh-CN" sz="2000" dirty="0" smtClean="0"/>
              <a:t>. I can’t use my arms or legs well , so </a:t>
            </a:r>
            <a:r>
              <a:rPr lang="en-US" altLang="zh-CN" sz="2000" dirty="0" smtClean="0">
                <a:uFill>
                  <a:solidFill>
                    <a:srgbClr val="FF0000"/>
                  </a:solidFill>
                </a:uFill>
              </a:rPr>
              <a:t>normal things</a:t>
            </a:r>
            <a:r>
              <a:rPr lang="en-US" altLang="zh-CN" sz="2000" dirty="0" smtClean="0"/>
              <a:t> like </a:t>
            </a:r>
            <a:r>
              <a:rPr lang="en-US" altLang="zh-CN" sz="2000" dirty="0" smtClean="0">
                <a:uFill>
                  <a:solidFill>
                    <a:srgbClr val="FF0000"/>
                  </a:solidFill>
                </a:uFill>
              </a:rPr>
              <a:t>answering the telephone </a:t>
            </a:r>
            <a:r>
              <a:rPr lang="en-US" altLang="zh-CN" sz="2000" dirty="0" smtClean="0"/>
              <a:t>, </a:t>
            </a:r>
            <a:r>
              <a:rPr lang="en-US" altLang="zh-CN" sz="2000" dirty="0" smtClean="0">
                <a:uFill>
                  <a:solidFill>
                    <a:srgbClr val="FF0000"/>
                  </a:solidFill>
                </a:uFill>
              </a:rPr>
              <a:t>opening and closing doors </a:t>
            </a:r>
            <a:r>
              <a:rPr lang="en-US" altLang="zh-CN" sz="2000" dirty="0" smtClean="0"/>
              <a:t>, or </a:t>
            </a:r>
            <a:r>
              <a:rPr lang="en-US" altLang="zh-CN" sz="2000" dirty="0" smtClean="0">
                <a:uFill>
                  <a:solidFill>
                    <a:srgbClr val="FF0000"/>
                  </a:solidFill>
                </a:uFill>
              </a:rPr>
              <a:t>carrying things</a:t>
            </a:r>
            <a:r>
              <a:rPr lang="en-US" altLang="zh-CN" sz="2000" dirty="0" smtClean="0"/>
              <a:t> are difficult for me . Then one day last year </a:t>
            </a:r>
            <a:r>
              <a:rPr lang="en-US" altLang="zh-CN" sz="2000" dirty="0" smtClean="0">
                <a:uFill>
                  <a:solidFill>
                    <a:srgbClr val="FF0000"/>
                  </a:solidFill>
                </a:uFill>
              </a:rPr>
              <a:t>, a friend of mine </a:t>
            </a:r>
            <a:r>
              <a:rPr lang="en-US" altLang="zh-CN" sz="2000" dirty="0" smtClean="0">
                <a:uFill>
                  <a:solidFill>
                    <a:srgbClr val="0000FF"/>
                  </a:solidFill>
                </a:uFill>
              </a:rPr>
              <a:t>helped me out</a:t>
            </a:r>
            <a:r>
              <a:rPr lang="en-US" altLang="zh-CN" sz="2000" u="sng" dirty="0" smtClean="0">
                <a:uFill>
                  <a:solidFill>
                    <a:srgbClr val="0000FF"/>
                  </a:solidFill>
                </a:uFill>
              </a:rPr>
              <a:t> </a:t>
            </a:r>
            <a:r>
              <a:rPr lang="en-US" altLang="zh-CN" sz="2000" dirty="0" smtClean="0"/>
              <a:t>. She talked to Animal Helpers about </a:t>
            </a:r>
            <a:r>
              <a:rPr lang="en-US" altLang="zh-CN" sz="2000" dirty="0" smtClean="0">
                <a:uFill>
                  <a:solidFill>
                    <a:srgbClr val="FF0000"/>
                  </a:solidFill>
                </a:uFill>
              </a:rPr>
              <a:t>getting me a special trained dog </a:t>
            </a:r>
            <a:r>
              <a:rPr lang="en-US" altLang="zh-CN" sz="2000" dirty="0" smtClean="0"/>
              <a:t>. She also thought a dog might cheer me up. I love animals and I </a:t>
            </a:r>
            <a:r>
              <a:rPr lang="en-US" altLang="zh-CN" sz="2000" dirty="0" smtClean="0">
                <a:uFill>
                  <a:solidFill>
                    <a:srgbClr val="FF0000"/>
                  </a:solidFill>
                </a:uFill>
              </a:rPr>
              <a:t>was excited about</a:t>
            </a:r>
            <a:r>
              <a:rPr lang="en-US" altLang="zh-CN" sz="2000" dirty="0" smtClean="0"/>
              <a:t> the idea of having a dog . </a:t>
            </a:r>
            <a:endParaRPr lang="zh-CN" altLang="en-US" sz="2000" dirty="0"/>
          </a:p>
        </p:txBody>
      </p:sp>
      <p:sp>
        <p:nvSpPr>
          <p:cNvPr id="6" name="椭圆 5"/>
          <p:cNvSpPr/>
          <p:nvPr/>
        </p:nvSpPr>
        <p:spPr>
          <a:xfrm>
            <a:off x="1907704" y="3284984"/>
            <a:ext cx="4896544" cy="1008112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What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do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most people 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never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think about 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?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7" name="直接箭头连接符 6"/>
          <p:cNvCxnSpPr/>
          <p:nvPr/>
        </p:nvCxnSpPr>
        <p:spPr bwMode="auto">
          <a:xfrm flipH="1">
            <a:off x="683568" y="3861048"/>
            <a:ext cx="2088232" cy="1584176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 bwMode="auto">
          <a:xfrm>
            <a:off x="251520" y="5517232"/>
            <a:ext cx="1944216" cy="5040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2800" b="1" dirty="0" smtClean="0"/>
              <a:t>to be blind</a:t>
            </a:r>
            <a:endParaRPr lang="zh-CN" altLang="en-US" sz="2800" b="1" dirty="0"/>
          </a:p>
        </p:txBody>
      </p:sp>
      <p:cxnSp>
        <p:nvCxnSpPr>
          <p:cNvPr id="12" name="直接箭头连接符 11"/>
          <p:cNvCxnSpPr/>
          <p:nvPr/>
        </p:nvCxnSpPr>
        <p:spPr bwMode="auto">
          <a:xfrm flipH="1">
            <a:off x="2915816" y="4149080"/>
            <a:ext cx="576064" cy="79208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endCxn id="48" idx="0"/>
          </p:cNvCxnSpPr>
          <p:nvPr/>
        </p:nvCxnSpPr>
        <p:spPr bwMode="auto">
          <a:xfrm>
            <a:off x="5148064" y="4149080"/>
            <a:ext cx="36004" cy="151216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 bwMode="auto">
          <a:xfrm>
            <a:off x="5148064" y="4221088"/>
            <a:ext cx="72008" cy="151216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 bwMode="auto">
          <a:xfrm>
            <a:off x="6084168" y="5013176"/>
            <a:ext cx="2592288" cy="5040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2800" b="1" dirty="0" smtClean="0"/>
              <a:t>can’t use hands</a:t>
            </a:r>
            <a:endParaRPr lang="zh-CN" altLang="en-US" sz="2800" b="1" dirty="0"/>
          </a:p>
        </p:txBody>
      </p:sp>
      <p:sp>
        <p:nvSpPr>
          <p:cNvPr id="36" name="椭圆 35"/>
          <p:cNvSpPr/>
          <p:nvPr/>
        </p:nvSpPr>
        <p:spPr>
          <a:xfrm>
            <a:off x="1979712" y="3284984"/>
            <a:ext cx="4752528" cy="1008112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What difficulties does Ben have?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37" name="直接箭头连接符 36"/>
          <p:cNvCxnSpPr/>
          <p:nvPr/>
        </p:nvCxnSpPr>
        <p:spPr bwMode="auto">
          <a:xfrm flipH="1">
            <a:off x="755576" y="4149080"/>
            <a:ext cx="1584176" cy="129614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 bwMode="auto">
          <a:xfrm>
            <a:off x="179512" y="5445224"/>
            <a:ext cx="2088232" cy="93610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2800" b="1" dirty="0" smtClean="0"/>
              <a:t>can’t use arms or legs</a:t>
            </a:r>
            <a:endParaRPr lang="zh-CN" altLang="en-US" sz="2800" b="1" dirty="0"/>
          </a:p>
        </p:txBody>
      </p:sp>
      <p:cxnSp>
        <p:nvCxnSpPr>
          <p:cNvPr id="39" name="直接箭头连接符 38"/>
          <p:cNvCxnSpPr/>
          <p:nvPr/>
        </p:nvCxnSpPr>
        <p:spPr bwMode="auto">
          <a:xfrm flipH="1">
            <a:off x="2915816" y="4149080"/>
            <a:ext cx="648072" cy="72008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 bwMode="auto">
          <a:xfrm>
            <a:off x="6372200" y="4005064"/>
            <a:ext cx="792088" cy="108012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矩形 42"/>
          <p:cNvSpPr/>
          <p:nvPr/>
        </p:nvSpPr>
        <p:spPr bwMode="auto">
          <a:xfrm>
            <a:off x="6084168" y="5013176"/>
            <a:ext cx="2520280" cy="5040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2800" b="1" dirty="0" smtClean="0"/>
              <a:t>carry  things </a:t>
            </a:r>
            <a:endParaRPr lang="zh-CN" altLang="en-US" sz="2800" b="1" dirty="0"/>
          </a:p>
        </p:txBody>
      </p:sp>
      <p:sp>
        <p:nvSpPr>
          <p:cNvPr id="46" name="矩形 45"/>
          <p:cNvSpPr/>
          <p:nvPr/>
        </p:nvSpPr>
        <p:spPr bwMode="auto">
          <a:xfrm>
            <a:off x="2267744" y="4941168"/>
            <a:ext cx="1944216" cy="57606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2800" b="1" dirty="0" smtClean="0"/>
              <a:t>to be deaf</a:t>
            </a:r>
            <a:endParaRPr lang="zh-CN" altLang="en-US" sz="2800" b="1" dirty="0"/>
          </a:p>
        </p:txBody>
      </p:sp>
      <p:sp>
        <p:nvSpPr>
          <p:cNvPr id="48" name="矩形 47"/>
          <p:cNvSpPr/>
          <p:nvPr/>
        </p:nvSpPr>
        <p:spPr bwMode="auto">
          <a:xfrm>
            <a:off x="4211960" y="5661248"/>
            <a:ext cx="1944216" cy="57606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2800" b="1" dirty="0" smtClean="0"/>
              <a:t>can’t walk </a:t>
            </a:r>
            <a:endParaRPr lang="zh-CN" altLang="en-US" sz="2800" b="1" dirty="0"/>
          </a:p>
        </p:txBody>
      </p:sp>
      <p:cxnSp>
        <p:nvCxnSpPr>
          <p:cNvPr id="49" name="直接箭头连接符 48"/>
          <p:cNvCxnSpPr/>
          <p:nvPr/>
        </p:nvCxnSpPr>
        <p:spPr bwMode="auto">
          <a:xfrm>
            <a:off x="6372200" y="4077072"/>
            <a:ext cx="792088" cy="93610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矩形 66"/>
          <p:cNvSpPr/>
          <p:nvPr/>
        </p:nvSpPr>
        <p:spPr bwMode="auto">
          <a:xfrm>
            <a:off x="2123728" y="4869160"/>
            <a:ext cx="2088232" cy="93610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2800" b="1" dirty="0" smtClean="0"/>
              <a:t>answer the phone </a:t>
            </a:r>
            <a:endParaRPr lang="zh-CN" altLang="en-US" sz="2800" b="1" dirty="0"/>
          </a:p>
        </p:txBody>
      </p:sp>
      <p:sp>
        <p:nvSpPr>
          <p:cNvPr id="69" name="矩形 68"/>
          <p:cNvSpPr/>
          <p:nvPr/>
        </p:nvSpPr>
        <p:spPr bwMode="auto">
          <a:xfrm>
            <a:off x="4211960" y="5661248"/>
            <a:ext cx="3600400" cy="64807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2800" b="1" dirty="0" smtClean="0"/>
              <a:t>open and close doors</a:t>
            </a:r>
            <a:endParaRPr lang="zh-CN" altLang="en-US" sz="2800" b="1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6547485" y="1033780"/>
            <a:ext cx="832485" cy="19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402590" y="1333500"/>
            <a:ext cx="2153285" cy="7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3796030" y="1602740"/>
            <a:ext cx="2863850" cy="26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1654810" y="1917065"/>
            <a:ext cx="2413000" cy="266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4281805" y="1917065"/>
            <a:ext cx="2593975" cy="266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7353935" y="1912620"/>
            <a:ext cx="746125" cy="4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395605" y="2277110"/>
            <a:ext cx="5759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2771775" y="1052830"/>
            <a:ext cx="9353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4139565" y="1052830"/>
            <a:ext cx="4324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26" grpId="0" animBg="1"/>
      <p:bldP spid="36" grpId="0" animBg="1"/>
      <p:bldP spid="38" grpId="0" animBg="1"/>
      <p:bldP spid="43" grpId="0" animBg="1"/>
      <p:bldP spid="46" grpId="0" animBg="1"/>
      <p:bldP spid="48" grpId="0" animBg="1"/>
      <p:bldP spid="67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88640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Read para.3 and  Para.4  and answer the question  </a:t>
            </a:r>
            <a:endParaRPr lang="zh-CN" altLang="en-US" sz="2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140970" y="414655"/>
            <a:ext cx="906526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After six months of training with a dog at Animal Helpers, I was able to bring him home.My dog's name is Lucky---a good name for him because I feel very lucky to have him. You see, I'm only able to have a “dog helper” because of your kindness! Lucky is very clever and understands many English words. He can understand me when I give him orders. For example, I say, “Lucky! Get my book,” and he does it at once.</a:t>
            </a:r>
            <a:endParaRPr lang="en-US" altLang="zh-CN" sz="2000"/>
          </a:p>
          <a:p>
            <a:r>
              <a:rPr lang="en-US" altLang="zh-CN" sz="2000"/>
              <a:t>Lucky is a fantastic dog.I'll send you a photo of him if you like, and I could show you how he helps me. Thank you again for changing my life.</a:t>
            </a:r>
            <a:endParaRPr lang="en-US" altLang="zh-CN" sz="2000"/>
          </a:p>
          <a:p>
            <a:r>
              <a:rPr lang="en-US" altLang="zh-CN" sz="2000"/>
              <a:t>Best wishes,</a:t>
            </a:r>
            <a:endParaRPr lang="en-US" altLang="zh-CN" sz="2000"/>
          </a:p>
          <a:p>
            <a:r>
              <a:rPr lang="en-US" altLang="zh-CN" sz="2000"/>
              <a:t>Ben Smith</a:t>
            </a:r>
            <a:endParaRPr lang="en-US" altLang="zh-CN" sz="2000"/>
          </a:p>
        </p:txBody>
      </p:sp>
      <p:cxnSp>
        <p:nvCxnSpPr>
          <p:cNvPr id="4" name="直接连接符 3"/>
          <p:cNvCxnSpPr/>
          <p:nvPr/>
        </p:nvCxnSpPr>
        <p:spPr>
          <a:xfrm>
            <a:off x="467360" y="761365"/>
            <a:ext cx="5544820" cy="381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251460" y="1628775"/>
            <a:ext cx="8310880" cy="3302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117600" y="2557145"/>
            <a:ext cx="158369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0" y="3376930"/>
            <a:ext cx="947864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1.How long did the Animal </a:t>
            </a:r>
            <a:r>
              <a:rPr lang="en-US" altLang="zh-CN" sz="2800">
                <a:sym typeface="+mn-ea"/>
              </a:rPr>
              <a:t>Helpers train the dog?</a:t>
            </a:r>
            <a:endParaRPr lang="en-US" altLang="zh-CN" sz="2800">
              <a:sym typeface="+mn-ea"/>
            </a:endParaRPr>
          </a:p>
          <a:p>
            <a:endParaRPr lang="en-US" altLang="zh-CN" sz="2800"/>
          </a:p>
          <a:p>
            <a:r>
              <a:rPr lang="en-US" altLang="zh-CN" sz="2800"/>
              <a:t>2.what does the writer think of Lucky and why? </a:t>
            </a:r>
            <a:endParaRPr lang="en-US" altLang="zh-CN" sz="2800"/>
          </a:p>
          <a:p>
            <a:endParaRPr lang="en-US" altLang="zh-CN" sz="2800"/>
          </a:p>
          <a:p>
            <a:endParaRPr lang="en-US" altLang="zh-CN" sz="2800"/>
          </a:p>
          <a:p>
            <a:endParaRPr lang="en-US" altLang="zh-CN" sz="2800"/>
          </a:p>
          <a:p>
            <a:r>
              <a:rPr lang="en-US" altLang="zh-CN" sz="2800"/>
              <a:t>3.Can Lucky get the book for Ben?</a:t>
            </a:r>
            <a:endParaRPr lang="en-US" altLang="zh-CN" sz="2800"/>
          </a:p>
          <a:p>
            <a:endParaRPr lang="en-US" altLang="zh-CN" sz="2800"/>
          </a:p>
        </p:txBody>
      </p:sp>
      <p:sp>
        <p:nvSpPr>
          <p:cNvPr id="10" name="文本框 9"/>
          <p:cNvSpPr txBox="1"/>
          <p:nvPr/>
        </p:nvSpPr>
        <p:spPr>
          <a:xfrm>
            <a:off x="467360" y="3799205"/>
            <a:ext cx="4330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Six months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7325" y="4525010"/>
            <a:ext cx="87693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Clever and fantastic. Because he can understand many English words and orders.He often helps the writer.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093970" y="5944870"/>
            <a:ext cx="2394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Yes,he can.</a:t>
            </a:r>
            <a:endParaRPr lang="en-US" altLang="zh-CN">
              <a:solidFill>
                <a:srgbClr val="FF0000"/>
              </a:solidFill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261620" y="1988820"/>
            <a:ext cx="2366010" cy="1524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261620" y="2882900"/>
            <a:ext cx="172847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4859655" y="1988820"/>
            <a:ext cx="388874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251460" y="2272030"/>
            <a:ext cx="50355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Rot="1" noChangeArrowheads="1"/>
          </p:cNvSpPr>
          <p:nvPr/>
        </p:nvSpPr>
        <p:spPr bwMode="auto">
          <a:xfrm>
            <a:off x="196850" y="1875790"/>
            <a:ext cx="8750300" cy="4681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441325" indent="-441325">
              <a:lnSpc>
                <a:spcPct val="110000"/>
              </a:lnSpc>
              <a:buClr>
                <a:schemeClr val="tx1"/>
              </a:buClr>
            </a:pPr>
            <a:r>
              <a:rPr lang="en-US" altLang="zh-CN" sz="3400" b="1" dirty="0"/>
              <a:t>1. The writer can’t use his arms or legs well. </a:t>
            </a:r>
            <a:endParaRPr lang="en-US" altLang="zh-CN" sz="3400" b="1" dirty="0"/>
          </a:p>
          <a:p>
            <a:pPr marL="441325" indent="-441325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zh-CN" sz="3400" b="1" dirty="0"/>
              <a:t>2. The owner and the dog have been trained at “Animal helpers” for seven months. </a:t>
            </a:r>
            <a:endParaRPr lang="en-US" altLang="zh-CN" sz="3400" b="1" dirty="0"/>
          </a:p>
          <a:p>
            <a:pPr marL="441325" indent="-441325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zh-CN" sz="3400" b="1" dirty="0"/>
              <a:t>3. A dog-helper is for those who are disabled. </a:t>
            </a:r>
            <a:endParaRPr lang="en-US" altLang="zh-CN" sz="3400" b="1" dirty="0"/>
          </a:p>
          <a:p>
            <a:pPr marL="441325" indent="-441325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zh-CN" sz="3400" b="1" dirty="0"/>
              <a:t>4. Lucky can understand different orders. </a:t>
            </a:r>
            <a:endParaRPr lang="en-US" altLang="zh-CN" sz="3400" b="1" dirty="0"/>
          </a:p>
        </p:txBody>
      </p:sp>
      <p:sp>
        <p:nvSpPr>
          <p:cNvPr id="18435" name="Text Box 13"/>
          <p:cNvSpPr txBox="1">
            <a:spLocks noChangeArrowheads="1"/>
          </p:cNvSpPr>
          <p:nvPr/>
        </p:nvSpPr>
        <p:spPr bwMode="auto">
          <a:xfrm>
            <a:off x="141605" y="1227773"/>
            <a:ext cx="8712200" cy="647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/>
          <a:lstStyle/>
          <a:p>
            <a:pPr eaLnBrk="1" hangingPunct="1">
              <a:spcBef>
                <a:spcPct val="20000"/>
              </a:spcBef>
            </a:pPr>
            <a:r>
              <a:rPr lang="en-US" altLang="zh-CN" sz="3400" b="1">
                <a:solidFill>
                  <a:srgbClr val="0000FF"/>
                </a:solidFill>
                <a:latin typeface="Arial" panose="020B0604020202020204" pitchFamily="34" charset="0"/>
              </a:rPr>
              <a:t>Read the letter again and tell “T” or “F”. </a:t>
            </a:r>
            <a:endParaRPr lang="en-US" altLang="zh-CN" sz="34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8388668" y="1875473"/>
            <a:ext cx="503237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400" b="1">
                <a:solidFill>
                  <a:srgbClr val="FF0000"/>
                </a:solidFill>
              </a:rPr>
              <a:t>T</a:t>
            </a:r>
            <a:endParaRPr lang="en-US" altLang="zh-CN" sz="3400" b="1">
              <a:solidFill>
                <a:srgbClr val="FF0000"/>
              </a:solidFill>
            </a:endParaRPr>
          </a:p>
        </p:txBody>
      </p:sp>
      <p:sp>
        <p:nvSpPr>
          <p:cNvPr id="22533" name="Text Box 9"/>
          <p:cNvSpPr txBox="1">
            <a:spLocks noChangeArrowheads="1"/>
          </p:cNvSpPr>
          <p:nvPr/>
        </p:nvSpPr>
        <p:spPr bwMode="auto">
          <a:xfrm>
            <a:off x="8494395" y="3574098"/>
            <a:ext cx="649288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zh-CN" sz="3400" b="1">
                <a:solidFill>
                  <a:srgbClr val="FF0000"/>
                </a:solidFill>
              </a:rPr>
              <a:t>T</a:t>
            </a:r>
            <a:endParaRPr lang="en-US" altLang="zh-CN" sz="3400" b="1">
              <a:solidFill>
                <a:srgbClr val="FF0000"/>
              </a:solidFill>
            </a:endParaRPr>
          </a:p>
        </p:txBody>
      </p:sp>
      <p:sp>
        <p:nvSpPr>
          <p:cNvPr id="22535" name="Text Box 11"/>
          <p:cNvSpPr txBox="1">
            <a:spLocks noChangeArrowheads="1"/>
          </p:cNvSpPr>
          <p:nvPr/>
        </p:nvSpPr>
        <p:spPr bwMode="auto">
          <a:xfrm>
            <a:off x="8097838" y="4183698"/>
            <a:ext cx="649287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zh-CN" sz="3400" b="1">
                <a:solidFill>
                  <a:srgbClr val="FF0000"/>
                </a:solidFill>
              </a:rPr>
              <a:t>T</a:t>
            </a:r>
            <a:endParaRPr lang="en-US" altLang="zh-CN" sz="3400" b="1">
              <a:solidFill>
                <a:srgbClr val="FF0000"/>
              </a:solidFill>
            </a:endParaRPr>
          </a:p>
        </p:txBody>
      </p:sp>
      <p:sp>
        <p:nvSpPr>
          <p:cNvPr id="22536" name="Text Box 17"/>
          <p:cNvSpPr txBox="1">
            <a:spLocks noChangeArrowheads="1"/>
          </p:cNvSpPr>
          <p:nvPr/>
        </p:nvSpPr>
        <p:spPr bwMode="auto">
          <a:xfrm>
            <a:off x="7594918" y="3079115"/>
            <a:ext cx="503237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400" b="1">
                <a:solidFill>
                  <a:srgbClr val="FF0000"/>
                </a:solidFill>
              </a:rPr>
              <a:t>F</a:t>
            </a:r>
            <a:endParaRPr lang="en-US" altLang="zh-CN" sz="3400" b="1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2533" grpId="0"/>
      <p:bldP spid="22535" grpId="0"/>
      <p:bldP spid="225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4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9" t="4802" r="253" b="5600"/>
          <a:stretch>
            <a:fillRect/>
          </a:stretch>
        </p:blipFill>
        <p:spPr>
          <a:xfrm rot="5400000">
            <a:off x="2646539" y="541539"/>
            <a:ext cx="6859488" cy="577641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2780928"/>
            <a:ext cx="30722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zh-CN" sz="2800" b="1" dirty="0" smtClean="0"/>
              <a:t>Do </a:t>
            </a:r>
            <a:r>
              <a:rPr lang="en-US" altLang="zh-CN" sz="2800" b="1" dirty="0"/>
              <a:t>you know the </a:t>
            </a:r>
            <a:r>
              <a:rPr lang="en-US" altLang="zh-CN" sz="2800" b="1" dirty="0">
                <a:solidFill>
                  <a:srgbClr val="FF0000"/>
                </a:solidFill>
              </a:rPr>
              <a:t>main structure of a letter</a:t>
            </a:r>
            <a:r>
              <a:rPr lang="en-US" altLang="zh-CN" sz="2800" b="1" dirty="0"/>
              <a:t>?</a:t>
            </a:r>
            <a:endParaRPr lang="en-US" altLang="zh-CN" sz="2800" b="1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95536" y="548680"/>
            <a:ext cx="2771800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38100" algn="ctr">
            <a:noFill/>
            <a:miter lim="800000"/>
          </a:ln>
          <a:effectLst>
            <a:outerShdw dist="35921" dir="2700000" sy="50000" kx="2115830" algn="bl" rotWithShape="0">
              <a:srgbClr val="C0C0C0">
                <a:alpha val="80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Salutation(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称呼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>
            <a:spLocks noChangeArrowheads="1"/>
          </p:cNvSpPr>
          <p:nvPr/>
        </p:nvSpPr>
        <p:spPr bwMode="auto">
          <a:xfrm>
            <a:off x="3275856" y="44624"/>
            <a:ext cx="1296144" cy="34056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2" name="矩形 11"/>
          <p:cNvSpPr/>
          <p:nvPr/>
        </p:nvSpPr>
        <p:spPr bwMode="auto">
          <a:xfrm>
            <a:off x="3275856" y="444217"/>
            <a:ext cx="5760640" cy="4640967"/>
          </a:xfrm>
          <a:prstGeom prst="rect">
            <a:avLst/>
          </a:prstGeom>
          <a:noFill/>
          <a:ln w="28575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691680" y="1556792"/>
            <a:ext cx="1403648" cy="58477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38100" algn="ctr">
            <a:noFill/>
            <a:miter lim="800000"/>
          </a:ln>
          <a:effectLst>
            <a:outerShdw dist="35921" dir="2700000" sy="50000" kx="2115830" algn="bl" rotWithShape="0">
              <a:srgbClr val="C0C0C0">
                <a:alpha val="80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Body</a:t>
            </a:r>
            <a:endParaRPr lang="en-US" altLang="zh-CN" dirty="0"/>
          </a:p>
        </p:txBody>
      </p:sp>
      <p:sp>
        <p:nvSpPr>
          <p:cNvPr id="14" name="椭圆 13"/>
          <p:cNvSpPr>
            <a:spLocks noChangeArrowheads="1"/>
          </p:cNvSpPr>
          <p:nvPr/>
        </p:nvSpPr>
        <p:spPr bwMode="auto">
          <a:xfrm>
            <a:off x="3203848" y="5229200"/>
            <a:ext cx="1296144" cy="51457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605316" y="5379376"/>
            <a:ext cx="1943033" cy="58477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38100" algn="ctr">
            <a:noFill/>
            <a:miter lim="800000"/>
          </a:ln>
          <a:effectLst>
            <a:outerShdw dist="35921" dir="2700000" sy="50000" kx="2115830" algn="bl" rotWithShape="0">
              <a:srgbClr val="C0C0C0">
                <a:alpha val="80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Signature </a:t>
            </a:r>
            <a:endParaRPr lang="en-US" altLang="zh-CN" dirty="0"/>
          </a:p>
        </p:txBody>
      </p:sp>
      <p:cxnSp>
        <p:nvCxnSpPr>
          <p:cNvPr id="11" name="直接箭头连接符 10"/>
          <p:cNvCxnSpPr/>
          <p:nvPr/>
        </p:nvCxnSpPr>
        <p:spPr bwMode="auto">
          <a:xfrm>
            <a:off x="4211960" y="260648"/>
            <a:ext cx="792088" cy="93610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 bwMode="auto">
          <a:xfrm>
            <a:off x="4572000" y="1196752"/>
            <a:ext cx="2016224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2000" b="1" dirty="0" smtClean="0"/>
              <a:t>Animal  Helpers </a:t>
            </a:r>
            <a:endParaRPr lang="zh-CN" altLang="en-US" sz="2000" b="1" dirty="0"/>
          </a:p>
        </p:txBody>
      </p:sp>
      <p:cxnSp>
        <p:nvCxnSpPr>
          <p:cNvPr id="24" name="直接箭头连接符 23"/>
          <p:cNvCxnSpPr/>
          <p:nvPr/>
        </p:nvCxnSpPr>
        <p:spPr bwMode="auto">
          <a:xfrm>
            <a:off x="5652120" y="1628800"/>
            <a:ext cx="792088" cy="72008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 bwMode="auto">
          <a:xfrm>
            <a:off x="6228184" y="2420888"/>
            <a:ext cx="2016224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2000" b="1" dirty="0" smtClean="0"/>
              <a:t>      Lucky </a:t>
            </a:r>
            <a:endParaRPr lang="zh-CN" altLang="en-US" sz="2000" b="1" dirty="0"/>
          </a:p>
        </p:txBody>
      </p:sp>
      <p:cxnSp>
        <p:nvCxnSpPr>
          <p:cNvPr id="27" name="直接箭头连接符 26"/>
          <p:cNvCxnSpPr/>
          <p:nvPr/>
        </p:nvCxnSpPr>
        <p:spPr bwMode="auto">
          <a:xfrm flipH="1">
            <a:off x="6084168" y="2852936"/>
            <a:ext cx="792088" cy="93610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 bwMode="auto">
          <a:xfrm>
            <a:off x="5436096" y="3789040"/>
            <a:ext cx="2016224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2000" b="1" dirty="0" smtClean="0"/>
              <a:t>     dog helper</a:t>
            </a:r>
            <a:endParaRPr lang="zh-CN" altLang="en-US" sz="2000" b="1" dirty="0"/>
          </a:p>
        </p:txBody>
      </p:sp>
      <p:cxnSp>
        <p:nvCxnSpPr>
          <p:cNvPr id="33" name="直接箭头连接符 32"/>
          <p:cNvCxnSpPr>
            <a:endCxn id="14" idx="7"/>
          </p:cNvCxnSpPr>
          <p:nvPr/>
        </p:nvCxnSpPr>
        <p:spPr bwMode="auto">
          <a:xfrm flipH="1">
            <a:off x="4310176" y="4293096"/>
            <a:ext cx="1347471" cy="1011461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 bwMode="auto">
          <a:xfrm flipV="1">
            <a:off x="3491880" y="2780928"/>
            <a:ext cx="288032" cy="244827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 bwMode="auto">
          <a:xfrm>
            <a:off x="3419872" y="2420888"/>
            <a:ext cx="2016224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2000" b="1" dirty="0" smtClean="0"/>
              <a:t>express thanks </a:t>
            </a:r>
            <a:endParaRPr lang="zh-CN" altLang="en-US" sz="2000" b="1" dirty="0"/>
          </a:p>
        </p:txBody>
      </p:sp>
      <p:cxnSp>
        <p:nvCxnSpPr>
          <p:cNvPr id="42" name="直接箭头连接符 41"/>
          <p:cNvCxnSpPr/>
          <p:nvPr/>
        </p:nvCxnSpPr>
        <p:spPr bwMode="auto">
          <a:xfrm flipH="1" flipV="1">
            <a:off x="3779912" y="404664"/>
            <a:ext cx="144016" cy="201622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矩形 45"/>
          <p:cNvSpPr/>
          <p:nvPr/>
        </p:nvSpPr>
        <p:spPr bwMode="auto">
          <a:xfrm>
            <a:off x="4716016" y="332656"/>
            <a:ext cx="1512168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gave money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47" name="矩形 46"/>
          <p:cNvSpPr/>
          <p:nvPr/>
        </p:nvSpPr>
        <p:spPr bwMode="auto">
          <a:xfrm>
            <a:off x="6228184" y="1700808"/>
            <a:ext cx="1512168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trained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49" name="矩形 48"/>
          <p:cNvSpPr/>
          <p:nvPr/>
        </p:nvSpPr>
        <p:spPr bwMode="auto">
          <a:xfrm>
            <a:off x="5004048" y="4581128"/>
            <a:ext cx="2304256" cy="64807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make a difference to his life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50" name="矩形 49"/>
          <p:cNvSpPr/>
          <p:nvPr/>
        </p:nvSpPr>
        <p:spPr bwMode="auto">
          <a:xfrm>
            <a:off x="6660232" y="3068960"/>
            <a:ext cx="1512168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clever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51" name="矩形 50"/>
          <p:cNvSpPr/>
          <p:nvPr/>
        </p:nvSpPr>
        <p:spPr bwMode="auto">
          <a:xfrm>
            <a:off x="3779912" y="3429000"/>
            <a:ext cx="1872208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wrote the letter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23" grpId="0" animBg="1"/>
      <p:bldP spid="26" grpId="0" animBg="1"/>
      <p:bldP spid="32" grpId="0" animBg="1"/>
      <p:bldP spid="41" grpId="0" animBg="1"/>
      <p:bldP spid="46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251520" y="908720"/>
            <a:ext cx="8353425" cy="57437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ts val="3600"/>
              </a:lnSpc>
            </a:pPr>
            <a:r>
              <a:rPr kumimoji="1" lang="en-US" altLang="zh-CN" b="1" dirty="0"/>
              <a:t>Ben Smith is a _________ man. He has many __________ in his life. He can’t _____ his _____ or legs well. Some normal things like answering the telephone, ________ and closing the doors, or ________ things are difficult for him</a:t>
            </a:r>
            <a:r>
              <a:rPr kumimoji="1" lang="en-US" altLang="zh-CN" b="1" dirty="0" smtClean="0"/>
              <a:t>. But “Lucky”, the dog-helper, makes ___________ to his life. Lucky is a fantastic dog. It is very _______ and ___________ many English words. It can understand him when he gives him order. It makes a big ____________ to his life. </a:t>
            </a:r>
            <a:endParaRPr kumimoji="1" lang="en-US" altLang="zh-CN" b="1" dirty="0" smtClean="0"/>
          </a:p>
          <a:p>
            <a:pPr eaLnBrk="1" hangingPunct="1">
              <a:lnSpc>
                <a:spcPct val="120000"/>
              </a:lnSpc>
            </a:pPr>
            <a:endParaRPr kumimoji="1" lang="en-US" altLang="zh-CN" sz="3400" b="1" dirty="0"/>
          </a:p>
        </p:txBody>
      </p:sp>
      <p:sp>
        <p:nvSpPr>
          <p:cNvPr id="19459" name="Rectangle 12"/>
          <p:cNvSpPr>
            <a:spLocks noChangeArrowheads="1"/>
          </p:cNvSpPr>
          <p:nvPr/>
        </p:nvSpPr>
        <p:spPr bwMode="auto">
          <a:xfrm>
            <a:off x="395536" y="0"/>
            <a:ext cx="8424936" cy="1152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1" hangingPunct="1">
              <a:lnSpc>
                <a:spcPct val="110000"/>
              </a:lnSpc>
            </a:pP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Fill in the blanks with the proper words. </a:t>
            </a:r>
            <a:endParaRPr lang="zh-CN" altLang="en-US" b="1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843808" y="836712"/>
            <a:ext cx="208915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400" b="1" dirty="0">
                <a:solidFill>
                  <a:srgbClr val="FF0000"/>
                </a:solidFill>
              </a:rPr>
              <a:t>disabled</a:t>
            </a:r>
            <a:endParaRPr lang="en-US" altLang="zh-CN" sz="3400" b="1" dirty="0">
              <a:solidFill>
                <a:srgbClr val="FF0000"/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1520" y="1268760"/>
            <a:ext cx="2411412" cy="712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difficulties</a:t>
            </a:r>
            <a:endParaRPr lang="en-US" altLang="zh-CN" sz="3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796136" y="1268760"/>
            <a:ext cx="1081088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use</a:t>
            </a:r>
            <a:endParaRPr lang="en-US" altLang="zh-CN" sz="3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23528" y="1772816"/>
            <a:ext cx="1223962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arms</a:t>
            </a:r>
            <a:endParaRPr lang="en-US" altLang="zh-CN" sz="3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716016" y="2204864"/>
            <a:ext cx="18002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400" b="1" dirty="0">
                <a:solidFill>
                  <a:srgbClr val="FF0000"/>
                </a:solidFill>
              </a:rPr>
              <a:t>opening</a:t>
            </a:r>
            <a:endParaRPr lang="en-US" altLang="zh-CN" sz="3400" b="1" dirty="0">
              <a:solidFill>
                <a:srgbClr val="FF0000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555776" y="2636912"/>
            <a:ext cx="1944687" cy="7127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carrying</a:t>
            </a:r>
            <a:endParaRPr lang="en-US" altLang="zh-CN" sz="3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51520" y="3501008"/>
            <a:ext cx="2664296" cy="7201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3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differences</a:t>
            </a:r>
            <a:endParaRPr lang="en-US" altLang="zh-CN" sz="3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699792" y="4005064"/>
            <a:ext cx="1584176" cy="7201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3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clever</a:t>
            </a:r>
            <a:endParaRPr lang="en-US" altLang="zh-CN" sz="3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932040" y="4005064"/>
            <a:ext cx="2592288" cy="7201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3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understands</a:t>
            </a:r>
            <a:endParaRPr lang="en-US" altLang="zh-CN" sz="3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868144" y="4941168"/>
            <a:ext cx="2448272" cy="7201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3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difference</a:t>
            </a:r>
            <a:endParaRPr lang="en-US" altLang="zh-CN" sz="3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/>
      <p:bldP spid="8" grpId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276872"/>
            <a:ext cx="7920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Not only dogs but also other animals are able to help us in different  ways , so we should protect them and make good friends with them. </a:t>
            </a:r>
            <a:endParaRPr lang="zh-CN" altLang="en-US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7" name="图片 6" descr="IMG_1969(20200331-23373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885" y="4338955"/>
            <a:ext cx="2423795" cy="2254250"/>
          </a:xfrm>
          <a:prstGeom prst="rect">
            <a:avLst/>
          </a:prstGeom>
        </p:spPr>
      </p:pic>
      <p:pic>
        <p:nvPicPr>
          <p:cNvPr id="8" name="图片 7" descr="IMG_1968(20200331-23365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590" y="3740785"/>
            <a:ext cx="2173605" cy="2898140"/>
          </a:xfrm>
          <a:prstGeom prst="rect">
            <a:avLst/>
          </a:prstGeom>
        </p:spPr>
      </p:pic>
      <p:pic>
        <p:nvPicPr>
          <p:cNvPr id="9" name="图片 8" descr="IMG_1967(20200331-233605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155" y="0"/>
            <a:ext cx="3568700" cy="2372995"/>
          </a:xfrm>
          <a:prstGeom prst="rect">
            <a:avLst/>
          </a:prstGeom>
        </p:spPr>
      </p:pic>
      <p:pic>
        <p:nvPicPr>
          <p:cNvPr id="10" name="图片 9" descr="IMG_1966(20200331-23354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110490"/>
            <a:ext cx="3258185" cy="21666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323528" y="1340768"/>
            <a:ext cx="8353425" cy="498792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anchor="ctr"/>
          <a:lstStyle/>
          <a:p>
            <a:pPr marL="447675" indent="-447675" eaLnBrk="1" hangingPunct="1">
              <a:lnSpc>
                <a:spcPct val="110000"/>
              </a:lnSpc>
            </a:pPr>
            <a:endParaRPr lang="zh-CN" altLang="zh-CN" sz="3400" b="1" dirty="0"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1391" y="947083"/>
            <a:ext cx="7848872" cy="632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 eaLnBrk="1" hangingPunct="1">
              <a:lnSpc>
                <a:spcPct val="110000"/>
              </a:lnSpc>
            </a:pPr>
            <a:r>
              <a:rPr lang="zh-CN" altLang="zh-CN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根据汉语意思完成英语句子，每空一词。</a:t>
            </a:r>
            <a:endParaRPr lang="zh-CN" altLang="zh-CN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1580679"/>
            <a:ext cx="8496944" cy="450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 eaLnBrk="1" hangingPunct="1">
              <a:lnSpc>
                <a:spcPct val="110000"/>
              </a:lnSpc>
            </a:pPr>
            <a:r>
              <a:rPr lang="en-US" altLang="zh-CN" sz="3000" dirty="0" smtClean="0"/>
              <a:t>1.</a:t>
            </a:r>
            <a:r>
              <a:rPr lang="zh-CN" altLang="zh-CN" sz="3000" b="1" dirty="0" smtClean="0">
                <a:cs typeface="Times New Roman" panose="02020603050405020304" pitchFamily="18" charset="0"/>
              </a:rPr>
              <a:t>我们打算在那儿建一个食物赈济站</a:t>
            </a:r>
            <a:r>
              <a:rPr lang="zh-CN" altLang="zh-CN" sz="3000" b="1" dirty="0" smtClean="0">
                <a:cs typeface="Times New Roman" panose="02020603050405020304" pitchFamily="18" charset="0"/>
              </a:rPr>
              <a:t>。</a:t>
            </a:r>
            <a:endParaRPr lang="zh-CN" altLang="zh-CN" sz="3000" b="1" dirty="0" smtClean="0">
              <a:cs typeface="Times New Roman" panose="02020603050405020304" pitchFamily="18" charset="0"/>
            </a:endParaRPr>
          </a:p>
          <a:p>
            <a:pPr marL="447675" indent="-447675" eaLnBrk="1" hangingPunct="1">
              <a:lnSpc>
                <a:spcPct val="110000"/>
              </a:lnSpc>
            </a:pPr>
            <a:r>
              <a:rPr lang="en-US" altLang="zh-CN" sz="3000" b="1" dirty="0" smtClean="0">
                <a:cs typeface="Times New Roman" panose="02020603050405020304" pitchFamily="18" charset="0"/>
              </a:rPr>
              <a:t> We are going to ____ ____ ____ _____ _____there.</a:t>
            </a:r>
            <a:endParaRPr lang="en-US" altLang="zh-CN" sz="3000" b="1" dirty="0" smtClean="0">
              <a:cs typeface="Times New Roman" panose="02020603050405020304" pitchFamily="18" charset="0"/>
            </a:endParaRPr>
          </a:p>
          <a:p>
            <a:pPr marL="447675" indent="-447675" eaLnBrk="1" hangingPunct="1">
              <a:lnSpc>
                <a:spcPct val="110000"/>
              </a:lnSpc>
            </a:pPr>
            <a:r>
              <a:rPr lang="en-US" altLang="zh-CN" sz="3000" b="1" dirty="0" smtClean="0">
                <a:cs typeface="Times New Roman" panose="02020603050405020304" pitchFamily="18" charset="0"/>
              </a:rPr>
              <a:t>2. </a:t>
            </a:r>
            <a:r>
              <a:rPr lang="zh-CN" altLang="zh-CN" sz="3000" b="1" dirty="0" smtClean="0">
                <a:cs typeface="Times New Roman" panose="02020603050405020304" pitchFamily="18" charset="0"/>
              </a:rPr>
              <a:t>在美国三个月的培训将会对她有影响。</a:t>
            </a:r>
            <a:endParaRPr lang="zh-CN" altLang="zh-CN" sz="3000" b="1" dirty="0" smtClean="0">
              <a:cs typeface="Times New Roman" panose="02020603050405020304" pitchFamily="18" charset="0"/>
            </a:endParaRPr>
          </a:p>
          <a:p>
            <a:pPr marL="447675" indent="-447675" eaLnBrk="1" hangingPunct="1">
              <a:lnSpc>
                <a:spcPct val="110000"/>
              </a:lnSpc>
            </a:pPr>
            <a:r>
              <a:rPr lang="en-US" altLang="zh-CN" sz="3000" b="1" dirty="0" smtClean="0">
                <a:cs typeface="Times New Roman" panose="02020603050405020304" pitchFamily="18" charset="0"/>
              </a:rPr>
              <a:t>    The three-month training in America will ________ ____ _________ ______ her.</a:t>
            </a:r>
            <a:endParaRPr lang="en-US" altLang="zh-CN" sz="3000" b="1" dirty="0" smtClean="0">
              <a:cs typeface="Times New Roman" panose="02020603050405020304" pitchFamily="18" charset="0"/>
            </a:endParaRPr>
          </a:p>
          <a:p>
            <a:r>
              <a:rPr lang="en-US" altLang="zh-CN" sz="3000" b="1" dirty="0" smtClean="0"/>
              <a:t>3.</a:t>
            </a:r>
            <a:r>
              <a:rPr lang="zh-CN" altLang="zh-CN" sz="3000" b="1" dirty="0" smtClean="0"/>
              <a:t>上周末，我们帮助残疾人上下公交车。</a:t>
            </a:r>
            <a:endParaRPr lang="zh-CN" altLang="zh-CN" sz="3000" b="1" dirty="0" smtClean="0"/>
          </a:p>
          <a:p>
            <a:r>
              <a:rPr lang="en-US" altLang="zh-CN" sz="3000" b="1" dirty="0" smtClean="0"/>
              <a:t>Last weekend,we helped _________ __________ get on and off the buses.</a:t>
            </a:r>
            <a:endParaRPr lang="zh-CN" altLang="zh-CN" sz="3000" b="1" dirty="0" smtClean="0"/>
          </a:p>
          <a:p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987571" y="2148617"/>
            <a:ext cx="5112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b="1" dirty="0" smtClean="0">
                <a:solidFill>
                  <a:srgbClr val="FF0000"/>
                </a:solidFill>
              </a:rPr>
              <a:t>set     up     a    food  bank </a:t>
            </a:r>
            <a:endParaRPr lang="zh-CN" altLang="zh-CN" b="1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02819" y="3613542"/>
            <a:ext cx="5544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b="1" dirty="0" smtClean="0">
                <a:solidFill>
                  <a:srgbClr val="FF0000"/>
                </a:solidFill>
              </a:rPr>
              <a:t>make         a    difference   to</a:t>
            </a:r>
            <a:endParaRPr lang="zh-CN" altLang="zh-CN" b="1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91219" y="4595346"/>
            <a:ext cx="3852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b="1" dirty="0" smtClean="0">
                <a:solidFill>
                  <a:srgbClr val="FF0000"/>
                </a:solidFill>
              </a:rPr>
              <a:t>   the          disabled/</a:t>
            </a:r>
            <a:endParaRPr lang="zh-CN" altLang="zh-CN" b="1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103628" y="4952717"/>
            <a:ext cx="4140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b="1" dirty="0" smtClean="0">
                <a:solidFill>
                  <a:srgbClr val="FF0000"/>
                </a:solidFill>
              </a:rPr>
              <a:t>   disabled       people</a:t>
            </a:r>
            <a:endParaRPr lang="zh-CN" altLang="zh-CN" b="1" dirty="0">
              <a:solidFill>
                <a:srgbClr val="FF0000"/>
              </a:solidFill>
            </a:endParaRPr>
          </a:p>
        </p:txBody>
      </p:sp>
      <p:pic>
        <p:nvPicPr>
          <p:cNvPr id="5" name="Picture 7" descr="Exercises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8155" y="-273050"/>
            <a:ext cx="6351905" cy="170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5" descr="Homework2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1719" y="1379766"/>
            <a:ext cx="4824412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739775" y="2865755"/>
            <a:ext cx="7664450" cy="1714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zh-CN" altLang="en-US" dirty="0" smtClean="0"/>
              <a:t> </a:t>
            </a:r>
            <a:r>
              <a:rPr lang="en-US" altLang="zh-CN" b="1" dirty="0" smtClean="0"/>
              <a:t>Review the new words and expressions of page 14 and retell Ben's letter.</a:t>
            </a:r>
            <a:endParaRPr lang="en-US" altLang="zh-CN" b="1" dirty="0" smtClean="0"/>
          </a:p>
          <a:p>
            <a:pPr marL="342900" indent="-342900" eaLnBrk="1" hangingPunct="1">
              <a:lnSpc>
                <a:spcPct val="110000"/>
              </a:lnSpc>
            </a:pPr>
            <a:endParaRPr lang="en-US" altLang="zh-CN" b="1" dirty="0"/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AutoShape 2"/>
          <p:cNvSpPr>
            <a:spLocks noChangeArrowheads="1"/>
          </p:cNvSpPr>
          <p:nvPr/>
        </p:nvSpPr>
        <p:spPr bwMode="auto">
          <a:xfrm>
            <a:off x="251520" y="2115667"/>
            <a:ext cx="311150" cy="330200"/>
          </a:xfrm>
          <a:prstGeom prst="star5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zh-CN" altLang="en-US"/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562670" y="1947392"/>
            <a:ext cx="8305800" cy="4067175"/>
          </a:xfrm>
          <a:prstGeom prst="rect">
            <a:avLst/>
          </a:prstGeom>
          <a:solidFill>
            <a:schemeClr val="bg1">
              <a:alpha val="58823"/>
            </a:schemeClr>
          </a:solidFill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zh-CN" sz="3400" b="1" dirty="0"/>
              <a:t>To read and learn the story of Ben Smith </a:t>
            </a:r>
            <a:endParaRPr lang="en-US" altLang="zh-CN" sz="3400" b="1" dirty="0"/>
          </a:p>
          <a:p>
            <a:pPr eaLnBrk="1" hangingPunct="1">
              <a:spcBef>
                <a:spcPct val="20000"/>
              </a:spcBef>
            </a:pPr>
            <a:r>
              <a:rPr lang="en-US" altLang="zh-CN" sz="3400" b="1" dirty="0" smtClean="0"/>
              <a:t>To </a:t>
            </a:r>
            <a:r>
              <a:rPr lang="en-US" altLang="zh-CN" sz="3400" b="1" dirty="0"/>
              <a:t>learn new words and phrases: </a:t>
            </a:r>
            <a:endParaRPr lang="en-US" altLang="zh-CN" sz="3400" b="1" dirty="0"/>
          </a:p>
          <a:p>
            <a:pPr eaLnBrk="1" hangingPunct="1">
              <a:spcBef>
                <a:spcPct val="20000"/>
              </a:spcBef>
            </a:pPr>
            <a:r>
              <a:rPr lang="en-US" altLang="zh-CN" sz="3400" b="1" i="1" dirty="0">
                <a:solidFill>
                  <a:srgbClr val="0000FF"/>
                </a:solidFill>
              </a:rPr>
              <a:t>Miss, disabled, blind, deaf, imagine, difficulty, open, door, carry, train, excited, training, kindness, clever, understand, change, </a:t>
            </a:r>
            <a:endParaRPr lang="en-US" altLang="zh-CN" sz="3400" b="1" i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CN" sz="3400" b="1" dirty="0">
                <a:solidFill>
                  <a:schemeClr val="tx2"/>
                </a:solidFill>
              </a:rPr>
              <a:t>To learn to thank others when we get help  from them. </a:t>
            </a:r>
            <a:endParaRPr lang="en-US" altLang="zh-CN" sz="3400" b="1" dirty="0">
              <a:solidFill>
                <a:schemeClr val="tx2"/>
              </a:solidFill>
            </a:endParaRPr>
          </a:p>
        </p:txBody>
      </p:sp>
      <p:sp>
        <p:nvSpPr>
          <p:cNvPr id="89094" name="AutoShape 6"/>
          <p:cNvSpPr>
            <a:spLocks noChangeArrowheads="1"/>
          </p:cNvSpPr>
          <p:nvPr/>
        </p:nvSpPr>
        <p:spPr bwMode="auto">
          <a:xfrm>
            <a:off x="251520" y="2750667"/>
            <a:ext cx="311150" cy="317500"/>
          </a:xfrm>
          <a:prstGeom prst="star5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zh-CN" altLang="en-US"/>
          </a:p>
        </p:txBody>
      </p:sp>
      <p:pic>
        <p:nvPicPr>
          <p:cNvPr id="11270" name="Picture 10" descr="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13520" y="831379"/>
            <a:ext cx="968375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图片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7570" y="764704"/>
            <a:ext cx="6935788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6"/>
          <p:cNvSpPr>
            <a:spLocks noChangeArrowheads="1"/>
          </p:cNvSpPr>
          <p:nvPr/>
        </p:nvSpPr>
        <p:spPr bwMode="auto">
          <a:xfrm flipV="1">
            <a:off x="222250" y="4984115"/>
            <a:ext cx="340360" cy="417195"/>
          </a:xfrm>
          <a:prstGeom prst="star5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p>
            <a:pPr eaLnBrk="1" hangingPunct="1">
              <a:defRPr/>
            </a:pPr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li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85800" y="1050925"/>
            <a:ext cx="1582738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611188" y="2854325"/>
            <a:ext cx="187325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/>
              <a:t> </a:t>
            </a:r>
            <a:r>
              <a:rPr lang="en-US" sz="3600" b="1">
                <a:solidFill>
                  <a:srgbClr val="FF3300"/>
                </a:solidFill>
              </a:rPr>
              <a:t>blind  </a:t>
            </a:r>
            <a:endParaRPr lang="en-US" sz="3600" b="1">
              <a:solidFill>
                <a:srgbClr val="FF3300"/>
              </a:solidFill>
            </a:endParaRPr>
          </a:p>
        </p:txBody>
      </p:sp>
      <p:pic>
        <p:nvPicPr>
          <p:cNvPr id="21508" name="Picture 5" descr="Img245589618"/>
          <p:cNvPicPr>
            <a:picLocks noChangeAspect="1" noChangeArrowheads="1"/>
          </p:cNvPicPr>
          <p:nvPr/>
        </p:nvPicPr>
        <p:blipFill>
          <a:blip r:embed="rId2" cstate="print"/>
          <a:srcRect r="-76" b="70"/>
          <a:stretch>
            <a:fillRect/>
          </a:stretch>
        </p:blipFill>
        <p:spPr bwMode="auto">
          <a:xfrm>
            <a:off x="250825" y="3573463"/>
            <a:ext cx="252888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 descr="xin_3201dc2fbf5f11d7bb2700e04c3d26a6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836712"/>
            <a:ext cx="201622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2915816" y="4365104"/>
            <a:ext cx="3888432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3300"/>
                </a:solidFill>
              </a:rPr>
              <a:t>unable to </a:t>
            </a:r>
            <a:r>
              <a:rPr lang="en-US" sz="3600" b="1" dirty="0"/>
              <a:t>walk</a:t>
            </a:r>
            <a:r>
              <a:rPr lang="en-US" sz="3600" b="1" dirty="0">
                <a:solidFill>
                  <a:srgbClr val="FF3300"/>
                </a:solidFill>
              </a:rPr>
              <a:t> </a:t>
            </a:r>
            <a:endParaRPr lang="en-US" sz="3600" b="1" dirty="0">
              <a:solidFill>
                <a:srgbClr val="FF3300"/>
              </a:solidFill>
            </a:endParaRP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3347740" y="2997205"/>
            <a:ext cx="1872208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/>
              <a:t> </a:t>
            </a:r>
            <a:r>
              <a:rPr lang="en-US" sz="3600" b="1" dirty="0" smtClean="0">
                <a:solidFill>
                  <a:srgbClr val="FF3300"/>
                </a:solidFill>
              </a:rPr>
              <a:t>deaf</a:t>
            </a:r>
            <a:endParaRPr lang="en-US" sz="3600" b="1" dirty="0">
              <a:solidFill>
                <a:srgbClr val="FF3300"/>
              </a:solidFill>
            </a:endParaRPr>
          </a:p>
        </p:txBody>
      </p:sp>
      <p:sp>
        <p:nvSpPr>
          <p:cNvPr id="21512" name="Text Box 9"/>
          <p:cNvSpPr txBox="1">
            <a:spLocks noChangeArrowheads="1"/>
          </p:cNvSpPr>
          <p:nvPr/>
        </p:nvSpPr>
        <p:spPr bwMode="auto">
          <a:xfrm>
            <a:off x="5796136" y="3068960"/>
            <a:ext cx="2693988" cy="11988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3300"/>
                </a:solidFill>
              </a:rPr>
              <a:t> unable to</a:t>
            </a:r>
            <a:r>
              <a:rPr lang="en-US" sz="3600" b="1" dirty="0"/>
              <a:t> use hands</a:t>
            </a:r>
            <a:endParaRPr lang="en-US" sz="3600" b="1" dirty="0">
              <a:solidFill>
                <a:srgbClr val="FF3300"/>
              </a:solidFill>
            </a:endParaRPr>
          </a:p>
        </p:txBody>
      </p:sp>
      <p:sp>
        <p:nvSpPr>
          <p:cNvPr id="21513" name="WordArt 10"/>
          <p:cNvSpPr>
            <a:spLocks noChangeArrowheads="1" noChangeShapeType="1"/>
          </p:cNvSpPr>
          <p:nvPr/>
        </p:nvSpPr>
        <p:spPr bwMode="auto">
          <a:xfrm>
            <a:off x="3563888" y="5301208"/>
            <a:ext cx="3527425" cy="912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i="1" dirty="0">
                <a:ln w="9525">
                  <a:noFill/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disabled people</a:t>
            </a:r>
            <a:endParaRPr lang="zh-CN" altLang="en-US" sz="3600" b="1" i="1" dirty="0">
              <a:ln w="9525">
                <a:noFill/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515" name="WordArt 4"/>
          <p:cNvSpPr>
            <a:spLocks noChangeArrowheads="1" noChangeShapeType="1" noTextEdit="1"/>
          </p:cNvSpPr>
          <p:nvPr/>
        </p:nvSpPr>
        <p:spPr bwMode="auto">
          <a:xfrm>
            <a:off x="2195736" y="0"/>
            <a:ext cx="4608513" cy="9366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altLang="zh-CN" sz="4000" b="1" kern="10" spc="-400" dirty="0" smtClean="0">
                <a:ln w="12700" cmpd="sng">
                  <a:solidFill>
                    <a:srgbClr val="000099"/>
                  </a:solidFill>
                  <a:round/>
                </a:ln>
                <a:solidFill>
                  <a:srgbClr val="FF00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 panose="020B0604020202020204"/>
                <a:cs typeface="Arial" panose="020B0604020202020204"/>
              </a:rPr>
              <a:t>Lead in </a:t>
            </a:r>
            <a:endParaRPr lang="zh-CN" altLang="en-US" sz="4000" b="1" kern="10" spc="-400" dirty="0">
              <a:ln w="12700" cmpd="sng">
                <a:solidFill>
                  <a:srgbClr val="000099"/>
                </a:solidFill>
                <a:round/>
              </a:ln>
              <a:solidFill>
                <a:srgbClr val="FF00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pic>
        <p:nvPicPr>
          <p:cNvPr id="2" name="图片 1" descr="Cg-4WlPHUTWIGqc3AAGf_I7hmjkAAPp1gJSJKUAAaAU2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920" y="1210310"/>
            <a:ext cx="2921635" cy="16440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utoUpdateAnimBg="0"/>
      <p:bldP spid="21512" grpId="0" bldLvl="0" animBg="1" autoUpdateAnimBg="0"/>
      <p:bldP spid="215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376045" y="648018"/>
            <a:ext cx="494538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</a:rPr>
              <a:t>How can we  help them?</a:t>
            </a:r>
            <a:endParaRPr lang="en-US" sz="3600" b="1">
              <a:solidFill>
                <a:srgbClr val="0000FF"/>
              </a:solidFill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733800" y="3629025"/>
            <a:ext cx="18415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 sz="3600" b="1">
              <a:solidFill>
                <a:schemeClr val="hlink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742758" y="1427798"/>
            <a:ext cx="308673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A dog  helper</a:t>
            </a:r>
            <a:endParaRPr lang="zh-CN" altLang="en-US" sz="36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829810" y="2376805"/>
            <a:ext cx="28940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8138" y="2318703"/>
            <a:ext cx="277495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3"/>
    </p:custData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90170" y="-96222"/>
            <a:ext cx="8964488" cy="7201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3400" b="1" dirty="0" smtClean="0">
                <a:solidFill>
                  <a:srgbClr val="0000FF"/>
                </a:solidFill>
              </a:rPr>
              <a:t>We could </a:t>
            </a:r>
            <a:r>
              <a:rPr lang="en-US" altLang="zh-CN" sz="3400" b="1" dirty="0">
                <a:solidFill>
                  <a:srgbClr val="0000FF"/>
                </a:solidFill>
              </a:rPr>
              <a:t>train animals like dogs to </a:t>
            </a:r>
            <a:r>
              <a:rPr lang="en-US" altLang="zh-CN" sz="3400" b="1" dirty="0" smtClean="0">
                <a:solidFill>
                  <a:srgbClr val="0000FF"/>
                </a:solidFill>
              </a:rPr>
              <a:t>help them.</a:t>
            </a:r>
            <a:endParaRPr lang="en-US" altLang="zh-CN" sz="3400" b="1" dirty="0">
              <a:solidFill>
                <a:srgbClr val="0000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90170" y="4066540"/>
            <a:ext cx="9117965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rgbClr val="000000"/>
                </a:solidFill>
                <a:cs typeface="Times New Roman" panose="02020603050405020304" pitchFamily="18" charset="0"/>
              </a:rPr>
              <a:t> A </a:t>
            </a:r>
            <a:r>
              <a:rPr lang="en-US" altLang="zh-CN" sz="30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dog helper is </a:t>
            </a:r>
            <a:r>
              <a:rPr lang="en-US" altLang="zh-CN" sz="3000" b="1" dirty="0">
                <a:solidFill>
                  <a:srgbClr val="000000"/>
                </a:solidFill>
                <a:cs typeface="Times New Roman" panose="02020603050405020304" pitchFamily="18" charset="0"/>
              </a:rPr>
              <a:t>a special kind of dog . </a:t>
            </a:r>
            <a:r>
              <a:rPr lang="en-US" altLang="zh-CN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Its job is to help </a:t>
            </a:r>
            <a:r>
              <a:rPr lang="en-US" altLang="zh-CN" sz="3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disabled people</a:t>
            </a:r>
            <a:r>
              <a:rPr lang="en-US" altLang="zh-CN" sz="30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 With training, it </a:t>
            </a:r>
            <a:r>
              <a:rPr lang="en-US" altLang="zh-CN" sz="3000" b="1" dirty="0">
                <a:solidFill>
                  <a:srgbClr val="000000"/>
                </a:solidFill>
                <a:cs typeface="Times New Roman" panose="02020603050405020304" pitchFamily="18" charset="0"/>
              </a:rPr>
              <a:t>can </a:t>
            </a:r>
            <a:r>
              <a:rPr lang="en-US" altLang="zh-CN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do many amazing jobs</a:t>
            </a:r>
            <a:r>
              <a:rPr lang="en-US" altLang="zh-CN" sz="30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  <a:r>
              <a:rPr lang="en-US" altLang="zh-CN" sz="3000" b="1" dirty="0">
                <a:solidFill>
                  <a:srgbClr val="000000"/>
                </a:solidFill>
                <a:cs typeface="Times New Roman" panose="02020603050405020304" pitchFamily="18" charset="0"/>
              </a:rPr>
              <a:t>After training, it can help put dirty clothes into the washing machine. It can turn lights on and off. It can open and close doors. Some </a:t>
            </a:r>
            <a:r>
              <a:rPr lang="en-US" altLang="zh-CN" sz="30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dogs </a:t>
            </a:r>
            <a:r>
              <a:rPr lang="en-US" altLang="zh-CN" sz="3000" b="1" dirty="0">
                <a:solidFill>
                  <a:srgbClr val="000000"/>
                </a:solidFill>
                <a:cs typeface="Times New Roman" panose="02020603050405020304" pitchFamily="18" charset="0"/>
              </a:rPr>
              <a:t>can even help their owners answer the telephone calls.</a:t>
            </a:r>
            <a:endParaRPr lang="zh-CN" altLang="en-US" sz="30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盲犬小Q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40690" y="506095"/>
            <a:ext cx="7820025" cy="367919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3655" y="1700530"/>
            <a:ext cx="5550535" cy="3173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467544" y="908721"/>
            <a:ext cx="7920880" cy="124341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zh-CN" sz="3400" b="1" dirty="0">
                <a:solidFill>
                  <a:srgbClr val="0000FF"/>
                </a:solidFill>
                <a:latin typeface="Arial" panose="020B0604020202020204" pitchFamily="34" charset="0"/>
              </a:rPr>
              <a:t>Look at the picture and </a:t>
            </a:r>
            <a:r>
              <a:rPr lang="en-US" altLang="zh-CN" sz="34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guess</a:t>
            </a:r>
            <a:endParaRPr lang="en-US" altLang="zh-CN" sz="34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en-US" altLang="zh-CN" sz="3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83768" y="188640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Before reading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1187634" y="5093067"/>
            <a:ext cx="7200800" cy="1764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zh-CN" b="1" dirty="0" smtClean="0"/>
              <a:t>What's wrong with the man?</a:t>
            </a:r>
            <a:endParaRPr lang="en-US" altLang="zh-CN" b="1" dirty="0" smtClean="0"/>
          </a:p>
          <a:p>
            <a:pPr eaLnBrk="1" hangingPunct="1">
              <a:spcBef>
                <a:spcPct val="20000"/>
              </a:spcBef>
            </a:pPr>
            <a:r>
              <a:rPr lang="en-US" altLang="zh-CN" b="1" dirty="0" smtClean="0"/>
              <a:t>Is the dog a dog helper?</a:t>
            </a:r>
            <a:endParaRPr lang="en-US" altLang="zh-CN" b="1" dirty="0" smtClean="0"/>
          </a:p>
          <a:p>
            <a:pPr eaLnBrk="1" hangingPunct="1">
              <a:spcBef>
                <a:spcPct val="20000"/>
              </a:spcBef>
            </a:pPr>
            <a:endParaRPr lang="zh-CN" altLang="en-US" dirty="0"/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63688" y="1"/>
            <a:ext cx="20858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Skimming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323528" y="0"/>
            <a:ext cx="898525" cy="54868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1" hangingPunct="1"/>
            <a:r>
              <a:rPr lang="en-US" altLang="zh-CN" sz="3400" b="1" dirty="0">
                <a:solidFill>
                  <a:srgbClr val="0000FF"/>
                </a:solidFill>
              </a:rPr>
              <a:t>2b</a:t>
            </a:r>
            <a:endParaRPr lang="en-US" altLang="zh-CN" sz="3400" b="1" dirty="0">
              <a:solidFill>
                <a:srgbClr val="0000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082649" y="514901"/>
            <a:ext cx="3024336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eaLnBrk="1" hangingPunct="1">
              <a:lnSpc>
                <a:spcPct val="120000"/>
              </a:lnSpc>
            </a:pPr>
            <a:r>
              <a:rPr lang="en-US" altLang="zh-CN" sz="2800" b="1" dirty="0" smtClean="0"/>
              <a:t>  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Who</a:t>
            </a:r>
            <a:r>
              <a:rPr lang="en-US" altLang="zh-CN" sz="2800" b="1" dirty="0" smtClean="0"/>
              <a:t> wrote ? </a:t>
            </a:r>
            <a:endParaRPr lang="en-US" altLang="zh-CN" sz="2800" b="1" dirty="0"/>
          </a:p>
        </p:txBody>
      </p:sp>
      <p:sp>
        <p:nvSpPr>
          <p:cNvPr id="7" name="矩形 6"/>
          <p:cNvSpPr/>
          <p:nvPr/>
        </p:nvSpPr>
        <p:spPr>
          <a:xfrm>
            <a:off x="5732145" y="5307965"/>
            <a:ext cx="1576070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2800" b="1" dirty="0" smtClean="0">
                <a:solidFill>
                  <a:srgbClr val="FF0000"/>
                </a:solidFill>
              </a:rPr>
              <a:t>Who</a:t>
            </a:r>
            <a:r>
              <a:rPr lang="en-US" altLang="zh-CN" sz="2800" b="1" dirty="0" smtClean="0"/>
              <a:t> got?</a:t>
            </a:r>
            <a:endParaRPr lang="en-US" altLang="zh-CN" sz="28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4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9" t="4802" r="253" b="5600"/>
          <a:stretch>
            <a:fillRect/>
          </a:stretch>
        </p:blipFill>
        <p:spPr>
          <a:xfrm rot="5400000">
            <a:off x="-469131" y="1093376"/>
            <a:ext cx="6120680" cy="51125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7784" y="2430676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Why ?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4587" y="1044228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FF"/>
                </a:solidFill>
              </a:rPr>
              <a:t>Ben Smith</a:t>
            </a:r>
            <a:endParaRPr lang="zh-CN" altLang="en-US" dirty="0">
              <a:solidFill>
                <a:srgbClr val="FF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34708" y="4927347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FF"/>
                </a:solidFill>
              </a:rPr>
              <a:t>Miss Li</a:t>
            </a:r>
            <a:endParaRPr lang="zh-CN" altLang="en-US" dirty="0">
              <a:solidFill>
                <a:srgbClr val="FF00FF"/>
              </a:solidFill>
            </a:endParaRPr>
          </a:p>
        </p:txBody>
      </p:sp>
      <p:sp>
        <p:nvSpPr>
          <p:cNvPr id="29" name="Oval 33"/>
          <p:cNvSpPr>
            <a:spLocks noChangeArrowheads="1"/>
          </p:cNvSpPr>
          <p:nvPr/>
        </p:nvSpPr>
        <p:spPr bwMode="auto">
          <a:xfrm>
            <a:off x="109220" y="5239807"/>
            <a:ext cx="1008112" cy="43204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endParaRPr lang="zh-CN" altLang="en-US" sz="3200"/>
          </a:p>
        </p:txBody>
      </p:sp>
      <p:sp>
        <p:nvSpPr>
          <p:cNvPr id="30" name="Oval 33"/>
          <p:cNvSpPr>
            <a:spLocks noChangeArrowheads="1"/>
          </p:cNvSpPr>
          <p:nvPr/>
        </p:nvSpPr>
        <p:spPr bwMode="auto">
          <a:xfrm>
            <a:off x="34925" y="548362"/>
            <a:ext cx="1008112" cy="43204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endParaRPr lang="zh-CN" altLang="en-US" sz="3200"/>
          </a:p>
        </p:txBody>
      </p:sp>
      <p:cxnSp>
        <p:nvCxnSpPr>
          <p:cNvPr id="43" name="直接箭头连接符 42"/>
          <p:cNvCxnSpPr/>
          <p:nvPr/>
        </p:nvCxnSpPr>
        <p:spPr bwMode="auto">
          <a:xfrm>
            <a:off x="7235825" y="1628775"/>
            <a:ext cx="32385" cy="329882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椭圆 48"/>
          <p:cNvSpPr/>
          <p:nvPr/>
        </p:nvSpPr>
        <p:spPr>
          <a:xfrm>
            <a:off x="5975350" y="2875280"/>
            <a:ext cx="2307590" cy="648335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zh-CN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thank</a:t>
            </a:r>
            <a:endParaRPr lang="en-US" altLang="zh-CN" sz="40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827405" y="1124585"/>
            <a:ext cx="2232025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154940" y="1340485"/>
            <a:ext cx="456565" cy="1397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  <p:bldP spid="29" grpId="0" bldLvl="0" animBg="1"/>
      <p:bldP spid="30" grpId="0" bldLvl="0" animBg="1"/>
      <p:bldP spid="4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0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</a:rPr>
              <a:t>Skimming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605" y="692785"/>
            <a:ext cx="8210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Match each paragraph with  its main idea .</a:t>
            </a:r>
            <a:endParaRPr lang="zh-CN" alt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628800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Para1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2924944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Para2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4149080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Para3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5229200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Para4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8295" y="1628676"/>
            <a:ext cx="640871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smtClean="0"/>
              <a:t>1. Lucky is a clever dog. </a:t>
            </a:r>
            <a:endParaRPr lang="zh-CN" altLang="en-US" sz="3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484026" y="2615704"/>
            <a:ext cx="669674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smtClean="0"/>
              <a:t>2. Ben Smith thanks Miss Li again</a:t>
            </a:r>
            <a:r>
              <a:rPr lang="en-US" altLang="zh-CN" b="1" dirty="0" smtClean="0"/>
              <a:t> . </a:t>
            </a:r>
            <a:endParaRPr lang="zh-CN" alt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48466" y="3754115"/>
            <a:ext cx="676875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smtClean="0"/>
              <a:t>3. Ben Smith 's difficulties in his life and his feiend's advice to solve them.</a:t>
            </a:r>
            <a:endParaRPr lang="zh-CN" altLang="en-US" sz="3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411760" y="5301208"/>
            <a:ext cx="604867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smtClean="0"/>
              <a:t>4. </a:t>
            </a:r>
            <a:r>
              <a:rPr lang="en-US" sz="3000" b="1" dirty="0" smtClean="0"/>
              <a:t>Ben thanks Miss Li for helping him to have Lucky.</a:t>
            </a:r>
            <a:endParaRPr lang="en-US" sz="3000" b="1" dirty="0"/>
          </a:p>
        </p:txBody>
      </p:sp>
      <p:cxnSp>
        <p:nvCxnSpPr>
          <p:cNvPr id="13" name="直接连接符 12"/>
          <p:cNvCxnSpPr/>
          <p:nvPr/>
        </p:nvCxnSpPr>
        <p:spPr bwMode="auto">
          <a:xfrm>
            <a:off x="1331640" y="2132856"/>
            <a:ext cx="1152128" cy="33843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</p:cxnSp>
      <p:cxnSp>
        <p:nvCxnSpPr>
          <p:cNvPr id="15" name="直接连接符 14"/>
          <p:cNvCxnSpPr/>
          <p:nvPr/>
        </p:nvCxnSpPr>
        <p:spPr bwMode="auto">
          <a:xfrm>
            <a:off x="1331595" y="3357245"/>
            <a:ext cx="1224280" cy="648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</p:cxnSp>
      <p:cxnSp>
        <p:nvCxnSpPr>
          <p:cNvPr id="20" name="直接连接符 19"/>
          <p:cNvCxnSpPr/>
          <p:nvPr/>
        </p:nvCxnSpPr>
        <p:spPr bwMode="auto">
          <a:xfrm flipV="1">
            <a:off x="1475740" y="1988820"/>
            <a:ext cx="1296035" cy="25165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</p:cxnSp>
      <p:cxnSp>
        <p:nvCxnSpPr>
          <p:cNvPr id="23" name="直接连接符 22"/>
          <p:cNvCxnSpPr/>
          <p:nvPr/>
        </p:nvCxnSpPr>
        <p:spPr bwMode="auto">
          <a:xfrm flipV="1">
            <a:off x="1619885" y="3068955"/>
            <a:ext cx="1080135" cy="23844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92696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 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Read Para 1 and answer the following questions. 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8864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While-reading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196752"/>
            <a:ext cx="820891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800" b="1" dirty="0" smtClean="0"/>
              <a:t>Dear Miss Li,</a:t>
            </a:r>
            <a:endParaRPr lang="en-US" altLang="zh-CN" sz="2800" b="1" dirty="0" smtClean="0"/>
          </a:p>
          <a:p>
            <a:pPr>
              <a:lnSpc>
                <a:spcPts val="3000"/>
              </a:lnSpc>
            </a:pPr>
            <a:r>
              <a:rPr lang="en-US" altLang="zh-CN" sz="2800" b="1" dirty="0" smtClean="0"/>
              <a:t>I’d like to thank you for giving money to Animal Helpers . I’m sure you know that </a:t>
            </a:r>
            <a:r>
              <a:rPr lang="en-US" altLang="zh-CN" sz="2800" b="1" dirty="0" smtClean="0">
                <a:uFill>
                  <a:solidFill>
                    <a:srgbClr val="FF0000"/>
                  </a:solidFill>
                </a:uFill>
              </a:rPr>
              <a:t>this group was set up to help disabled people like me</a:t>
            </a:r>
            <a:r>
              <a:rPr lang="en-US" altLang="zh-CN" sz="2800" b="1" dirty="0" smtClean="0"/>
              <a:t> . You helped to make it possible for me to have Lucky . </a:t>
            </a:r>
            <a:r>
              <a:rPr lang="en-US" altLang="zh-CN" sz="2800" b="1" dirty="0" smtClean="0">
                <a:uFill>
                  <a:solidFill>
                    <a:srgbClr val="FF0000"/>
                  </a:solidFill>
                </a:uFill>
              </a:rPr>
              <a:t>Lucky  makes a big difference to my life</a:t>
            </a:r>
            <a:r>
              <a:rPr lang="en-US" altLang="zh-CN" sz="2800" b="1" dirty="0" smtClean="0"/>
              <a:t>. Let me tell you my story.  </a:t>
            </a:r>
            <a:endParaRPr lang="zh-CN" alt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0063" y="4121512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1.What is Animal Helpers ? 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420" y="5355178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2. What influence does Lucky have to writer? 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27" name="矩形 26"/>
          <p:cNvSpPr/>
          <p:nvPr/>
        </p:nvSpPr>
        <p:spPr bwMode="auto">
          <a:xfrm>
            <a:off x="539750" y="4018280"/>
            <a:ext cx="8352790" cy="89090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>
              <a:lnSpc>
                <a:spcPts val="3400"/>
              </a:lnSpc>
            </a:pPr>
            <a:r>
              <a:rPr lang="en-US" altLang="zh-CN" sz="2800" b="1" dirty="0" smtClean="0"/>
              <a:t>It is a group that was set up to help disabled people like the writer.  </a:t>
            </a:r>
            <a:endParaRPr lang="zh-CN" altLang="en-US" sz="2800" b="1" dirty="0"/>
          </a:p>
        </p:txBody>
      </p:sp>
      <p:sp>
        <p:nvSpPr>
          <p:cNvPr id="28" name="矩形 27"/>
          <p:cNvSpPr/>
          <p:nvPr/>
        </p:nvSpPr>
        <p:spPr bwMode="auto">
          <a:xfrm>
            <a:off x="599500" y="5291549"/>
            <a:ext cx="8352928" cy="64807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>
              <a:lnSpc>
                <a:spcPts val="3400"/>
              </a:lnSpc>
            </a:pPr>
            <a:r>
              <a:rPr lang="en-US" altLang="zh-CN" sz="2800" b="1" dirty="0" smtClean="0"/>
              <a:t>Lucky makes a big difference to his life.  </a:t>
            </a:r>
            <a:endParaRPr lang="zh-CN" altLang="en-US" sz="2800" b="1" dirty="0"/>
          </a:p>
        </p:txBody>
      </p:sp>
      <p:sp>
        <p:nvSpPr>
          <p:cNvPr id="15" name="Line 41"/>
          <p:cNvSpPr>
            <a:spLocks noChangeShapeType="1"/>
          </p:cNvSpPr>
          <p:nvPr/>
        </p:nvSpPr>
        <p:spPr bwMode="auto">
          <a:xfrm flipV="1">
            <a:off x="5416550" y="2349500"/>
            <a:ext cx="2878455" cy="412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6" name="Line 41"/>
          <p:cNvSpPr>
            <a:spLocks noChangeShapeType="1"/>
          </p:cNvSpPr>
          <p:nvPr/>
        </p:nvSpPr>
        <p:spPr bwMode="auto">
          <a:xfrm flipV="1">
            <a:off x="539750" y="2728595"/>
            <a:ext cx="4968875" cy="5207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7" name="Line 41"/>
          <p:cNvSpPr>
            <a:spLocks noChangeShapeType="1"/>
          </p:cNvSpPr>
          <p:nvPr/>
        </p:nvSpPr>
        <p:spPr bwMode="auto">
          <a:xfrm>
            <a:off x="6516370" y="3141345"/>
            <a:ext cx="737870" cy="63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8" name="Line 41"/>
          <p:cNvSpPr>
            <a:spLocks noChangeShapeType="1"/>
          </p:cNvSpPr>
          <p:nvPr/>
        </p:nvSpPr>
        <p:spPr bwMode="auto">
          <a:xfrm flipV="1">
            <a:off x="467544" y="3501008"/>
            <a:ext cx="4824536" cy="7200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/>
          <a:lstStyle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27" grpId="0" bldLvl="0" animBg="1"/>
      <p:bldP spid="28" grpId="0" bldLvl="0" animBg="1"/>
      <p:bldP spid="15" grpId="0" bldLvl="0" animBg="1"/>
      <p:bldP spid="16" grpId="0" bldLvl="0" animBg="1"/>
      <p:bldP spid="17" grpId="0" bldLvl="0" animBg="1"/>
      <p:bldP spid="18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177133"/>
</p:tagLst>
</file>

<file path=ppt/tags/tag102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177133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AG_VERSION" val="1.0"/>
  <p:tag name="KSO_WM_BEAUTIFY_FLAG" val="#wm#"/>
  <p:tag name="KSO_WM_COMBINE_RELATE_SLIDE_ID" val="background20176393_1"/>
  <p:tag name="KSO_WM_TEMPLATE_CATEGORY" val="custom"/>
  <p:tag name="KSO_WM_TEMPLATE_INDEX" val="20177133"/>
  <p:tag name="KSO_WM_TEMPLATE_SUBCATEGORY" val="0"/>
  <p:tag name="KSO_WM_TEMPLATE_THUMBS_INDEX" val="1、3、6、12、13、19、20、25、30、31、32"/>
</p:tagLst>
</file>

<file path=ppt/tags/tag107.xml><?xml version="1.0" encoding="utf-8"?>
<p:tagLst xmlns:p="http://schemas.openxmlformats.org/presentationml/2006/main">
  <p:tag name="KSO_WM_TEMPLATE_CATEGORY" val="custom"/>
  <p:tag name="KSO_WM_TEMPLATE_INDEX" val="20177133"/>
</p:tagLst>
</file>

<file path=ppt/tags/tag108.xml><?xml version="1.0" encoding="utf-8"?>
<p:tagLst xmlns:p="http://schemas.openxmlformats.org/presentationml/2006/main">
  <p:tag name="KSO_WM_TEMPLATE_CATEGORY" val="custom"/>
  <p:tag name="KSO_WM_TEMPLATE_INDEX" val="20177133"/>
</p:tagLst>
</file>

<file path=ppt/tags/tag109.xml><?xml version="1.0" encoding="utf-8"?>
<p:tagLst xmlns:p="http://schemas.openxmlformats.org/presentationml/2006/main">
  <p:tag name="KSO_WM_TEMPLATE_CATEGORY" val="custom"/>
  <p:tag name="KSO_WM_TEMPLATE_INDEX" val="20177133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TEMPLATE_CATEGORY" val="custom"/>
  <p:tag name="KSO_WM_TEMPLATE_INDEX" val="20177133"/>
</p:tagLst>
</file>

<file path=ppt/tags/tag11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927*2667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12.xml><?xml version="1.0" encoding="utf-8"?>
<p:tagLst xmlns:p="http://schemas.openxmlformats.org/presentationml/2006/main">
  <p:tag name="KSO_WM_TEMPLATE_CATEGORY" val="custom"/>
  <p:tag name="KSO_WM_TEMPLATE_INDEX" val="20177133"/>
</p:tagLst>
</file>

<file path=ppt/tags/tag113.xml><?xml version="1.0" encoding="utf-8"?>
<p:tagLst xmlns:p="http://schemas.openxmlformats.org/presentationml/2006/main">
  <p:tag name="KSO_WM_TEMPLATE_CATEGORY" val="custom"/>
  <p:tag name="KSO_WM_TEMPLATE_INDEX" val="20177133"/>
</p:tagLst>
</file>

<file path=ppt/tags/tag114.xml><?xml version="1.0" encoding="utf-8"?>
<p:tagLst xmlns:p="http://schemas.openxmlformats.org/presentationml/2006/main">
  <p:tag name="KSO_WM_TEMPLATE_CATEGORY" val="custom"/>
  <p:tag name="KSO_WM_TEMPLATE_INDEX" val="20177133"/>
</p:tagLst>
</file>

<file path=ppt/tags/tag115.xml><?xml version="1.0" encoding="utf-8"?>
<p:tagLst xmlns:p="http://schemas.openxmlformats.org/presentationml/2006/main">
  <p:tag name="KSO_WM_TEMPLATE_CATEGORY" val="custom"/>
  <p:tag name="KSO_WM_TEMPLATE_INDEX" val="20177133"/>
</p:tagLst>
</file>

<file path=ppt/tags/tag116.xml><?xml version="1.0" encoding="utf-8"?>
<p:tagLst xmlns:p="http://schemas.openxmlformats.org/presentationml/2006/main">
  <p:tag name="KSO_WM_TEMPLATE_CATEGORY" val="custom"/>
  <p:tag name="KSO_WM_TEMPLATE_INDEX" val="20177133"/>
</p:tagLst>
</file>

<file path=ppt/tags/tag117.xml><?xml version="1.0" encoding="utf-8"?>
<p:tagLst xmlns:p="http://schemas.openxmlformats.org/presentationml/2006/main">
  <p:tag name="KSO_WM_TEMPLATE_CATEGORY" val="custom"/>
  <p:tag name="KSO_WM_TEMPLATE_INDEX" val="20177133"/>
</p:tagLst>
</file>

<file path=ppt/tags/tag118.xml><?xml version="1.0" encoding="utf-8"?>
<p:tagLst xmlns:p="http://schemas.openxmlformats.org/presentationml/2006/main">
  <p:tag name="KSO_WM_TEMPLATE_CATEGORY" val="custom"/>
  <p:tag name="KSO_WM_TEMPLATE_INDEX" val="20177133"/>
</p:tagLst>
</file>

<file path=ppt/tags/tag119.xml><?xml version="1.0" encoding="utf-8"?>
<p:tagLst xmlns:p="http://schemas.openxmlformats.org/presentationml/2006/main">
  <p:tag name="KSO_WM_TEMPLATE_CATEGORY" val="custom"/>
  <p:tag name="KSO_WM_TEMPLATE_INDEX" val="20177133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TEMPLATE_CATEGORY" val="custom"/>
  <p:tag name="KSO_WM_TEMPLATE_INDEX" val="20177133"/>
</p:tagLst>
</file>

<file path=ppt/tags/tag121.xml><?xml version="1.0" encoding="utf-8"?>
<p:tagLst xmlns:p="http://schemas.openxmlformats.org/presentationml/2006/main">
  <p:tag name="KSO_WM_TEMPLATE_CATEGORY" val="custom"/>
  <p:tag name="KSO_WM_TEMPLATE_INDEX" val="20177133"/>
</p:tagLst>
</file>

<file path=ppt/tags/tag122.xml><?xml version="1.0" encoding="utf-8"?>
<p:tagLst xmlns:p="http://schemas.openxmlformats.org/presentationml/2006/main">
  <p:tag name="KSO_WM_TEMPLATE_CATEGORY" val="custom"/>
  <p:tag name="KSO_WM_TEMPLATE_INDEX" val="20177133"/>
</p:tagLst>
</file>

<file path=ppt/tags/tag123.xml><?xml version="1.0" encoding="utf-8"?>
<p:tagLst xmlns:p="http://schemas.openxmlformats.org/presentationml/2006/main">
  <p:tag name="KSO_WM_TEMPLATE_CATEGORY" val="custom"/>
  <p:tag name="KSO_WM_TEMPLATE_INDEX" val="20177133"/>
</p:tagLst>
</file>

<file path=ppt/tags/tag124.xml><?xml version="1.0" encoding="utf-8"?>
<p:tagLst xmlns:p="http://schemas.openxmlformats.org/presentationml/2006/main">
  <p:tag name="KSO_WM_TEMPLATE_CATEGORY" val="custom"/>
  <p:tag name="KSO_WM_TEMPLATE_INDEX" val="20177133"/>
</p:tagLst>
</file>

<file path=ppt/tags/tag125.xml><?xml version="1.0" encoding="utf-8"?>
<p:tagLst xmlns:p="http://schemas.openxmlformats.org/presentationml/2006/main">
  <p:tag name="KSO_WM_TEMPLATE_CATEGORY" val="custom"/>
  <p:tag name="KSO_WM_TEMPLATE_INDEX" val="20177133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731pm1">
      <a:dk1>
        <a:sysClr val="windowText" lastClr="000000"/>
      </a:dk1>
      <a:lt1>
        <a:sysClr val="window" lastClr="FFFFFF"/>
      </a:lt1>
      <a:dk2>
        <a:srgbClr val="8569B8"/>
      </a:dk2>
      <a:lt2>
        <a:srgbClr val="E3F0F3"/>
      </a:lt2>
      <a:accent1>
        <a:srgbClr val="8569B8"/>
      </a:accent1>
      <a:accent2>
        <a:srgbClr val="C5C5DD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5072</Words>
  <Application>WPS 演示</Application>
  <PresentationFormat>全屏显示(4:3)</PresentationFormat>
  <Paragraphs>232</Paragraphs>
  <Slides>18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宋体</vt:lpstr>
      <vt:lpstr>Wingdings</vt:lpstr>
      <vt:lpstr>Times New Roman</vt:lpstr>
      <vt:lpstr>微软雅黑</vt:lpstr>
      <vt:lpstr>Arial</vt:lpstr>
      <vt:lpstr>方正姚体</vt:lpstr>
      <vt:lpstr>Times New Roman</vt:lpstr>
      <vt:lpstr>Arial Unicode MS</vt:lpstr>
      <vt:lpstr>黑体</vt:lpstr>
      <vt:lpstr>Calibri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高环</cp:lastModifiedBy>
  <cp:revision>520</cp:revision>
  <dcterms:created xsi:type="dcterms:W3CDTF">2013-03-17T02:35:00Z</dcterms:created>
  <dcterms:modified xsi:type="dcterms:W3CDTF">2020-05-24T10:26:35Z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