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5" r:id="rId3"/>
    <p:sldId id="266" r:id="rId5"/>
    <p:sldId id="281" r:id="rId6"/>
    <p:sldId id="290" r:id="rId7"/>
    <p:sldId id="291" r:id="rId8"/>
    <p:sldId id="294" r:id="rId9"/>
    <p:sldId id="257" r:id="rId10"/>
    <p:sldId id="274" r:id="rId11"/>
    <p:sldId id="275" r:id="rId12"/>
    <p:sldId id="276" r:id="rId13"/>
    <p:sldId id="277" r:id="rId14"/>
    <p:sldId id="258" r:id="rId15"/>
    <p:sldId id="263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212"/>
    <a:srgbClr val="FF3B3A"/>
    <a:srgbClr val="E10011"/>
    <a:srgbClr val="0945A5"/>
    <a:srgbClr val="FFFFFF"/>
    <a:srgbClr val="17C913"/>
    <a:srgbClr val="FFA101"/>
    <a:srgbClr val="57B9CF"/>
    <a:srgbClr val="B7B7B7"/>
    <a:srgbClr val="A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2.wav"/><Relationship Id="rId7" Type="http://schemas.openxmlformats.org/officeDocument/2006/relationships/audio" Target="../media/audio1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1.wav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1.wav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1.wav"/><Relationship Id="rId2" Type="http://schemas.openxmlformats.org/officeDocument/2006/relationships/image" Target="../media/image21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7.png"/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tags" Target="../tags/tag1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12.GIF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13.GIF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slide" Target="slide9.xml"/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8.GIF"/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2" name="组合 41"/>
          <p:cNvGrpSpPr/>
          <p:nvPr/>
        </p:nvGrpSpPr>
        <p:grpSpPr>
          <a:xfrm>
            <a:off x="0" y="0"/>
            <a:ext cx="12191365" cy="8152130"/>
            <a:chOff x="0" y="-95"/>
            <a:chExt cx="19164" cy="12838"/>
          </a:xfrm>
        </p:grpSpPr>
        <p:pic>
          <p:nvPicPr>
            <p:cNvPr id="40" name="图片 39" descr="收银台"/>
            <p:cNvPicPr>
              <a:picLocks noChangeAspect="1"/>
            </p:cNvPicPr>
            <p:nvPr/>
          </p:nvPicPr>
          <p:blipFill>
            <a:blip r:embed="rId1">
              <a:lum bright="-12000" contrast="42000"/>
            </a:blip>
            <a:srcRect l="61124"/>
            <a:stretch>
              <a:fillRect/>
            </a:stretch>
          </p:blipFill>
          <p:spPr>
            <a:xfrm>
              <a:off x="0" y="-95"/>
              <a:ext cx="19165" cy="12838"/>
            </a:xfrm>
            <a:prstGeom prst="rect">
              <a:avLst/>
            </a:prstGeom>
          </p:spPr>
        </p:pic>
        <p:sp>
          <p:nvSpPr>
            <p:cNvPr id="41" name="矩形 40"/>
            <p:cNvSpPr/>
            <p:nvPr/>
          </p:nvSpPr>
          <p:spPr>
            <a:xfrm>
              <a:off x="13628" y="9414"/>
              <a:ext cx="2591" cy="682"/>
            </a:xfrm>
            <a:prstGeom prst="rect">
              <a:avLst/>
            </a:prstGeom>
            <a:solidFill>
              <a:srgbClr val="701D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38" name="图片 37" descr="C:/Users/ADMINI~1/AppData/Local/Temp/kaimatting/20200321163614/output_aiMatting_20200321163617.pngoutput_aiMatting_20200321163617"/>
          <p:cNvPicPr>
            <a:picLocks noChangeAspect="1"/>
          </p:cNvPicPr>
          <p:nvPr/>
        </p:nvPicPr>
        <p:blipFill>
          <a:blip r:embed="rId2">
            <a:lum bright="-6000" contrast="30000"/>
          </a:blip>
          <a:srcRect b="12830"/>
          <a:stretch>
            <a:fillRect/>
          </a:stretch>
        </p:blipFill>
        <p:spPr>
          <a:xfrm>
            <a:off x="4854575" y="1240155"/>
            <a:ext cx="1772285" cy="2346960"/>
          </a:xfrm>
          <a:prstGeom prst="rect">
            <a:avLst/>
          </a:prstGeom>
        </p:spPr>
      </p:pic>
      <p:pic>
        <p:nvPicPr>
          <p:cNvPr id="37" name="图片 36" descr="C:/Users/ADMINI~1/AppData/Local/Temp/kaimatting/20200321163248/output_aiMatting_20200321163253.pngoutput_aiMatting_20200321163253"/>
          <p:cNvPicPr>
            <a:picLocks noChangeAspect="1"/>
          </p:cNvPicPr>
          <p:nvPr/>
        </p:nvPicPr>
        <p:blipFill>
          <a:blip r:embed="rId3">
            <a:lum bright="-12000" contrast="30000"/>
          </a:blip>
          <a:srcRect l="40119" t="1484" r="35054" b="38378"/>
          <a:stretch>
            <a:fillRect/>
          </a:stretch>
        </p:blipFill>
        <p:spPr>
          <a:xfrm rot="3840000">
            <a:off x="5492750" y="4050665"/>
            <a:ext cx="378460" cy="551180"/>
          </a:xfrm>
          <a:prstGeom prst="round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417060" y="584200"/>
            <a:ext cx="2863850" cy="5170805"/>
            <a:chOff x="4418" y="355"/>
            <a:chExt cx="9682" cy="10544"/>
          </a:xfrm>
        </p:grpSpPr>
        <p:sp>
          <p:nvSpPr>
            <p:cNvPr id="4" name="圆角矩形 3"/>
            <p:cNvSpPr/>
            <p:nvPr/>
          </p:nvSpPr>
          <p:spPr>
            <a:xfrm>
              <a:off x="4418" y="355"/>
              <a:ext cx="9682" cy="10544"/>
            </a:xfrm>
            <a:prstGeom prst="roundRect">
              <a:avLst>
                <a:gd name="adj" fmla="val 13385"/>
              </a:avLst>
            </a:prstGeom>
            <a:solidFill>
              <a:schemeClr val="tx1"/>
            </a:solidFill>
            <a:ln w="254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4773" y="1218"/>
              <a:ext cx="8863" cy="8817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7726" y="503"/>
              <a:ext cx="2957" cy="45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8921" y="10377"/>
              <a:ext cx="758" cy="5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4" name="圆角矩形 43"/>
          <p:cNvSpPr/>
          <p:nvPr/>
        </p:nvSpPr>
        <p:spPr>
          <a:xfrm>
            <a:off x="5359400" y="2426970"/>
            <a:ext cx="714375" cy="590550"/>
          </a:xfrm>
          <a:prstGeom prst="round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6">
            <a:lum bright="-6000" contrast="54000"/>
          </a:blip>
          <a:srcRect l="3287" t="40377" r="53032" b="4929"/>
          <a:stretch>
            <a:fillRect/>
          </a:stretch>
        </p:blipFill>
        <p:spPr>
          <a:xfrm>
            <a:off x="4957445" y="1710690"/>
            <a:ext cx="1715770" cy="1595120"/>
          </a:xfrm>
          <a:prstGeom prst="rect">
            <a:avLst/>
          </a:prstGeom>
        </p:spPr>
      </p:pic>
      <p:sp>
        <p:nvSpPr>
          <p:cNvPr id="10" name="流程图: 终止 9"/>
          <p:cNvSpPr/>
          <p:nvPr/>
        </p:nvSpPr>
        <p:spPr>
          <a:xfrm flipV="1">
            <a:off x="4538980" y="1052830"/>
            <a:ext cx="2552700" cy="76200"/>
          </a:xfrm>
          <a:prstGeom prst="flowChartTerminator">
            <a:avLst/>
          </a:prstGeom>
          <a:gradFill rotWithShape="1">
            <a:gsLst>
              <a:gs pos="39000">
                <a:srgbClr val="17C913"/>
              </a:gs>
              <a:gs pos="100000">
                <a:srgbClr val="17C913">
                  <a:alpha val="33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507548" y="1035050"/>
            <a:ext cx="2722880" cy="829945"/>
          </a:xfrm>
          <a:prstGeom prst="rect">
            <a:avLst/>
          </a:prstGeom>
          <a:noFill/>
          <a:ln>
            <a:noFill/>
          </a:ln>
        </p:spPr>
        <p:txBody>
          <a:bodyPr vert="horz" wrap="none" rtlCol="0" anchor="t">
            <a:spAutoFit/>
          </a:bodyPr>
          <a:p>
            <a:pPr algn="ctr">
              <a:lnSpc>
                <a:spcPct val="120000"/>
              </a:lnSpc>
            </a:pPr>
            <a:r>
              <a:rPr lang="zh-CN" altLang="zh-CN" sz="4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现在进行时</a:t>
            </a:r>
            <a:endParaRPr lang="zh-CN" altLang="zh-CN" sz="4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8120" y="878840"/>
            <a:ext cx="465645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 b="1">
                <a:latin typeface="+mj-ea"/>
                <a:ea typeface="+mj-ea"/>
                <a:cs typeface="+mj-ea"/>
              </a:rPr>
              <a:t>人教版七年级下</a:t>
            </a:r>
            <a:endParaRPr lang="zh-CN" altLang="zh-CN" sz="2800" b="1">
              <a:latin typeface="+mj-ea"/>
              <a:ea typeface="+mj-ea"/>
              <a:cs typeface="+mj-ea"/>
            </a:endParaRPr>
          </a:p>
          <a:p>
            <a:endParaRPr lang="en-US" altLang="zh-CN" sz="2800" b="1">
              <a:latin typeface="+mj-ea"/>
              <a:ea typeface="+mj-ea"/>
              <a:cs typeface="+mj-ea"/>
            </a:endParaRPr>
          </a:p>
          <a:p>
            <a:r>
              <a:rPr lang="en-US" altLang="zh-CN" sz="2800" b="1">
                <a:latin typeface="+mj-ea"/>
                <a:ea typeface="+mj-ea"/>
                <a:cs typeface="+mj-ea"/>
              </a:rPr>
              <a:t>Unit6 I'm watching TV.</a:t>
            </a:r>
            <a:endParaRPr lang="en-US" altLang="zh-CN" sz="2800" b="1">
              <a:latin typeface="+mj-ea"/>
              <a:ea typeface="+mj-ea"/>
              <a:cs typeface="+mj-ea"/>
            </a:endParaRPr>
          </a:p>
          <a:p>
            <a:r>
              <a:rPr lang="en-US" altLang="zh-CN" sz="2800" b="1">
                <a:latin typeface="+mj-ea"/>
                <a:ea typeface="+mj-ea"/>
                <a:cs typeface="+mj-ea"/>
              </a:rPr>
              <a:t> </a:t>
            </a:r>
            <a:endParaRPr lang="en-US" altLang="zh-CN" sz="2800" b="1">
              <a:latin typeface="+mj-ea"/>
              <a:ea typeface="+mj-ea"/>
              <a:cs typeface="+mj-ea"/>
            </a:endParaRPr>
          </a:p>
          <a:p>
            <a:r>
              <a:rPr lang="en-US" altLang="zh-CN" sz="2800" b="1">
                <a:latin typeface="+mj-ea"/>
                <a:ea typeface="+mj-ea"/>
                <a:cs typeface="+mj-ea"/>
              </a:rPr>
              <a:t>Grammar Focus</a:t>
            </a:r>
            <a:endParaRPr lang="en-US" altLang="zh-CN" sz="2800" b="1">
              <a:latin typeface="+mj-ea"/>
              <a:ea typeface="+mj-ea"/>
              <a:cs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406 0.018056 L -0.000833 0.542315 " pathEditMode="relative" rAng="0" ptsTypes="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bldLvl="0" animBg="1"/>
      <p:bldP spid="10" grpId="2" animBg="1"/>
      <p:bldP spid="2" grpId="0"/>
      <p:bldP spid="4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8" name="组合 17"/>
          <p:cNvGrpSpPr/>
          <p:nvPr/>
        </p:nvGrpSpPr>
        <p:grpSpPr>
          <a:xfrm>
            <a:off x="504825" y="4923155"/>
            <a:ext cx="2439035" cy="1933575"/>
            <a:chOff x="825" y="6974"/>
            <a:chExt cx="4380" cy="3314"/>
          </a:xfrm>
        </p:grpSpPr>
        <p:grpSp>
          <p:nvGrpSpPr>
            <p:cNvPr id="9" name="组合 8"/>
            <p:cNvGrpSpPr/>
            <p:nvPr/>
          </p:nvGrpSpPr>
          <p:grpSpPr>
            <a:xfrm>
              <a:off x="825" y="6974"/>
              <a:ext cx="4380" cy="3314"/>
              <a:chOff x="825" y="6644"/>
              <a:chExt cx="4710" cy="3644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1">
                <a:clrChange>
                  <a:clrFrom>
                    <a:srgbClr val="F6F6F6">
                      <a:alpha val="100000"/>
                    </a:srgbClr>
                  </a:clrFrom>
                  <a:clrTo>
                    <a:srgbClr val="F6F6F6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25" y="6644"/>
                <a:ext cx="4710" cy="364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1710" y="8549"/>
                <a:ext cx="3059" cy="1500"/>
              </a:xfrm>
              <a:prstGeom prst="roundRect">
                <a:avLst>
                  <a:gd name="adj" fmla="val 40579"/>
                </a:avLst>
              </a:prstGeom>
              <a:solidFill>
                <a:srgbClr val="E100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2100" y="8700"/>
              <a:ext cx="2392" cy="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+ing</a:t>
              </a:r>
              <a:endParaRPr lang="en-US" altLang="zh-CN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479925" y="4942205"/>
            <a:ext cx="2439035" cy="1933575"/>
            <a:chOff x="825" y="6974"/>
            <a:chExt cx="4380" cy="3314"/>
          </a:xfrm>
        </p:grpSpPr>
        <p:grpSp>
          <p:nvGrpSpPr>
            <p:cNvPr id="27" name="组合 26"/>
            <p:cNvGrpSpPr/>
            <p:nvPr/>
          </p:nvGrpSpPr>
          <p:grpSpPr>
            <a:xfrm>
              <a:off x="825" y="6974"/>
              <a:ext cx="4380" cy="3314"/>
              <a:chOff x="825" y="6644"/>
              <a:chExt cx="4710" cy="3644"/>
            </a:xfrm>
          </p:grpSpPr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1">
                <a:clrChange>
                  <a:clrFrom>
                    <a:srgbClr val="F6F6F6">
                      <a:alpha val="100000"/>
                    </a:srgbClr>
                  </a:clrFrom>
                  <a:clrTo>
                    <a:srgbClr val="F6F6F6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25" y="6644"/>
                <a:ext cx="4710" cy="3644"/>
              </a:xfrm>
              <a:prstGeom prst="rect">
                <a:avLst/>
              </a:prstGeom>
            </p:spPr>
          </p:pic>
          <p:sp>
            <p:nvSpPr>
              <p:cNvPr id="42" name="圆角矩形 41"/>
              <p:cNvSpPr/>
              <p:nvPr/>
            </p:nvSpPr>
            <p:spPr>
              <a:xfrm>
                <a:off x="1710" y="8549"/>
                <a:ext cx="3059" cy="1500"/>
              </a:xfrm>
              <a:prstGeom prst="roundRect">
                <a:avLst>
                  <a:gd name="adj" fmla="val 40579"/>
                </a:avLst>
              </a:prstGeom>
              <a:solidFill>
                <a:srgbClr val="E100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1319" y="8700"/>
              <a:ext cx="3557" cy="1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去不发音的</a:t>
              </a:r>
              <a:r>
                <a:rPr lang="en-US" altLang="zh-CN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e</a:t>
              </a:r>
              <a:endParaRPr lang="en-US" altLang="zh-CN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en-US" altLang="zh-CN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+ing</a:t>
              </a:r>
              <a:endParaRPr lang="en-US" altLang="zh-CN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416925" y="4923155"/>
            <a:ext cx="2439035" cy="1933575"/>
            <a:chOff x="825" y="6974"/>
            <a:chExt cx="4380" cy="3314"/>
          </a:xfrm>
        </p:grpSpPr>
        <p:grpSp>
          <p:nvGrpSpPr>
            <p:cNvPr id="46" name="组合 45"/>
            <p:cNvGrpSpPr/>
            <p:nvPr/>
          </p:nvGrpSpPr>
          <p:grpSpPr>
            <a:xfrm>
              <a:off x="825" y="6974"/>
              <a:ext cx="4380" cy="3314"/>
              <a:chOff x="825" y="6644"/>
              <a:chExt cx="4710" cy="3644"/>
            </a:xfrm>
          </p:grpSpPr>
          <p:pic>
            <p:nvPicPr>
              <p:cNvPr id="47" name="图片 46"/>
              <p:cNvPicPr>
                <a:picLocks noChangeAspect="1"/>
              </p:cNvPicPr>
              <p:nvPr/>
            </p:nvPicPr>
            <p:blipFill>
              <a:blip r:embed="rId1">
                <a:clrChange>
                  <a:clrFrom>
                    <a:srgbClr val="F6F6F6">
                      <a:alpha val="100000"/>
                    </a:srgbClr>
                  </a:clrFrom>
                  <a:clrTo>
                    <a:srgbClr val="F6F6F6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25" y="6644"/>
                <a:ext cx="4710" cy="3644"/>
              </a:xfrm>
              <a:prstGeom prst="rect">
                <a:avLst/>
              </a:prstGeom>
            </p:spPr>
          </p:pic>
          <p:sp>
            <p:nvSpPr>
              <p:cNvPr id="48" name="圆角矩形 47"/>
              <p:cNvSpPr/>
              <p:nvPr/>
            </p:nvSpPr>
            <p:spPr>
              <a:xfrm>
                <a:off x="1710" y="8549"/>
                <a:ext cx="3059" cy="1500"/>
              </a:xfrm>
              <a:prstGeom prst="roundRect">
                <a:avLst>
                  <a:gd name="adj" fmla="val 40579"/>
                </a:avLst>
              </a:prstGeom>
              <a:solidFill>
                <a:srgbClr val="E100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49" name="文本框 48"/>
            <p:cNvSpPr txBox="1"/>
            <p:nvPr/>
          </p:nvSpPr>
          <p:spPr>
            <a:xfrm>
              <a:off x="1319" y="8700"/>
              <a:ext cx="3557" cy="1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双写尾字母</a:t>
              </a:r>
              <a:endParaRPr lang="en-US" altLang="zh-CN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en-US" altLang="zh-CN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+ing</a:t>
              </a:r>
              <a:endParaRPr lang="en-US" altLang="zh-CN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51" name="图片 50" descr="超市"/>
          <p:cNvPicPr>
            <a:picLocks noChangeAspect="1"/>
          </p:cNvPicPr>
          <p:nvPr/>
        </p:nvPicPr>
        <p:blipFill>
          <a:blip r:embed="rId2">
            <a:clrChange>
              <a:clrFrom>
                <a:srgbClr val="70B5C4">
                  <a:alpha val="100000"/>
                </a:srgbClr>
              </a:clrFrom>
              <a:clrTo>
                <a:srgbClr val="70B5C4">
                  <a:alpha val="100000"/>
                  <a:alpha val="0"/>
                </a:srgbClr>
              </a:clrTo>
            </a:clrChange>
            <a:lum bright="-6000" contrast="30000"/>
          </a:blip>
          <a:srcRect l="21926" r="25144"/>
          <a:stretch>
            <a:fillRect/>
          </a:stretch>
        </p:blipFill>
        <p:spPr>
          <a:xfrm>
            <a:off x="3342005" y="-180340"/>
            <a:ext cx="5012690" cy="3865245"/>
          </a:xfrm>
          <a:prstGeom prst="rect">
            <a:avLst/>
          </a:prstGeom>
        </p:spPr>
      </p:pic>
      <p:sp>
        <p:nvSpPr>
          <p:cNvPr id="54" name="矩形 53"/>
          <p:cNvSpPr/>
          <p:nvPr/>
        </p:nvSpPr>
        <p:spPr>
          <a:xfrm>
            <a:off x="5195888" y="1329055"/>
            <a:ext cx="1571625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6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help</a:t>
            </a:r>
            <a:endParaRPr lang="en-US" altLang="zh-CN" sz="6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936308" y="4347845"/>
            <a:ext cx="2059305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helping</a:t>
            </a:r>
            <a:endParaRPr lang="en-US" altLang="zh-CN" sz="4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179696" y="1246505"/>
            <a:ext cx="1858010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6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swim</a:t>
            </a:r>
            <a:endParaRPr lang="en-US" altLang="zh-CN" sz="6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8415339" y="4343400"/>
            <a:ext cx="2784475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swimming</a:t>
            </a:r>
            <a:endParaRPr lang="en-US" altLang="zh-CN" sz="4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5444491" y="1183005"/>
            <a:ext cx="1468120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6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give</a:t>
            </a:r>
            <a:endParaRPr lang="en-US" altLang="zh-CN" sz="6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4961574" y="4347845"/>
            <a:ext cx="1675765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giving</a:t>
            </a:r>
            <a:endParaRPr lang="en-US" altLang="zh-CN" sz="4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333594 0.368148 " pathEditMode="relative" rAng="0" ptsTypes="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277865 0.391296 " pathEditMode="relative" rAng="0" ptsTypes="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37240 0.395000 " pathEditMode="relative" rAng="0" ptsTypes="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1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2"/>
      <p:bldP spid="54" grpId="3"/>
      <p:bldP spid="55" grpId="0"/>
      <p:bldP spid="57" grpId="0"/>
      <p:bldP spid="57" grpId="2"/>
      <p:bldP spid="57" grpId="3"/>
      <p:bldP spid="58" grpId="0"/>
      <p:bldP spid="59" grpId="0"/>
      <p:bldP spid="59" grpId="2"/>
      <p:bldP spid="59" grpId="3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8" name="组合 17"/>
          <p:cNvGrpSpPr/>
          <p:nvPr/>
        </p:nvGrpSpPr>
        <p:grpSpPr>
          <a:xfrm>
            <a:off x="504825" y="4923155"/>
            <a:ext cx="2439035" cy="1933575"/>
            <a:chOff x="825" y="6974"/>
            <a:chExt cx="4380" cy="3314"/>
          </a:xfrm>
        </p:grpSpPr>
        <p:grpSp>
          <p:nvGrpSpPr>
            <p:cNvPr id="9" name="组合 8"/>
            <p:cNvGrpSpPr/>
            <p:nvPr/>
          </p:nvGrpSpPr>
          <p:grpSpPr>
            <a:xfrm>
              <a:off x="825" y="6974"/>
              <a:ext cx="4380" cy="3314"/>
              <a:chOff x="825" y="6644"/>
              <a:chExt cx="4710" cy="3644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1">
                <a:clrChange>
                  <a:clrFrom>
                    <a:srgbClr val="F6F6F6">
                      <a:alpha val="100000"/>
                    </a:srgbClr>
                  </a:clrFrom>
                  <a:clrTo>
                    <a:srgbClr val="F6F6F6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25" y="6644"/>
                <a:ext cx="4710" cy="364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1710" y="8549"/>
                <a:ext cx="3059" cy="1500"/>
              </a:xfrm>
              <a:prstGeom prst="roundRect">
                <a:avLst>
                  <a:gd name="adj" fmla="val 40579"/>
                </a:avLst>
              </a:prstGeom>
              <a:solidFill>
                <a:srgbClr val="E100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2100" y="8700"/>
              <a:ext cx="2392" cy="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+ing</a:t>
              </a:r>
              <a:endParaRPr lang="en-US" altLang="zh-CN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479925" y="4942205"/>
            <a:ext cx="2439035" cy="1933575"/>
            <a:chOff x="825" y="6974"/>
            <a:chExt cx="4380" cy="3314"/>
          </a:xfrm>
        </p:grpSpPr>
        <p:grpSp>
          <p:nvGrpSpPr>
            <p:cNvPr id="27" name="组合 26"/>
            <p:cNvGrpSpPr/>
            <p:nvPr/>
          </p:nvGrpSpPr>
          <p:grpSpPr>
            <a:xfrm>
              <a:off x="825" y="6974"/>
              <a:ext cx="4380" cy="3314"/>
              <a:chOff x="825" y="6644"/>
              <a:chExt cx="4710" cy="3644"/>
            </a:xfrm>
          </p:grpSpPr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1">
                <a:clrChange>
                  <a:clrFrom>
                    <a:srgbClr val="F6F6F6">
                      <a:alpha val="100000"/>
                    </a:srgbClr>
                  </a:clrFrom>
                  <a:clrTo>
                    <a:srgbClr val="F6F6F6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25" y="6644"/>
                <a:ext cx="4710" cy="3644"/>
              </a:xfrm>
              <a:prstGeom prst="rect">
                <a:avLst/>
              </a:prstGeom>
            </p:spPr>
          </p:pic>
          <p:sp>
            <p:nvSpPr>
              <p:cNvPr id="42" name="圆角矩形 41"/>
              <p:cNvSpPr/>
              <p:nvPr/>
            </p:nvSpPr>
            <p:spPr>
              <a:xfrm>
                <a:off x="1710" y="8549"/>
                <a:ext cx="3059" cy="1500"/>
              </a:xfrm>
              <a:prstGeom prst="roundRect">
                <a:avLst>
                  <a:gd name="adj" fmla="val 40579"/>
                </a:avLst>
              </a:prstGeom>
              <a:solidFill>
                <a:srgbClr val="E100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1319" y="8700"/>
              <a:ext cx="3557" cy="1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去不发音的</a:t>
              </a:r>
              <a:r>
                <a:rPr lang="en-US" altLang="zh-CN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e</a:t>
              </a:r>
              <a:endParaRPr lang="en-US" altLang="zh-CN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en-US" altLang="zh-CN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+ing</a:t>
              </a:r>
              <a:endParaRPr lang="en-US" altLang="zh-CN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416925" y="4923155"/>
            <a:ext cx="2439035" cy="1933575"/>
            <a:chOff x="825" y="6974"/>
            <a:chExt cx="4380" cy="3314"/>
          </a:xfrm>
        </p:grpSpPr>
        <p:grpSp>
          <p:nvGrpSpPr>
            <p:cNvPr id="46" name="组合 45"/>
            <p:cNvGrpSpPr/>
            <p:nvPr/>
          </p:nvGrpSpPr>
          <p:grpSpPr>
            <a:xfrm>
              <a:off x="825" y="6974"/>
              <a:ext cx="4380" cy="3314"/>
              <a:chOff x="825" y="6644"/>
              <a:chExt cx="4710" cy="3644"/>
            </a:xfrm>
          </p:grpSpPr>
          <p:pic>
            <p:nvPicPr>
              <p:cNvPr id="47" name="图片 46"/>
              <p:cNvPicPr>
                <a:picLocks noChangeAspect="1"/>
              </p:cNvPicPr>
              <p:nvPr/>
            </p:nvPicPr>
            <p:blipFill>
              <a:blip r:embed="rId1">
                <a:clrChange>
                  <a:clrFrom>
                    <a:srgbClr val="F6F6F6">
                      <a:alpha val="100000"/>
                    </a:srgbClr>
                  </a:clrFrom>
                  <a:clrTo>
                    <a:srgbClr val="F6F6F6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25" y="6644"/>
                <a:ext cx="4710" cy="3644"/>
              </a:xfrm>
              <a:prstGeom prst="rect">
                <a:avLst/>
              </a:prstGeom>
            </p:spPr>
          </p:pic>
          <p:sp>
            <p:nvSpPr>
              <p:cNvPr id="48" name="圆角矩形 47"/>
              <p:cNvSpPr/>
              <p:nvPr/>
            </p:nvSpPr>
            <p:spPr>
              <a:xfrm>
                <a:off x="1710" y="8549"/>
                <a:ext cx="3059" cy="1500"/>
              </a:xfrm>
              <a:prstGeom prst="roundRect">
                <a:avLst>
                  <a:gd name="adj" fmla="val 40579"/>
                </a:avLst>
              </a:prstGeom>
              <a:solidFill>
                <a:srgbClr val="E100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49" name="文本框 48"/>
            <p:cNvSpPr txBox="1"/>
            <p:nvPr/>
          </p:nvSpPr>
          <p:spPr>
            <a:xfrm>
              <a:off x="1319" y="8700"/>
              <a:ext cx="3557" cy="1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双写尾字母</a:t>
              </a:r>
              <a:endParaRPr lang="en-US" altLang="zh-CN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en-US" altLang="zh-CN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+ing</a:t>
              </a:r>
              <a:endParaRPr lang="en-US" altLang="zh-CN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51" name="图片 50" descr="超市"/>
          <p:cNvPicPr>
            <a:picLocks noChangeAspect="1"/>
          </p:cNvPicPr>
          <p:nvPr/>
        </p:nvPicPr>
        <p:blipFill>
          <a:blip r:embed="rId2">
            <a:clrChange>
              <a:clrFrom>
                <a:srgbClr val="70B5C4">
                  <a:alpha val="100000"/>
                </a:srgbClr>
              </a:clrFrom>
              <a:clrTo>
                <a:srgbClr val="70B5C4">
                  <a:alpha val="100000"/>
                  <a:alpha val="0"/>
                </a:srgbClr>
              </a:clrTo>
            </a:clrChange>
            <a:lum bright="-6000" contrast="30000"/>
          </a:blip>
          <a:srcRect l="21926" r="25144"/>
          <a:stretch>
            <a:fillRect/>
          </a:stretch>
        </p:blipFill>
        <p:spPr>
          <a:xfrm>
            <a:off x="3342005" y="-180340"/>
            <a:ext cx="5012690" cy="3865245"/>
          </a:xfrm>
          <a:prstGeom prst="rect">
            <a:avLst/>
          </a:prstGeom>
        </p:spPr>
      </p:pic>
      <p:sp>
        <p:nvSpPr>
          <p:cNvPr id="54" name="矩形 53"/>
          <p:cNvSpPr/>
          <p:nvPr/>
        </p:nvSpPr>
        <p:spPr>
          <a:xfrm>
            <a:off x="5026343" y="1329055"/>
            <a:ext cx="1910715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6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come</a:t>
            </a:r>
            <a:endParaRPr lang="en-US" altLang="zh-CN" sz="6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936308" y="4347845"/>
            <a:ext cx="2059305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helping</a:t>
            </a:r>
            <a:endParaRPr lang="en-US" altLang="zh-CN" sz="4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8415339" y="4343400"/>
            <a:ext cx="2784475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swimming</a:t>
            </a:r>
            <a:endParaRPr lang="en-US" altLang="zh-CN" sz="4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4961574" y="4347845"/>
            <a:ext cx="1675765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giving</a:t>
            </a:r>
            <a:endParaRPr lang="en-US" altLang="zh-CN" sz="4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52037" y="3814445"/>
            <a:ext cx="202438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coming</a:t>
            </a:r>
            <a:endParaRPr lang="en-US" altLang="zh-CN" sz="4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84191" y="1329055"/>
            <a:ext cx="938530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6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sit</a:t>
            </a:r>
            <a:endParaRPr lang="en-US" altLang="zh-CN" sz="6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8740460" y="3814445"/>
            <a:ext cx="1757045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sitting</a:t>
            </a:r>
            <a:endParaRPr lang="en-US" altLang="zh-CN" sz="4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00321" y="967105"/>
            <a:ext cx="1198880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6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eat</a:t>
            </a:r>
            <a:endParaRPr lang="en-US" altLang="zh-CN" sz="6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81090" y="3814445"/>
            <a:ext cx="1762125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eating</a:t>
            </a:r>
            <a:endParaRPr lang="en-US" altLang="zh-CN" sz="4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19896 0.350463 " pathEditMode="relative" rAng="0" ptsTypes="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" y="1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239844 0.344907 " pathEditMode="relative" rAng="0" ptsTypes="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1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273333 0.369907 " pathEditMode="relative" rAng="0" ptsTypes="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1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2"/>
      <p:bldP spid="54" grpId="3"/>
      <p:bldP spid="2" grpId="0"/>
      <p:bldP spid="4" grpId="0"/>
      <p:bldP spid="4" grpId="2"/>
      <p:bldP spid="4" grpId="3"/>
      <p:bldP spid="5" grpId="0"/>
      <p:bldP spid="7" grpId="0"/>
      <p:bldP spid="7" grpId="2"/>
      <p:bldP spid="7" grpId="3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矩形 10"/>
          <p:cNvSpPr/>
          <p:nvPr/>
        </p:nvSpPr>
        <p:spPr>
          <a:xfrm>
            <a:off x="-238760" y="-163830"/>
            <a:ext cx="12669520" cy="7185025"/>
          </a:xfrm>
          <a:prstGeom prst="rect">
            <a:avLst/>
          </a:prstGeom>
          <a:solidFill>
            <a:srgbClr val="119C9E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000"/>
          </a:p>
        </p:txBody>
      </p:sp>
      <p:pic>
        <p:nvPicPr>
          <p:cNvPr id="42" name="图片 41" descr="收银台"/>
          <p:cNvPicPr>
            <a:picLocks noChangeAspect="1"/>
          </p:cNvPicPr>
          <p:nvPr/>
        </p:nvPicPr>
        <p:blipFill>
          <a:blip r:embed="rId1">
            <a:lum bright="-12000" contrast="42000"/>
          </a:blip>
          <a:srcRect l="66652" t="28976" r="4374" b="5204"/>
          <a:stretch>
            <a:fillRect/>
          </a:stretch>
        </p:blipFill>
        <p:spPr>
          <a:xfrm>
            <a:off x="-260350" y="4352290"/>
            <a:ext cx="4079875" cy="240919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-679450" y="5981700"/>
            <a:ext cx="13361035" cy="1179830"/>
          </a:xfrm>
          <a:prstGeom prst="rect">
            <a:avLst/>
          </a:prstGeom>
          <a:solidFill>
            <a:srgbClr val="012F6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2363153" y="403225"/>
            <a:ext cx="7502525" cy="857250"/>
            <a:chOff x="2727" y="3016"/>
            <a:chExt cx="10406" cy="1350"/>
          </a:xfrm>
          <a:solidFill>
            <a:srgbClr val="FF3B3A"/>
          </a:solidFill>
        </p:grpSpPr>
        <p:sp>
          <p:nvSpPr>
            <p:cNvPr id="21" name="圆角矩形 20"/>
            <p:cNvSpPr/>
            <p:nvPr/>
          </p:nvSpPr>
          <p:spPr>
            <a:xfrm>
              <a:off x="2727" y="3016"/>
              <a:ext cx="10406" cy="1350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980" y="3160"/>
              <a:ext cx="9900" cy="1016"/>
            </a:xfrm>
            <a:prstGeom prst="rect">
              <a:avLst/>
            </a:prstGeom>
            <a:grp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p>
              <a:pPr algn="ctr"/>
              <a:r>
                <a:rPr lang="zh-CN" altLang="en-US"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一般疑问句</a:t>
              </a:r>
              <a:r>
                <a:rPr lang="en-US" altLang="zh-CN"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r>
                <a:rPr lang="zh-CN" altLang="en-US"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特殊疑问句</a:t>
              </a:r>
              <a:endParaRPr lang="zh-CN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555990" y="4700469"/>
            <a:ext cx="3871595" cy="2414270"/>
            <a:chOff x="667" y="2445"/>
            <a:chExt cx="3039" cy="2315"/>
          </a:xfrm>
        </p:grpSpPr>
        <p:pic>
          <p:nvPicPr>
            <p:cNvPr id="24" name="图片 23" descr="G:\PPT创意设计\素材\汽车充电 (1).png汽车充电 (1)"/>
            <p:cNvPicPr>
              <a:picLocks noChangeAspect="1"/>
            </p:cNvPicPr>
            <p:nvPr/>
          </p:nvPicPr>
          <p:blipFill>
            <a:blip r:embed="rId2">
              <a:lum bright="-12000" contrast="30000"/>
            </a:blip>
            <a:srcRect t="17128" b="18841"/>
            <a:stretch>
              <a:fillRect/>
            </a:stretch>
          </p:blipFill>
          <p:spPr>
            <a:xfrm>
              <a:off x="667" y="2445"/>
              <a:ext cx="3039" cy="2315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1548" y="3214"/>
              <a:ext cx="1088" cy="5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pPr algn="ctr"/>
              <a:endParaRPr lang="zh-CN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2643188" y="1553210"/>
            <a:ext cx="6942455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Be+</a:t>
            </a:r>
            <a:r>
              <a:rPr lang="zh-CN" alt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主语</a:t>
            </a:r>
            <a:r>
              <a:rPr lang="en-US" altLang="zh-CN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+</a:t>
            </a:r>
            <a:r>
              <a:rPr lang="zh-CN" alt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动词</a:t>
            </a:r>
            <a:r>
              <a:rPr lang="en-US" altLang="zh-CN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ing+</a:t>
            </a:r>
            <a:r>
              <a:rPr lang="zh-CN" alt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其他？</a:t>
            </a:r>
            <a:endParaRPr lang="zh-CN" altLang="en-US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41688" y="2372360"/>
            <a:ext cx="5545455" cy="13220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Is she playing the piano?</a:t>
            </a:r>
            <a:endParaRPr lang="en-US" sz="40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Yes,she is./No,she isn't. </a:t>
            </a:r>
            <a:endParaRPr lang="en-US" sz="40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69236" y="3694430"/>
            <a:ext cx="6690360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What+be+</a:t>
            </a:r>
            <a:r>
              <a:rPr lang="zh-CN" alt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主语</a:t>
            </a:r>
            <a:r>
              <a:rPr lang="en-US" altLang="zh-CN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+</a:t>
            </a:r>
            <a:r>
              <a:rPr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doing</a:t>
            </a:r>
            <a:r>
              <a:rPr lang="zh-CN" alt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？</a:t>
            </a:r>
            <a:endParaRPr lang="zh-CN" altLang="en-US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72841" y="4505960"/>
            <a:ext cx="488315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What is Linda doing?</a:t>
            </a:r>
            <a:endParaRPr lang="en-US" sz="40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599271 0.003148 " pathEditMode="relative" rAng="0" ptsTypes="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矩形 10"/>
          <p:cNvSpPr/>
          <p:nvPr/>
        </p:nvSpPr>
        <p:spPr>
          <a:xfrm>
            <a:off x="-238760" y="-163830"/>
            <a:ext cx="12669520" cy="7185025"/>
          </a:xfrm>
          <a:prstGeom prst="rect">
            <a:avLst/>
          </a:prstGeom>
          <a:solidFill>
            <a:srgbClr val="119C9E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000"/>
          </a:p>
        </p:txBody>
      </p:sp>
      <p:pic>
        <p:nvPicPr>
          <p:cNvPr id="42" name="图片 41" descr="收银台"/>
          <p:cNvPicPr>
            <a:picLocks noChangeAspect="1"/>
          </p:cNvPicPr>
          <p:nvPr/>
        </p:nvPicPr>
        <p:blipFill>
          <a:blip r:embed="rId1">
            <a:lum bright="-12000" contrast="42000"/>
          </a:blip>
          <a:srcRect l="66652" t="28976" r="4374" b="5204"/>
          <a:stretch>
            <a:fillRect/>
          </a:stretch>
        </p:blipFill>
        <p:spPr>
          <a:xfrm>
            <a:off x="-260350" y="4352290"/>
            <a:ext cx="4079875" cy="240919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-679450" y="5981700"/>
            <a:ext cx="13361035" cy="1179830"/>
          </a:xfrm>
          <a:prstGeom prst="rect">
            <a:avLst/>
          </a:prstGeom>
          <a:solidFill>
            <a:srgbClr val="012F6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剪去对角的矩形 17"/>
          <p:cNvSpPr/>
          <p:nvPr/>
        </p:nvSpPr>
        <p:spPr>
          <a:xfrm>
            <a:off x="1510665" y="254635"/>
            <a:ext cx="10681970" cy="6216650"/>
          </a:xfrm>
          <a:prstGeom prst="snip2DiagRect">
            <a:avLst>
              <a:gd name="adj1" fmla="val 0"/>
              <a:gd name="adj2" fmla="val 26007"/>
            </a:avLst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781175" y="1262380"/>
            <a:ext cx="10438765" cy="54089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1. I ____  _________ baketball with my friends.(play)</a:t>
            </a:r>
            <a:endParaRPr lang="en-US" altLang="zh-CN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2. She _____ _______ to school now.(go)</a:t>
            </a:r>
            <a:endParaRPr lang="en-US" altLang="zh-CN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3. Listen! The bird ____ ________ on the tree.(sing)</a:t>
            </a:r>
            <a:endParaRPr lang="en-US" altLang="zh-CN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4. Look! He _____ ________ on the playground.(run)</a:t>
            </a:r>
            <a:endParaRPr lang="en-US" altLang="zh-CN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5.The dogs ____ ___________ in the river.(swim)</a:t>
            </a:r>
            <a:endParaRPr lang="en-US" altLang="zh-CN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   6._______your father___________ TV now?(watch)</a:t>
            </a:r>
            <a:endParaRPr lang="en-US" altLang="zh-CN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  <a:p>
            <a:pPr>
              <a:lnSpc>
                <a:spcPct val="140000"/>
              </a:lnSpc>
            </a:pPr>
            <a:endParaRPr lang="en-US" altLang="zh-CN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  <a:p>
            <a:endParaRPr lang="en-US" altLang="zh-CN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47733" y="254635"/>
            <a:ext cx="617283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Let's Practise</a:t>
            </a:r>
            <a:endParaRPr lang="en-US" altLang="zh-CN" sz="72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73350" y="1351915"/>
            <a:ext cx="28079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am  playing</a:t>
            </a:r>
            <a:endParaRPr lang="en-US" altLang="zh-CN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78505" y="2073275"/>
            <a:ext cx="28079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is     going</a:t>
            </a:r>
            <a:endParaRPr lang="en-US" altLang="zh-CN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76265" y="2709545"/>
            <a:ext cx="28079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is   singing</a:t>
            </a:r>
            <a:endParaRPr lang="en-US" altLang="zh-CN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62145" y="3425825"/>
            <a:ext cx="28079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is   running</a:t>
            </a:r>
            <a:endParaRPr lang="en-US" altLang="zh-CN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17670" y="4095115"/>
            <a:ext cx="34137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are swimming</a:t>
            </a:r>
            <a:endParaRPr lang="en-US" altLang="zh-CN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05785" y="4838065"/>
            <a:ext cx="55206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Is                      watching</a:t>
            </a:r>
            <a:endParaRPr lang="en-US" altLang="zh-CN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0" y="0"/>
            <a:ext cx="12191365" cy="8152130"/>
            <a:chOff x="0" y="-95"/>
            <a:chExt cx="19164" cy="12838"/>
          </a:xfrm>
        </p:grpSpPr>
        <p:pic>
          <p:nvPicPr>
            <p:cNvPr id="3" name="图片 2" descr="收银台"/>
            <p:cNvPicPr>
              <a:picLocks noChangeAspect="1"/>
            </p:cNvPicPr>
            <p:nvPr/>
          </p:nvPicPr>
          <p:blipFill>
            <a:blip r:embed="rId1">
              <a:lum bright="-12000" contrast="42000"/>
            </a:blip>
            <a:srcRect l="61124"/>
            <a:stretch>
              <a:fillRect/>
            </a:stretch>
          </p:blipFill>
          <p:spPr>
            <a:xfrm>
              <a:off x="0" y="-95"/>
              <a:ext cx="19165" cy="12838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3628" y="9414"/>
              <a:ext cx="2591" cy="682"/>
            </a:xfrm>
            <a:prstGeom prst="rect">
              <a:avLst/>
            </a:prstGeom>
            <a:solidFill>
              <a:srgbClr val="701D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37" name="图片 36" descr="C:/Users/ADMINI~1/AppData/Local/Temp/kaimatting/20200321163248/output_aiMatting_20200321163253.pngoutput_aiMatting_20200321163253"/>
          <p:cNvPicPr>
            <a:picLocks noChangeAspect="1"/>
          </p:cNvPicPr>
          <p:nvPr/>
        </p:nvPicPr>
        <p:blipFill>
          <a:blip r:embed="rId2">
            <a:lum bright="-12000" contrast="30000"/>
          </a:blip>
          <a:srcRect l="40119" t="1484" r="35054" b="38378"/>
          <a:stretch>
            <a:fillRect/>
          </a:stretch>
        </p:blipFill>
        <p:spPr>
          <a:xfrm rot="3840000">
            <a:off x="7368540" y="4050665"/>
            <a:ext cx="378460" cy="551180"/>
          </a:xfrm>
          <a:prstGeom prst="roundRect">
            <a:avLst/>
          </a:prstGeom>
        </p:spPr>
      </p:pic>
      <p:sp>
        <p:nvSpPr>
          <p:cNvPr id="18" name="剪去对角的矩形 17"/>
          <p:cNvSpPr/>
          <p:nvPr/>
        </p:nvSpPr>
        <p:spPr>
          <a:xfrm>
            <a:off x="3096895" y="254635"/>
            <a:ext cx="7916545" cy="6216650"/>
          </a:xfrm>
          <a:prstGeom prst="snip2DiagRect">
            <a:avLst>
              <a:gd name="adj1" fmla="val 0"/>
              <a:gd name="adj2" fmla="val 26007"/>
            </a:avLst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3121660" y="829945"/>
            <a:ext cx="2863850" cy="5170170"/>
            <a:chOff x="6956" y="920"/>
            <a:chExt cx="4510" cy="8142"/>
          </a:xfrm>
        </p:grpSpPr>
        <p:grpSp>
          <p:nvGrpSpPr>
            <p:cNvPr id="19" name="组合 18"/>
            <p:cNvGrpSpPr/>
            <p:nvPr/>
          </p:nvGrpSpPr>
          <p:grpSpPr>
            <a:xfrm rot="0">
              <a:off x="6956" y="920"/>
              <a:ext cx="4510" cy="8143"/>
              <a:chOff x="4418" y="355"/>
              <a:chExt cx="9682" cy="10544"/>
            </a:xfrm>
          </p:grpSpPr>
          <p:sp>
            <p:nvSpPr>
              <p:cNvPr id="20" name="圆角矩形 19"/>
              <p:cNvSpPr/>
              <p:nvPr/>
            </p:nvSpPr>
            <p:spPr>
              <a:xfrm>
                <a:off x="4418" y="355"/>
                <a:ext cx="9682" cy="10544"/>
              </a:xfrm>
              <a:prstGeom prst="roundRect">
                <a:avLst>
                  <a:gd name="adj" fmla="val 13385"/>
                </a:avLst>
              </a:prstGeom>
              <a:solidFill>
                <a:schemeClr val="tx1"/>
              </a:solidFill>
              <a:ln w="2540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898" y="956"/>
                <a:ext cx="8863" cy="88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7726" y="503"/>
                <a:ext cx="2957" cy="45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8921" y="10377"/>
                <a:ext cx="758" cy="52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7099" y="1630"/>
              <a:ext cx="4288" cy="130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rtlCol="0" anchor="t">
              <a:spAutoFit/>
            </a:bodyPr>
            <a:p>
              <a:pPr algn="ctr">
                <a:lnSpc>
                  <a:spcPct val="120000"/>
                </a:lnSpc>
              </a:pPr>
              <a:r>
                <a:rPr lang="zh-CN" altLang="zh-CN" sz="4000" b="1"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现在进行时</a:t>
              </a:r>
              <a:endParaRPr lang="zh-CN" altLang="zh-CN" sz="4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3122295" y="1910080"/>
            <a:ext cx="7891145" cy="40309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200" b="1">
                <a:solidFill>
                  <a:srgbClr val="0945A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be 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eat</a:t>
            </a:r>
            <a:r>
              <a:rPr lang="en-US" altLang="zh-CN" sz="3200" b="1">
                <a:solidFill>
                  <a:srgbClr val="FF3B3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ing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, </a:t>
            </a:r>
            <a:r>
              <a:rPr lang="en-US" altLang="zh-CN" sz="3200" b="1">
                <a:solidFill>
                  <a:srgbClr val="0945A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be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 drink</a:t>
            </a:r>
            <a:r>
              <a:rPr lang="en-US" altLang="zh-CN" sz="3200" b="1">
                <a:solidFill>
                  <a:srgbClr val="FF3B3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ing,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 </a:t>
            </a:r>
            <a:endParaRPr lang="en-US" altLang="zh-CN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  <a:p>
            <a:pPr algn="ctr"/>
            <a:r>
              <a:rPr lang="en-US" altLang="zh-CN" sz="3200" b="1">
                <a:solidFill>
                  <a:srgbClr val="0945A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be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 talk</a:t>
            </a:r>
            <a:r>
              <a:rPr lang="en-US" altLang="zh-CN" sz="3200" b="1">
                <a:solidFill>
                  <a:srgbClr val="FF3B3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ing on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 the phone.</a:t>
            </a:r>
            <a:endParaRPr lang="en-US" altLang="zh-CN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  <a:p>
            <a:pPr algn="ctr"/>
            <a:endParaRPr lang="en-US" altLang="zh-CN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  <a:p>
            <a:pPr algn="ctr"/>
            <a:r>
              <a:rPr lang="en-US" altLang="zh-CN" sz="3200" b="1">
                <a:solidFill>
                  <a:srgbClr val="0945A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be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  mak</a:t>
            </a:r>
            <a:r>
              <a:rPr lang="en-US" altLang="zh-CN" sz="3200" b="1">
                <a:solidFill>
                  <a:srgbClr val="FF3B3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ing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, </a:t>
            </a:r>
            <a:r>
              <a:rPr lang="en-US" altLang="zh-CN" sz="3200" b="1">
                <a:solidFill>
                  <a:srgbClr val="0945A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be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 writ</a:t>
            </a:r>
            <a:r>
              <a:rPr lang="en-US" altLang="zh-CN" sz="3200" b="1">
                <a:solidFill>
                  <a:srgbClr val="FF3B3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ing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, </a:t>
            </a:r>
            <a:endParaRPr lang="en-US" altLang="zh-CN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  <a:p>
            <a:pPr algn="ctr"/>
            <a:r>
              <a:rPr lang="en-US" altLang="zh-CN" sz="3200" b="1">
                <a:solidFill>
                  <a:srgbClr val="0945A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be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 danc</a:t>
            </a:r>
            <a:r>
              <a:rPr lang="en-US" altLang="zh-CN" sz="3200" b="1">
                <a:solidFill>
                  <a:srgbClr val="E1001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ing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 in the room.</a:t>
            </a:r>
            <a:endParaRPr lang="en-US" altLang="zh-CN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  <a:p>
            <a:pPr algn="ctr"/>
            <a:endParaRPr lang="en-US" altLang="zh-CN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  <a:p>
            <a:pPr algn="ctr"/>
            <a:r>
              <a:rPr lang="en-US" altLang="zh-CN" sz="3200" b="1">
                <a:solidFill>
                  <a:srgbClr val="0945A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be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  sit</a:t>
            </a:r>
            <a:r>
              <a:rPr lang="en-US" altLang="zh-CN" sz="3200" b="1">
                <a:solidFill>
                  <a:srgbClr val="17C91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t</a:t>
            </a:r>
            <a:r>
              <a:rPr lang="en-US" altLang="zh-CN" sz="3200" b="1">
                <a:solidFill>
                  <a:srgbClr val="FF3B3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ing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, </a:t>
            </a:r>
            <a:r>
              <a:rPr lang="en-US" altLang="zh-CN" sz="3200" b="1">
                <a:solidFill>
                  <a:srgbClr val="0945A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be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 run</a:t>
            </a:r>
            <a:r>
              <a:rPr lang="en-US" altLang="zh-CN" sz="3200" b="1">
                <a:solidFill>
                  <a:srgbClr val="17C91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n</a:t>
            </a:r>
            <a:r>
              <a:rPr lang="en-US" altLang="zh-CN" sz="3200" b="1">
                <a:solidFill>
                  <a:srgbClr val="FF3B3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ing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,</a:t>
            </a:r>
            <a:endParaRPr lang="en-US" altLang="zh-CN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  <a:p>
            <a:pPr algn="ctr"/>
            <a:r>
              <a:rPr lang="en-US" altLang="zh-CN" sz="3200" b="1">
                <a:solidFill>
                  <a:srgbClr val="0945A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be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 swim</a:t>
            </a:r>
            <a:r>
              <a:rPr lang="en-US" altLang="zh-CN" sz="3200" b="1">
                <a:solidFill>
                  <a:srgbClr val="17C91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m</a:t>
            </a:r>
            <a:r>
              <a:rPr lang="en-US" altLang="zh-CN" sz="3200" b="1">
                <a:solidFill>
                  <a:srgbClr val="FF3B3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ing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 in the pool.</a:t>
            </a:r>
            <a:endParaRPr lang="en-US" altLang="zh-CN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678045" y="735330"/>
            <a:ext cx="898525" cy="506095"/>
            <a:chOff x="1363" y="2692"/>
            <a:chExt cx="2130" cy="2005"/>
          </a:xfrm>
        </p:grpSpPr>
        <p:pic>
          <p:nvPicPr>
            <p:cNvPr id="24" name="图片 23" descr="G:\PPT创意设计\素材\开心 表情3.png开心 表情3"/>
            <p:cNvPicPr>
              <a:picLocks noChangeAspect="1"/>
            </p:cNvPicPr>
            <p:nvPr/>
          </p:nvPicPr>
          <p:blipFill>
            <a:blip r:embed="rId4">
              <a:lum bright="-6000" contrast="24000"/>
            </a:blip>
            <a:srcRect/>
            <a:stretch>
              <a:fillRect/>
            </a:stretch>
          </p:blipFill>
          <p:spPr>
            <a:xfrm>
              <a:off x="1363" y="2692"/>
              <a:ext cx="2130" cy="2005"/>
            </a:xfrm>
            <a:prstGeom prst="ellipse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1915" y="3771"/>
              <a:ext cx="1088" cy="5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pPr algn="ctr"/>
              <a:endParaRPr lang="zh-CN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370182" y="684555"/>
            <a:ext cx="3298795" cy="583565"/>
            <a:chOff x="2976" y="2962"/>
            <a:chExt cx="11526" cy="1438"/>
          </a:xfrm>
          <a:solidFill>
            <a:srgbClr val="A00000"/>
          </a:solidFill>
        </p:grpSpPr>
        <p:sp>
          <p:nvSpPr>
            <p:cNvPr id="6" name="圆角矩形 5"/>
            <p:cNvSpPr/>
            <p:nvPr/>
          </p:nvSpPr>
          <p:spPr>
            <a:xfrm>
              <a:off x="3493" y="3049"/>
              <a:ext cx="10406" cy="1350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976" y="2962"/>
              <a:ext cx="11526" cy="1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p>
              <a:pPr algn="ctr"/>
              <a:r>
                <a:rPr lang="en-US" altLang="zh-CN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charset="0"/>
                  <a:cs typeface="Comic Sans MS" panose="030F0702030302020204" charset="0"/>
                </a:rPr>
                <a:t>Let's chant</a:t>
              </a:r>
              <a:endPara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552 -0.014074 L -0.205885 -0.014074 " pathEditMode="relative" rAng="0" ptsTypes="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内容占位符 3" descr="Section B 3a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765175"/>
            <a:ext cx="7509510" cy="60928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2105" y="124460"/>
            <a:ext cx="3177540" cy="646701"/>
          </a:xfrm>
          <a:prstGeom prst="round2Diag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Mary's family</a:t>
            </a:r>
            <a:endParaRPr lang="en-US" altLang="zh-CN" sz="3200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</p:txBody>
      </p:sp>
      <p:sp>
        <p:nvSpPr>
          <p:cNvPr id="18" name="剪去对角的矩形 17"/>
          <p:cNvSpPr/>
          <p:nvPr/>
        </p:nvSpPr>
        <p:spPr>
          <a:xfrm>
            <a:off x="7614285" y="703580"/>
            <a:ext cx="4577715" cy="6216650"/>
          </a:xfrm>
          <a:prstGeom prst="snip2DiagRect">
            <a:avLst>
              <a:gd name="adj1" fmla="val 0"/>
              <a:gd name="adj2" fmla="val 26007"/>
            </a:avLst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756525" y="2553970"/>
            <a:ext cx="44361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2800">
                <a:latin typeface="Comic Sans MS" panose="030F0702030302020204" charset="0"/>
                <a:cs typeface="Comic Sans MS" panose="030F0702030302020204" charset="0"/>
              </a:rPr>
              <a:t>    do</a:t>
            </a:r>
            <a:r>
              <a:rPr lang="en-US" altLang="zh-CN" sz="2800">
                <a:solidFill>
                  <a:srgbClr val="FF3B3A"/>
                </a:solidFill>
                <a:latin typeface="Comic Sans MS" panose="030F0702030302020204" charset="0"/>
                <a:cs typeface="Comic Sans MS" panose="030F0702030302020204" charset="0"/>
              </a:rPr>
              <a:t>ing</a:t>
            </a:r>
            <a:r>
              <a:rPr lang="en-US" altLang="zh-CN" sz="2800">
                <a:latin typeface="Comic Sans MS" panose="030F0702030302020204" charset="0"/>
                <a:cs typeface="Comic Sans MS" panose="030F0702030302020204" charset="0"/>
              </a:rPr>
              <a:t> his homework</a:t>
            </a:r>
            <a:endParaRPr lang="en-US" altLang="zh-CN" sz="280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894955" y="3397885"/>
            <a:ext cx="41503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>
                <a:latin typeface="Comic Sans MS" panose="030F0702030302020204" charset="0"/>
                <a:cs typeface="Comic Sans MS" panose="030F0702030302020204" charset="0"/>
              </a:rPr>
              <a:t>   read</a:t>
            </a:r>
            <a:r>
              <a:rPr lang="en-US" altLang="zh-CN" sz="2800">
                <a:solidFill>
                  <a:srgbClr val="FF3B3A"/>
                </a:solidFill>
                <a:latin typeface="Comic Sans MS" panose="030F0702030302020204" charset="0"/>
                <a:cs typeface="Comic Sans MS" panose="030F0702030302020204" charset="0"/>
              </a:rPr>
              <a:t>ing</a:t>
            </a:r>
            <a:r>
              <a:rPr lang="en-US" altLang="zh-CN" sz="2800">
                <a:latin typeface="Comic Sans MS" panose="030F0702030302020204" charset="0"/>
                <a:cs typeface="Comic Sans MS" panose="030F0702030302020204" charset="0"/>
              </a:rPr>
              <a:t> a newspaper</a:t>
            </a:r>
            <a:endParaRPr lang="en-US" altLang="zh-CN" sz="280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94955" y="4118610"/>
            <a:ext cx="3296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0945A5"/>
                </a:solidFill>
                <a:latin typeface="Comic Sans MS" panose="030F0702030302020204" charset="0"/>
                <a:cs typeface="Comic Sans MS" panose="030F0702030302020204" charset="0"/>
              </a:rPr>
              <a:t>are</a:t>
            </a:r>
            <a:r>
              <a:rPr lang="en-US" altLang="zh-CN" sz="2800">
                <a:latin typeface="Comic Sans MS" panose="030F0702030302020204" charset="0"/>
                <a:cs typeface="Comic Sans MS" panose="030F0702030302020204" charset="0"/>
              </a:rPr>
              <a:t> watch</a:t>
            </a:r>
            <a:r>
              <a:rPr lang="en-US" altLang="zh-CN" sz="2800">
                <a:solidFill>
                  <a:srgbClr val="FF3B3A"/>
                </a:solidFill>
                <a:latin typeface="Comic Sans MS" panose="030F0702030302020204" charset="0"/>
                <a:cs typeface="Comic Sans MS" panose="030F0702030302020204" charset="0"/>
              </a:rPr>
              <a:t>ing</a:t>
            </a:r>
            <a:r>
              <a:rPr lang="en-US" altLang="zh-CN" sz="2800">
                <a:latin typeface="Comic Sans MS" panose="030F0702030302020204" charset="0"/>
                <a:cs typeface="Comic Sans MS" panose="030F0702030302020204" charset="0"/>
              </a:rPr>
              <a:t> TV</a:t>
            </a:r>
            <a:endParaRPr lang="en-US" altLang="zh-CN" sz="280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894955" y="1608455"/>
            <a:ext cx="38785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>
                <a:solidFill>
                  <a:srgbClr val="0945A5"/>
                </a:solidFill>
              </a:rPr>
              <a:t>i</a:t>
            </a:r>
            <a:r>
              <a:rPr lang="en-US" altLang="zh-CN" sz="2800">
                <a:solidFill>
                  <a:srgbClr val="0945A5"/>
                </a:solidFill>
                <a:latin typeface="Comic Sans MS" panose="030F0702030302020204" charset="0"/>
                <a:cs typeface="Comic Sans MS" panose="030F0702030302020204" charset="0"/>
              </a:rPr>
              <a:t>s</a:t>
            </a:r>
            <a:r>
              <a:rPr lang="en-US" altLang="zh-CN" sz="2800">
                <a:latin typeface="Comic Sans MS" panose="030F0702030302020204" charset="0"/>
                <a:cs typeface="Comic Sans MS" panose="030F0702030302020204" charset="0"/>
              </a:rPr>
              <a:t> talk</a:t>
            </a:r>
            <a:r>
              <a:rPr lang="en-US" altLang="zh-CN" sz="2800">
                <a:solidFill>
                  <a:srgbClr val="FF3B3A"/>
                </a:solidFill>
                <a:latin typeface="Comic Sans MS" panose="030F0702030302020204" charset="0"/>
                <a:cs typeface="Comic Sans MS" panose="030F0702030302020204" charset="0"/>
              </a:rPr>
              <a:t>ing</a:t>
            </a:r>
            <a:r>
              <a:rPr lang="en-US" altLang="zh-CN" sz="2800">
                <a:latin typeface="Comic Sans MS" panose="030F0702030302020204" charset="0"/>
                <a:cs typeface="Comic Sans MS" panose="030F0702030302020204" charset="0"/>
              </a:rPr>
              <a:t> on the phone</a:t>
            </a:r>
            <a:endParaRPr lang="en-US" altLang="zh-CN" sz="2800"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uit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0464" y="1773239"/>
            <a:ext cx="36734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背景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0" r="-2362" b="17233"/>
          <a:stretch>
            <a:fillRect/>
          </a:stretch>
        </p:blipFill>
        <p:spPr bwMode="auto">
          <a:xfrm>
            <a:off x="7175500" y="2708276"/>
            <a:ext cx="2808288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98831" y="1023620"/>
            <a:ext cx="5815013" cy="313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charset="0"/>
              </a:rPr>
              <a:t>S: </a:t>
            </a:r>
            <a:r>
              <a:rPr lang="en-US" altLang="zh-CN" sz="3600" b="1" dirty="0">
                <a:solidFill>
                  <a:srgbClr val="FFFF00"/>
                </a:solidFill>
                <a:latin typeface="Comic Sans MS" panose="030F0702030302020204" charset="0"/>
              </a:rPr>
              <a:t>Is</a:t>
            </a:r>
            <a:r>
              <a:rPr lang="en-US" altLang="zh-CN" sz="3600" b="1" dirty="0">
                <a:solidFill>
                  <a:schemeClr val="accent2"/>
                </a:solidFill>
                <a:latin typeface="Comic Sans MS" panose="030F0702030302020204" charset="0"/>
              </a:rPr>
              <a:t> </a:t>
            </a:r>
            <a:r>
              <a:rPr lang="en-US" altLang="zh-CN" sz="3600" b="1" dirty="0">
                <a:latin typeface="Comic Sans MS" panose="030F0702030302020204" charset="0"/>
              </a:rPr>
              <a:t>he V-</a:t>
            </a:r>
            <a:r>
              <a:rPr lang="en-US" altLang="zh-CN" sz="3600" b="1" dirty="0">
                <a:solidFill>
                  <a:srgbClr val="FF3B3A"/>
                </a:solidFill>
                <a:latin typeface="Comic Sans MS" panose="030F0702030302020204" charset="0"/>
              </a:rPr>
              <a:t>ing…?</a:t>
            </a:r>
            <a:endParaRPr lang="en-US" altLang="zh-CN" sz="3600" b="1" dirty="0">
              <a:solidFill>
                <a:srgbClr val="FF3B3A"/>
              </a:solidFill>
              <a:latin typeface="Comic Sans MS" panose="030F070203030202020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tx1"/>
                </a:solidFill>
                <a:latin typeface="Comic Sans MS" panose="030F0702030302020204" charset="0"/>
              </a:rPr>
              <a:t>T: Yes, he is.</a:t>
            </a:r>
            <a:endParaRPr lang="en-US" altLang="zh-CN" sz="3600" b="1" dirty="0">
              <a:solidFill>
                <a:schemeClr val="tx1"/>
              </a:solidFill>
              <a:latin typeface="Comic Sans MS" panose="030F070203030202020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tx1"/>
                </a:solidFill>
                <a:latin typeface="Comic Sans MS" panose="030F0702030302020204" charset="0"/>
              </a:rPr>
              <a:t>    No, he isn't.</a:t>
            </a:r>
            <a:endParaRPr lang="en-US" altLang="zh-CN" sz="3600" b="1" dirty="0">
              <a:solidFill>
                <a:schemeClr val="tx1"/>
              </a:solidFill>
              <a:latin typeface="Comic Sans MS" panose="030F0702030302020204" charset="0"/>
            </a:endParaRPr>
          </a:p>
          <a:p>
            <a:pPr>
              <a:spcBef>
                <a:spcPct val="50000"/>
              </a:spcBef>
            </a:pPr>
            <a:endParaRPr lang="en-US" altLang="zh-CN" sz="3600" b="1" dirty="0">
              <a:solidFill>
                <a:schemeClr val="tx1"/>
              </a:solidFill>
              <a:latin typeface="Comic Sans MS" panose="030F0702030302020204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719530" y="4732657"/>
            <a:ext cx="5832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charset="0"/>
              </a:rPr>
              <a:t>He</a:t>
            </a:r>
            <a:r>
              <a:rPr lang="en-US" altLang="zh-CN" sz="3600" b="1" dirty="0">
                <a:solidFill>
                  <a:schemeClr val="accent2"/>
                </a:solidFill>
                <a:latin typeface="Comic Sans MS" panose="030F0702030302020204" charset="0"/>
              </a:rPr>
              <a:t> </a:t>
            </a:r>
            <a:r>
              <a:rPr lang="en-US" altLang="zh-CN" sz="3600" b="1" dirty="0">
                <a:solidFill>
                  <a:srgbClr val="FEF212"/>
                </a:solidFill>
                <a:latin typeface="Comic Sans MS" panose="030F0702030302020204" charset="0"/>
              </a:rPr>
              <a:t>is</a:t>
            </a:r>
            <a:r>
              <a:rPr lang="en-US" altLang="zh-CN" sz="3600" b="1" dirty="0">
                <a:solidFill>
                  <a:schemeClr val="accent2"/>
                </a:solidFill>
                <a:latin typeface="Comic Sans MS" panose="030F0702030302020204" charset="0"/>
              </a:rPr>
              <a:t> </a:t>
            </a:r>
            <a:r>
              <a:rPr lang="en-US" altLang="zh-CN" sz="3600" b="1" dirty="0">
                <a:latin typeface="Comic Sans MS" panose="030F0702030302020204" charset="0"/>
              </a:rPr>
              <a:t>play</a:t>
            </a:r>
            <a:r>
              <a:rPr lang="en-US" altLang="zh-CN" sz="3600" b="1" dirty="0">
                <a:solidFill>
                  <a:srgbClr val="FF3B3A"/>
                </a:solidFill>
                <a:latin typeface="Comic Sans MS" panose="030F0702030302020204" charset="0"/>
              </a:rPr>
              <a:t>ing</a:t>
            </a:r>
            <a:r>
              <a:rPr lang="en-US" altLang="zh-CN" sz="3600" b="1" dirty="0">
                <a:solidFill>
                  <a:srgbClr val="E10011"/>
                </a:solidFill>
                <a:latin typeface="Comic Sans MS" panose="030F0702030302020204" charset="0"/>
              </a:rPr>
              <a:t> </a:t>
            </a:r>
            <a:r>
              <a:rPr lang="en-US" altLang="zh-CN" sz="3600" b="1" dirty="0">
                <a:latin typeface="Comic Sans MS" panose="030F0702030302020204" charset="0"/>
              </a:rPr>
              <a:t>the guitar.</a:t>
            </a:r>
            <a:endParaRPr lang="en-US" altLang="zh-CN" sz="3600" b="1" dirty="0">
              <a:latin typeface="Comic Sans MS" panose="030F070203030202020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7305" y="287655"/>
            <a:ext cx="898525" cy="506095"/>
            <a:chOff x="1363" y="2692"/>
            <a:chExt cx="2130" cy="2005"/>
          </a:xfrm>
        </p:grpSpPr>
        <p:pic>
          <p:nvPicPr>
            <p:cNvPr id="24" name="图片 23" descr="G:\PPT创意设计\素材\开心 表情3.png开心 表情3"/>
            <p:cNvPicPr>
              <a:picLocks noChangeAspect="1"/>
            </p:cNvPicPr>
            <p:nvPr/>
          </p:nvPicPr>
          <p:blipFill>
            <a:blip r:embed="rId4">
              <a:lum bright="-6000" contrast="24000"/>
            </a:blip>
            <a:srcRect/>
            <a:stretch>
              <a:fillRect/>
            </a:stretch>
          </p:blipFill>
          <p:spPr>
            <a:xfrm>
              <a:off x="1363" y="2692"/>
              <a:ext cx="2130" cy="2005"/>
            </a:xfrm>
            <a:prstGeom prst="ellipse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1915" y="3771"/>
              <a:ext cx="1088" cy="5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pPr algn="ctr"/>
              <a:endParaRPr lang="zh-CN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95325" y="271780"/>
            <a:ext cx="2705838" cy="548005"/>
            <a:chOff x="2910" y="3048"/>
            <a:chExt cx="10992" cy="1351"/>
          </a:xfrm>
          <a:solidFill>
            <a:srgbClr val="A00000"/>
          </a:solidFill>
        </p:grpSpPr>
        <p:sp>
          <p:nvSpPr>
            <p:cNvPr id="8" name="圆角矩形 7"/>
            <p:cNvSpPr/>
            <p:nvPr/>
          </p:nvSpPr>
          <p:spPr>
            <a:xfrm>
              <a:off x="3493" y="3049"/>
              <a:ext cx="10406" cy="1350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910" y="3048"/>
              <a:ext cx="10992" cy="1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p>
              <a:pPr algn="ctr"/>
              <a:r>
                <a:rPr lang="en-US" altLang="zh-CN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charset="0"/>
                  <a:cs typeface="Comic Sans MS" panose="030F0702030302020204" charset="0"/>
                </a:rPr>
                <a:t>Presentation </a:t>
              </a:r>
              <a:endPara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457960" y="1899920"/>
            <a:ext cx="2715895" cy="64516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charset="0"/>
                <a:ea typeface="宋体" panose="02010600030101010101" pitchFamily="2" charset="-122"/>
                <a:sym typeface="+mn-ea"/>
              </a:rPr>
              <a:t>Yes</a:t>
            </a:r>
            <a:r>
              <a:rPr lang="en-US" altLang="zh-CN" b="1" dirty="0">
                <a:latin typeface="Comic Sans MS" panose="030F0702030302020204" charset="0"/>
                <a:sym typeface="+mn-ea"/>
              </a:rPr>
              <a:t>, </a:t>
            </a:r>
            <a:r>
              <a:rPr lang="en-US" altLang="zh-CN" sz="3600" b="1" dirty="0">
                <a:latin typeface="Comic Sans MS" panose="030F0702030302020204" charset="0"/>
                <a:ea typeface="宋体" panose="02010600030101010101" pitchFamily="2" charset="-122"/>
                <a:sym typeface="+mn-ea"/>
              </a:rPr>
              <a:t>he is</a:t>
            </a:r>
            <a:r>
              <a:rPr lang="en-US" altLang="zh-CN" b="1" dirty="0">
                <a:latin typeface="Comic Sans MS" panose="030F0702030302020204" charset="0"/>
                <a:sym typeface="+mn-ea"/>
              </a:rPr>
              <a:t>.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utoUpdateAnimBg="0"/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ri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4563" y="1196975"/>
            <a:ext cx="3027362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25101" y="1443256"/>
            <a:ext cx="7272808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 smtClean="0">
                <a:latin typeface="Comic Sans MS" panose="030F0702030302020204" charset="0"/>
              </a:rPr>
              <a:t>S: </a:t>
            </a:r>
            <a:r>
              <a:rPr lang="en-US" altLang="zh-CN" sz="3600" b="1" dirty="0">
                <a:solidFill>
                  <a:srgbClr val="FEF212"/>
                </a:solidFill>
                <a:latin typeface="Comic Sans MS" panose="030F0702030302020204" charset="0"/>
              </a:rPr>
              <a:t>Is</a:t>
            </a:r>
            <a:r>
              <a:rPr lang="en-US" altLang="zh-CN" sz="3600" b="1" dirty="0">
                <a:latin typeface="Comic Sans MS" panose="030F0702030302020204" charset="0"/>
              </a:rPr>
              <a:t> </a:t>
            </a:r>
            <a:r>
              <a:rPr lang="en-US" altLang="zh-CN" sz="3600" b="1" dirty="0" smtClean="0">
                <a:latin typeface="Comic Sans MS" panose="030F0702030302020204" charset="0"/>
              </a:rPr>
              <a:t>she listen</a:t>
            </a:r>
            <a:r>
              <a:rPr lang="en-US" altLang="zh-CN" sz="3600" b="1" dirty="0" smtClean="0">
                <a:solidFill>
                  <a:srgbClr val="FF3B3A"/>
                </a:solidFill>
                <a:latin typeface="Comic Sans MS" panose="030F0702030302020204" charset="0"/>
              </a:rPr>
              <a:t>ing</a:t>
            </a:r>
            <a:r>
              <a:rPr lang="en-US" altLang="zh-CN" sz="3600" b="1" dirty="0" smtClean="0">
                <a:latin typeface="Comic Sans MS" panose="030F0702030302020204" charset="0"/>
              </a:rPr>
              <a:t> to music ?</a:t>
            </a:r>
            <a:endParaRPr lang="en-US" altLang="zh-CN" sz="3600" b="1" dirty="0">
              <a:latin typeface="Comic Sans MS" panose="030F070203030202020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 dirty="0" smtClean="0">
                <a:latin typeface="Comic Sans MS" panose="030F0702030302020204" charset="0"/>
              </a:rPr>
              <a:t>T: Yes, she is.</a:t>
            </a:r>
            <a:endParaRPr lang="en-US" altLang="zh-CN" sz="3600" b="1" dirty="0" smtClean="0">
              <a:latin typeface="Comic Sans MS" panose="030F070203030202020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charset="0"/>
              </a:rPr>
              <a:t>    No,she</a:t>
            </a:r>
            <a:r>
              <a:rPr lang="en-US" altLang="zh-CN" sz="3600" b="1" dirty="0">
                <a:latin typeface="Comic Sans MS" panose="030F0702030302020204" charset="0"/>
              </a:rPr>
              <a:t> isn't.</a:t>
            </a:r>
            <a:endParaRPr lang="en-US" altLang="zh-CN" sz="3600" b="1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24211" y="5086033"/>
            <a:ext cx="5400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charset="0"/>
              </a:rPr>
              <a:t>She</a:t>
            </a:r>
            <a:r>
              <a:rPr lang="en-US" altLang="zh-CN" sz="3600" b="1" dirty="0">
                <a:solidFill>
                  <a:schemeClr val="accent2"/>
                </a:solidFill>
                <a:latin typeface="Comic Sans MS" panose="030F0702030302020204" charset="0"/>
              </a:rPr>
              <a:t> </a:t>
            </a:r>
            <a:r>
              <a:rPr lang="en-US" altLang="zh-CN" sz="3600" b="1" dirty="0">
                <a:solidFill>
                  <a:srgbClr val="FEF212"/>
                </a:solidFill>
                <a:latin typeface="Comic Sans MS" panose="030F0702030302020204" charset="0"/>
              </a:rPr>
              <a:t>is</a:t>
            </a:r>
            <a:r>
              <a:rPr lang="en-US" altLang="zh-CN" sz="3600" b="1" dirty="0">
                <a:solidFill>
                  <a:schemeClr val="accent2"/>
                </a:solidFill>
                <a:latin typeface="Comic Sans MS" panose="030F0702030302020204" charset="0"/>
              </a:rPr>
              <a:t> </a:t>
            </a:r>
            <a:r>
              <a:rPr lang="en-US" altLang="zh-CN" sz="3600" b="1" dirty="0">
                <a:latin typeface="Comic Sans MS" panose="030F0702030302020204" charset="0"/>
              </a:rPr>
              <a:t>drink</a:t>
            </a:r>
            <a:r>
              <a:rPr lang="en-US" altLang="zh-CN" sz="3600" b="1" dirty="0">
                <a:solidFill>
                  <a:srgbClr val="FF3B3A"/>
                </a:solidFill>
                <a:latin typeface="Comic Sans MS" panose="030F0702030302020204" charset="0"/>
              </a:rPr>
              <a:t>ing.</a:t>
            </a:r>
            <a:endParaRPr lang="en-US" altLang="zh-CN" sz="3600" b="1" dirty="0">
              <a:solidFill>
                <a:srgbClr val="FF3B3A"/>
              </a:solidFill>
              <a:latin typeface="Comic Sans MS" panose="030F0702030302020204" charset="0"/>
            </a:endParaRPr>
          </a:p>
        </p:txBody>
      </p:sp>
      <p:pic>
        <p:nvPicPr>
          <p:cNvPr id="7173" name="Picture 5" descr="背景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0" r="-2362" b="17233"/>
          <a:stretch>
            <a:fillRect/>
          </a:stretch>
        </p:blipFill>
        <p:spPr bwMode="auto">
          <a:xfrm>
            <a:off x="6672264" y="2420938"/>
            <a:ext cx="2808287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820420" y="3106420"/>
            <a:ext cx="3339465" cy="64516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FFFF00"/>
              </a:gs>
            </a:gsLst>
            <a:lin ang="5400000" scaled="0"/>
          </a:gradFill>
        </p:spPr>
        <p:txBody>
          <a:bodyPr wrap="square" rtlCol="0" anchor="t">
            <a:spAutoFit/>
          </a:bodyPr>
          <a:p>
            <a:pPr algn="l" eaLnBrk="0" hangingPunct="0">
              <a:spcBef>
                <a:spcPct val="50000"/>
              </a:spcBef>
              <a:buClrTx/>
              <a:buSzTx/>
              <a:buFontTx/>
            </a:pPr>
            <a:r>
              <a:rPr lang="en-US" altLang="zh-CN" sz="3600" b="1" dirty="0">
                <a:latin typeface="Comic Sans MS" panose="030F0702030302020204" charset="0"/>
                <a:ea typeface="宋体" panose="02010600030101010101" pitchFamily="2" charset="-122"/>
                <a:sym typeface="+mn-ea"/>
              </a:rPr>
              <a:t>No,she isn't.</a:t>
            </a:r>
            <a:endParaRPr lang="en-US" altLang="zh-CN" sz="3600" b="1" dirty="0">
              <a:latin typeface="Comic Sans MS" panose="030F070203030202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utoUpdateAnimBg="0"/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ancing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7439" y="1773238"/>
            <a:ext cx="4103687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背景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5" y="2581275"/>
            <a:ext cx="3816350" cy="186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35484" y="611793"/>
            <a:ext cx="6102350" cy="396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charset="0"/>
              </a:rPr>
              <a:t>S:</a:t>
            </a:r>
            <a:r>
              <a:rPr lang="en-US" altLang="zh-CN" sz="3600" b="1" dirty="0">
                <a:solidFill>
                  <a:srgbClr val="FEF212"/>
                </a:solidFill>
                <a:latin typeface="Comic Sans MS" panose="030F0702030302020204" charset="0"/>
              </a:rPr>
              <a:t> Are</a:t>
            </a:r>
            <a:r>
              <a:rPr lang="en-US" altLang="zh-CN" sz="3600" b="1" dirty="0">
                <a:solidFill>
                  <a:schemeClr val="accent2"/>
                </a:solidFill>
                <a:latin typeface="Comic Sans MS" panose="030F0702030302020204" charset="0"/>
              </a:rPr>
              <a:t> </a:t>
            </a:r>
            <a:r>
              <a:rPr lang="en-US" altLang="zh-CN" sz="3600" b="1" dirty="0">
                <a:latin typeface="Comic Sans MS" panose="030F0702030302020204" charset="0"/>
              </a:rPr>
              <a:t>they sing</a:t>
            </a:r>
            <a:r>
              <a:rPr lang="en-US" altLang="zh-CN" sz="3600" b="1" dirty="0">
                <a:solidFill>
                  <a:srgbClr val="FF3B3A"/>
                </a:solidFill>
                <a:latin typeface="Comic Sans MS" panose="030F0702030302020204" charset="0"/>
              </a:rPr>
              <a:t>ing</a:t>
            </a:r>
            <a:r>
              <a:rPr lang="en-US" altLang="zh-CN" sz="3600" b="1" dirty="0">
                <a:solidFill>
                  <a:schemeClr val="accent2"/>
                </a:solidFill>
                <a:latin typeface="Comic Sans MS" panose="030F0702030302020204" charset="0"/>
              </a:rPr>
              <a:t>…?</a:t>
            </a:r>
            <a:endParaRPr lang="en-US" altLang="zh-CN" sz="3600" b="1" dirty="0">
              <a:solidFill>
                <a:schemeClr val="accent2"/>
              </a:solidFill>
              <a:latin typeface="Comic Sans MS" panose="030F070203030202020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tx1"/>
                </a:solidFill>
                <a:latin typeface="Comic Sans MS" panose="030F0702030302020204" charset="0"/>
              </a:rPr>
              <a:t>T:</a:t>
            </a:r>
            <a:r>
              <a:rPr lang="en-US" altLang="zh-CN" sz="3600" b="1" dirty="0">
                <a:solidFill>
                  <a:schemeClr val="tx1"/>
                </a:solidFill>
              </a:rPr>
              <a:t>  </a:t>
            </a:r>
            <a:r>
              <a:rPr lang="en-US" altLang="zh-CN" sz="3600" b="1" dirty="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Yes, they are.</a:t>
            </a:r>
            <a:endParaRPr lang="en-US" altLang="zh-CN" sz="3600" b="1" dirty="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charset="0"/>
                <a:cs typeface="Comic Sans MS" panose="030F0702030302020204" charset="0"/>
                <a:sym typeface="+mn-ea"/>
              </a:rPr>
              <a:t>    No, they aren't.</a:t>
            </a:r>
            <a:r>
              <a:rPr lang="en-US" altLang="zh-CN" sz="36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omic Sans MS" panose="030F0702030302020204" charset="0"/>
                <a:cs typeface="Comic Sans MS" panose="030F0702030302020204" charset="0"/>
                <a:sym typeface="+mn-ea"/>
              </a:rPr>
              <a:t> </a:t>
            </a:r>
            <a:endParaRPr lang="en-US" altLang="zh-CN" sz="36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Comic Sans MS" panose="030F0702030302020204" charset="0"/>
              <a:cs typeface="Comic Sans MS" panose="030F070203030202020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 </a:t>
            </a:r>
            <a:endParaRPr lang="en-US" altLang="zh-CN" sz="3600" b="1" dirty="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   </a:t>
            </a:r>
            <a:r>
              <a:rPr lang="en-US" altLang="zh-CN" sz="36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omic Sans MS" panose="030F0702030302020204" charset="0"/>
                <a:cs typeface="Comic Sans MS" panose="030F0702030302020204" charset="0"/>
              </a:rPr>
              <a:t> </a:t>
            </a:r>
            <a:endParaRPr lang="en-US" altLang="zh-CN" sz="36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51384" y="4581128"/>
            <a:ext cx="48244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charset="0"/>
              </a:rPr>
              <a:t>They</a:t>
            </a:r>
            <a:r>
              <a:rPr lang="en-US" altLang="zh-CN" sz="3600" b="1" dirty="0">
                <a:solidFill>
                  <a:schemeClr val="accent2"/>
                </a:solidFill>
                <a:latin typeface="Comic Sans MS" panose="030F0702030302020204" charset="0"/>
              </a:rPr>
              <a:t> </a:t>
            </a:r>
            <a:r>
              <a:rPr lang="en-US" altLang="zh-CN" sz="3600" b="1" dirty="0">
                <a:solidFill>
                  <a:srgbClr val="FEF212"/>
                </a:solidFill>
                <a:latin typeface="Comic Sans MS" panose="030F0702030302020204" charset="0"/>
              </a:rPr>
              <a:t>are</a:t>
            </a:r>
            <a:r>
              <a:rPr lang="en-US" altLang="zh-CN" sz="3600" b="1" dirty="0">
                <a:solidFill>
                  <a:schemeClr val="accent2"/>
                </a:solidFill>
                <a:latin typeface="Comic Sans MS" panose="030F0702030302020204" charset="0"/>
              </a:rPr>
              <a:t> </a:t>
            </a:r>
            <a:r>
              <a:rPr lang="en-US" altLang="zh-CN" sz="3600" b="1" dirty="0">
                <a:latin typeface="Comic Sans MS" panose="030F0702030302020204" charset="0"/>
              </a:rPr>
              <a:t>danc</a:t>
            </a:r>
            <a:r>
              <a:rPr lang="en-US" altLang="zh-CN" sz="3600" b="1" dirty="0">
                <a:solidFill>
                  <a:srgbClr val="FF3B3A"/>
                </a:solidFill>
                <a:latin typeface="Comic Sans MS" panose="030F0702030302020204" charset="0"/>
              </a:rPr>
              <a:t>ing</a:t>
            </a:r>
            <a:r>
              <a:rPr lang="en-US" altLang="zh-CN" sz="3600" b="1" dirty="0">
                <a:solidFill>
                  <a:schemeClr val="accent2"/>
                </a:solidFill>
                <a:latin typeface="Comic Sans MS" panose="030F0702030302020204" charset="0"/>
              </a:rPr>
              <a:t>.</a:t>
            </a:r>
            <a:endParaRPr lang="en-US" altLang="zh-CN" sz="3600" b="1" dirty="0">
              <a:solidFill>
                <a:schemeClr val="accent2"/>
              </a:solidFill>
              <a:latin typeface="Comic Sans MS" panose="030F070203030202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43940" y="2273935"/>
            <a:ext cx="3838575" cy="645160"/>
          </a:xfrm>
          <a:prstGeom prst="rect">
            <a:avLst/>
          </a:prstGeom>
          <a:solidFill>
            <a:srgbClr val="FEF212"/>
          </a:solidFill>
        </p:spPr>
        <p:txBody>
          <a:bodyPr wrap="square" rtlCol="0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  <a:sym typeface="+mn-ea"/>
              </a:rPr>
              <a:t>No</a:t>
            </a:r>
            <a:r>
              <a:rPr lang="en-US" altLang="zh-CN" b="1" dirty="0">
                <a:latin typeface="Comic Sans MS" panose="030F0702030302020204" charset="0"/>
                <a:cs typeface="Comic Sans MS" panose="030F0702030302020204" charset="0"/>
                <a:sym typeface="+mn-ea"/>
              </a:rPr>
              <a:t>, </a:t>
            </a:r>
            <a:r>
              <a:rPr lang="en-US" altLang="zh-CN" sz="3600" b="1" dirty="0"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  <a:sym typeface="+mn-ea"/>
              </a:rPr>
              <a:t>they aren't. </a:t>
            </a:r>
            <a:endParaRPr lang="en-US" altLang="zh-CN" sz="3600" b="1" dirty="0">
              <a:latin typeface="Comic Sans MS" panose="030F0702030302020204" charset="0"/>
              <a:ea typeface="宋体" panose="02010600030101010101" pitchFamily="2" charset="-122"/>
              <a:cs typeface="Comic Sans MS" panose="030F07020303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utoUpdateAnimBg="0"/>
      <p:bldP spid="9220" grpId="0"/>
      <p:bldP spid="9220" grpId="1"/>
      <p:bldP spid="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矩形 10"/>
          <p:cNvSpPr/>
          <p:nvPr/>
        </p:nvSpPr>
        <p:spPr>
          <a:xfrm>
            <a:off x="-241300" y="-194945"/>
            <a:ext cx="12669520" cy="7185025"/>
          </a:xfrm>
          <a:prstGeom prst="rect">
            <a:avLst/>
          </a:prstGeom>
          <a:solidFill>
            <a:srgbClr val="119C9E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000"/>
          </a:p>
        </p:txBody>
      </p:sp>
      <p:sp>
        <p:nvSpPr>
          <p:cNvPr id="13" name="矩形 12"/>
          <p:cNvSpPr/>
          <p:nvPr/>
        </p:nvSpPr>
        <p:spPr>
          <a:xfrm>
            <a:off x="2833053" y="1093470"/>
            <a:ext cx="624141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The Present ProgressiveTense</a:t>
            </a:r>
            <a:endParaRPr lang="en-US" altLang="zh-CN" sz="32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537460" y="150495"/>
            <a:ext cx="693420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zh-CN" sz="72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现  在  进  行  时</a:t>
            </a:r>
            <a:endParaRPr lang="zh-CN" altLang="zh-CN" sz="72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330450" y="1995170"/>
            <a:ext cx="5612765" cy="857250"/>
            <a:chOff x="3493" y="3049"/>
            <a:chExt cx="8839" cy="1350"/>
          </a:xfrm>
        </p:grpSpPr>
        <p:sp>
          <p:nvSpPr>
            <p:cNvPr id="17" name="圆角矩形 16"/>
            <p:cNvSpPr/>
            <p:nvPr/>
          </p:nvSpPr>
          <p:spPr>
            <a:xfrm>
              <a:off x="3493" y="3049"/>
              <a:ext cx="8839" cy="1350"/>
            </a:xfrm>
            <a:prstGeom prst="roundRect">
              <a:avLst>
                <a:gd name="adj" fmla="val 50000"/>
              </a:avLst>
            </a:prstGeom>
            <a:solidFill>
              <a:srgbClr val="A4D028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999" y="3280"/>
              <a:ext cx="799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正在</a:t>
              </a:r>
              <a:r>
                <a:rPr lang="zh-CN" alt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进行或发生的事情及动作。</a:t>
              </a:r>
              <a:endPara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569835" y="1551940"/>
            <a:ext cx="1901825" cy="1882140"/>
            <a:chOff x="1425" y="2641"/>
            <a:chExt cx="2068" cy="2046"/>
          </a:xfrm>
        </p:grpSpPr>
        <p:pic>
          <p:nvPicPr>
            <p:cNvPr id="90" name="图片 89" descr="C:/Users/ADMINI~1/AppData/Local/Temp/kaimatting/20200320210255/output_aiMatting_20200320210305.pngoutput_aiMatting_20200320210305"/>
            <p:cNvPicPr>
              <a:picLocks noChangeAspect="1"/>
            </p:cNvPicPr>
            <p:nvPr/>
          </p:nvPicPr>
          <p:blipFill>
            <a:blip r:embed="rId1">
              <a:lum bright="-6000" contrast="24000"/>
            </a:blip>
            <a:srcRect l="24997" t="15610" r="63703" b="66952"/>
            <a:stretch>
              <a:fillRect/>
            </a:stretch>
          </p:blipFill>
          <p:spPr>
            <a:xfrm>
              <a:off x="1425" y="2641"/>
              <a:ext cx="2068" cy="2046"/>
            </a:xfrm>
            <a:prstGeom prst="ellipse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915" y="3771"/>
              <a:ext cx="1088" cy="5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pPr algn="ctr"/>
              <a:r>
                <a:rPr lang="zh-CN" altLang="en-US" sz="28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定义</a:t>
              </a:r>
              <a:endPara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410075" y="3434080"/>
            <a:ext cx="7254875" cy="857250"/>
            <a:chOff x="3493" y="3049"/>
            <a:chExt cx="10406" cy="1350"/>
          </a:xfrm>
          <a:solidFill>
            <a:srgbClr val="A00000"/>
          </a:solidFill>
        </p:grpSpPr>
        <p:sp>
          <p:nvSpPr>
            <p:cNvPr id="21" name="圆角矩形 20"/>
            <p:cNvSpPr/>
            <p:nvPr/>
          </p:nvSpPr>
          <p:spPr>
            <a:xfrm>
              <a:off x="3493" y="3049"/>
              <a:ext cx="10406" cy="1350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999" y="3280"/>
              <a:ext cx="9900" cy="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p>
              <a:pPr algn="ctr"/>
              <a:r>
                <a:rPr lang="zh-CN" alt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主语</a:t>
              </a:r>
              <a:r>
                <a:rPr lang="en-US" altLang="zh-CN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+be</a:t>
              </a:r>
              <a:r>
                <a:rPr lang="zh-CN" alt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动词（</a:t>
              </a:r>
              <a:r>
                <a:rPr lang="en-US" altLang="zh-CN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am/is/are</a:t>
              </a:r>
              <a:r>
                <a:rPr lang="zh-CN" alt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）</a:t>
              </a:r>
              <a:r>
                <a:rPr lang="en-US" altLang="zh-CN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r>
                <a:rPr lang="zh-CN" alt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动词</a:t>
              </a:r>
              <a:r>
                <a:rPr lang="en-US" altLang="zh-CN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ing+</a:t>
              </a:r>
              <a:r>
                <a:rPr lang="zh-CN" alt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其他</a:t>
              </a:r>
              <a:endPara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016382" y="2919021"/>
            <a:ext cx="1958843" cy="1844424"/>
            <a:chOff x="1363" y="2692"/>
            <a:chExt cx="2130" cy="2005"/>
          </a:xfrm>
        </p:grpSpPr>
        <p:pic>
          <p:nvPicPr>
            <p:cNvPr id="24" name="图片 23" descr="G:\PPT创意设计\素材\开心 表情3.png开心 表情3"/>
            <p:cNvPicPr>
              <a:picLocks noChangeAspect="1"/>
            </p:cNvPicPr>
            <p:nvPr/>
          </p:nvPicPr>
          <p:blipFill>
            <a:blip r:embed="rId2">
              <a:lum bright="-6000" contrast="24000"/>
            </a:blip>
            <a:srcRect/>
            <a:stretch>
              <a:fillRect/>
            </a:stretch>
          </p:blipFill>
          <p:spPr>
            <a:xfrm>
              <a:off x="1363" y="2692"/>
              <a:ext cx="2130" cy="2005"/>
            </a:xfrm>
            <a:prstGeom prst="ellipse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1915" y="3771"/>
              <a:ext cx="1088" cy="5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pPr algn="ctr"/>
              <a:r>
                <a:rPr lang="zh-CN" altLang="zh-CN" sz="28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结 构</a:t>
              </a:r>
              <a:endParaRPr lang="zh-CN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338580" y="4947920"/>
            <a:ext cx="5810885" cy="857250"/>
            <a:chOff x="3493" y="3049"/>
            <a:chExt cx="11130" cy="1350"/>
          </a:xfrm>
          <a:solidFill>
            <a:srgbClr val="A00000"/>
          </a:solidFill>
        </p:grpSpPr>
        <p:sp>
          <p:nvSpPr>
            <p:cNvPr id="38" name="圆角矩形 37"/>
            <p:cNvSpPr/>
            <p:nvPr/>
          </p:nvSpPr>
          <p:spPr>
            <a:xfrm>
              <a:off x="3493" y="3049"/>
              <a:ext cx="11130" cy="1350"/>
            </a:xfrm>
            <a:prstGeom prst="roundRect">
              <a:avLst>
                <a:gd name="adj" fmla="val 50000"/>
              </a:avLst>
            </a:prstGeom>
            <a:solidFill>
              <a:srgbClr val="FEF212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630" y="3259"/>
              <a:ext cx="10993" cy="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p>
              <a:pPr algn="l"/>
              <a:r>
                <a:rPr lang="en-US" sz="2800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Now</a:t>
              </a:r>
              <a:r>
                <a:rPr lang="zh-CN" altLang="en-US" sz="2800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、</a:t>
              </a:r>
              <a:r>
                <a:rPr lang="en-US" altLang="zh-CN" sz="2800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Listen</a:t>
              </a:r>
              <a:r>
                <a:rPr lang="zh-CN" altLang="en-US" sz="2800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、</a:t>
              </a:r>
              <a:r>
                <a:rPr lang="en-US" altLang="zh-CN" sz="2800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Look</a:t>
              </a:r>
              <a:r>
                <a:rPr lang="zh-CN" altLang="en-US" sz="2800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或上下文提示</a:t>
              </a:r>
              <a:endParaRPr lang="zh-CN" alt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-679450" y="5981700"/>
            <a:ext cx="13361035" cy="1179830"/>
          </a:xfrm>
          <a:prstGeom prst="rect">
            <a:avLst/>
          </a:prstGeom>
          <a:solidFill>
            <a:srgbClr val="012F6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6688499" y="4310306"/>
            <a:ext cx="1864120" cy="1844424"/>
            <a:chOff x="1414" y="2692"/>
            <a:chExt cx="2027" cy="2005"/>
          </a:xfrm>
        </p:grpSpPr>
        <p:pic>
          <p:nvPicPr>
            <p:cNvPr id="41" name="图片 40" descr="G:\PPT创意设计\素材\开心 表情2.png开心 表情2"/>
            <p:cNvPicPr>
              <a:picLocks noChangeAspect="1"/>
            </p:cNvPicPr>
            <p:nvPr/>
          </p:nvPicPr>
          <p:blipFill>
            <a:blip r:embed="rId3">
              <a:lum bright="-6000" contrast="24000"/>
            </a:blip>
            <a:srcRect/>
            <a:stretch>
              <a:fillRect/>
            </a:stretch>
          </p:blipFill>
          <p:spPr>
            <a:xfrm>
              <a:off x="1414" y="2692"/>
              <a:ext cx="2027" cy="2005"/>
            </a:xfrm>
            <a:prstGeom prst="ellipse">
              <a:avLst/>
            </a:prstGeom>
          </p:spPr>
        </p:pic>
        <p:sp>
          <p:nvSpPr>
            <p:cNvPr id="42" name="矩形 41"/>
            <p:cNvSpPr/>
            <p:nvPr/>
          </p:nvSpPr>
          <p:spPr>
            <a:xfrm>
              <a:off x="1915" y="3750"/>
              <a:ext cx="1088" cy="5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pPr algn="ctr"/>
              <a:r>
                <a:rPr lang="zh-CN" altLang="zh-CN" sz="28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hlinkClick r:id="rId4" action="ppaction://hlinksldjump"/>
                </a:rPr>
                <a:t>标志</a:t>
              </a:r>
              <a:endParaRPr lang="zh-CN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-233045" y="0"/>
            <a:ext cx="898525" cy="506095"/>
            <a:chOff x="1363" y="2692"/>
            <a:chExt cx="2130" cy="2005"/>
          </a:xfrm>
        </p:grpSpPr>
        <p:pic>
          <p:nvPicPr>
            <p:cNvPr id="2" name="图片 1" descr="G:\PPT创意设计\素材\开心 表情3.png开心 表情3"/>
            <p:cNvPicPr>
              <a:picLocks noChangeAspect="1"/>
            </p:cNvPicPr>
            <p:nvPr/>
          </p:nvPicPr>
          <p:blipFill>
            <a:blip r:embed="rId2">
              <a:lum bright="-6000" contrast="24000"/>
            </a:blip>
            <a:srcRect/>
            <a:stretch>
              <a:fillRect/>
            </a:stretch>
          </p:blipFill>
          <p:spPr>
            <a:xfrm>
              <a:off x="1363" y="2692"/>
              <a:ext cx="2130" cy="2005"/>
            </a:xfrm>
            <a:prstGeom prst="ellipse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1915" y="3771"/>
              <a:ext cx="1088" cy="5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pPr algn="ctr"/>
              <a:endParaRPr lang="zh-CN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29565" y="0"/>
            <a:ext cx="2322167" cy="548005"/>
            <a:chOff x="1930" y="3048"/>
            <a:chExt cx="13369" cy="1351"/>
          </a:xfrm>
          <a:solidFill>
            <a:srgbClr val="A00000"/>
          </a:solidFill>
        </p:grpSpPr>
        <p:sp>
          <p:nvSpPr>
            <p:cNvPr id="8" name="圆角矩形 7"/>
            <p:cNvSpPr/>
            <p:nvPr/>
          </p:nvSpPr>
          <p:spPr>
            <a:xfrm>
              <a:off x="3493" y="3049"/>
              <a:ext cx="10406" cy="1350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930" y="3048"/>
              <a:ext cx="13369" cy="1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p>
              <a:pPr algn="ctr"/>
              <a:r>
                <a:rPr lang="en-US" altLang="zh-CN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charset="0"/>
                  <a:cs typeface="Comic Sans MS" panose="030F0702030302020204" charset="0"/>
                </a:rPr>
                <a:t>Summary </a:t>
              </a:r>
              <a:endPara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矩形 10"/>
          <p:cNvSpPr/>
          <p:nvPr/>
        </p:nvSpPr>
        <p:spPr>
          <a:xfrm>
            <a:off x="-241300" y="-194945"/>
            <a:ext cx="12669520" cy="7185025"/>
          </a:xfrm>
          <a:prstGeom prst="rect">
            <a:avLst/>
          </a:prstGeom>
          <a:solidFill>
            <a:srgbClr val="119C9E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000"/>
          </a:p>
        </p:txBody>
      </p:sp>
      <p:grpSp>
        <p:nvGrpSpPr>
          <p:cNvPr id="19" name="组合 18"/>
          <p:cNvGrpSpPr/>
          <p:nvPr/>
        </p:nvGrpSpPr>
        <p:grpSpPr>
          <a:xfrm>
            <a:off x="5207000" y="533400"/>
            <a:ext cx="5612765" cy="857250"/>
            <a:chOff x="3493" y="3049"/>
            <a:chExt cx="8839" cy="1350"/>
          </a:xfrm>
        </p:grpSpPr>
        <p:sp>
          <p:nvSpPr>
            <p:cNvPr id="17" name="圆角矩形 16"/>
            <p:cNvSpPr/>
            <p:nvPr/>
          </p:nvSpPr>
          <p:spPr>
            <a:xfrm>
              <a:off x="3493" y="3049"/>
              <a:ext cx="8839" cy="1350"/>
            </a:xfrm>
            <a:prstGeom prst="roundRect">
              <a:avLst>
                <a:gd name="adj" fmla="val 50000"/>
              </a:avLst>
            </a:prstGeom>
            <a:solidFill>
              <a:srgbClr val="A4D028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999" y="3280"/>
              <a:ext cx="799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正在</a:t>
              </a:r>
              <a:r>
                <a:rPr lang="zh-CN" alt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进行或发生的事情及动作。</a:t>
              </a:r>
              <a:endPara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0290175" y="0"/>
            <a:ext cx="1901825" cy="1882140"/>
            <a:chOff x="1425" y="2641"/>
            <a:chExt cx="2068" cy="2046"/>
          </a:xfrm>
        </p:grpSpPr>
        <p:pic>
          <p:nvPicPr>
            <p:cNvPr id="90" name="图片 89" descr="C:/Users/ADMINI~1/AppData/Local/Temp/kaimatting/20200320210255/output_aiMatting_20200320210305.pngoutput_aiMatting_20200320210305"/>
            <p:cNvPicPr>
              <a:picLocks noChangeAspect="1"/>
            </p:cNvPicPr>
            <p:nvPr/>
          </p:nvPicPr>
          <p:blipFill>
            <a:blip r:embed="rId1">
              <a:lum bright="-6000" contrast="24000"/>
            </a:blip>
            <a:srcRect l="24997" t="15610" r="63703" b="66952"/>
            <a:stretch>
              <a:fillRect/>
            </a:stretch>
          </p:blipFill>
          <p:spPr>
            <a:xfrm>
              <a:off x="1425" y="2641"/>
              <a:ext cx="2068" cy="2046"/>
            </a:xfrm>
            <a:prstGeom prst="ellipse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915" y="3771"/>
              <a:ext cx="1088" cy="5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pPr algn="ctr"/>
              <a:endPara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8" name="图片 7" descr="兔子跳绳"/>
          <p:cNvPicPr>
            <a:picLocks noChangeAspect="1"/>
          </p:cNvPicPr>
          <p:nvPr/>
        </p:nvPicPr>
        <p:blipFill>
          <a:blip r:embed="rId2">
            <a:lum bright="-6000" contrast="18000"/>
          </a:blip>
          <a:stretch>
            <a:fillRect/>
          </a:stretch>
        </p:blipFill>
        <p:spPr>
          <a:xfrm>
            <a:off x="3063875" y="1972945"/>
            <a:ext cx="6064250" cy="359346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404110" y="1024890"/>
            <a:ext cx="75812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The rabbits are jumping.</a:t>
            </a:r>
            <a:endParaRPr lang="en-US" altLang="zh-CN" sz="4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2" name="图片 11" descr="G:\PPT创意设计\素材\跑步3.gif跑步3"/>
          <p:cNvPicPr>
            <a:picLocks noChangeAspect="1"/>
          </p:cNvPicPr>
          <p:nvPr/>
        </p:nvPicPr>
        <p:blipFill>
          <a:blip r:embed="rId3">
            <a:lum bright="-6000" contrast="18000"/>
          </a:blip>
          <a:srcRect/>
          <a:stretch>
            <a:fillRect/>
          </a:stretch>
        </p:blipFill>
        <p:spPr>
          <a:xfrm>
            <a:off x="3581400" y="1907540"/>
            <a:ext cx="5029200" cy="365887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2404110" y="1024890"/>
            <a:ext cx="75812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The boy is running.</a:t>
            </a:r>
            <a:endParaRPr lang="en-US" altLang="zh-CN" sz="4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7" name="图片 26" descr="G:\PPT创意设计\素材\汽车 云.gif汽车 云"/>
          <p:cNvPicPr>
            <a:picLocks noChangeAspect="1"/>
          </p:cNvPicPr>
          <p:nvPr/>
        </p:nvPicPr>
        <p:blipFill>
          <a:blip r:embed="rId4">
            <a:lum bright="-6000" contrast="18000"/>
          </a:blip>
          <a:srcRect/>
          <a:stretch>
            <a:fillRect/>
          </a:stretch>
        </p:blipFill>
        <p:spPr>
          <a:xfrm>
            <a:off x="2835910" y="2259965"/>
            <a:ext cx="6520180" cy="330835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2404110" y="1151890"/>
            <a:ext cx="75812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I am driving a car.</a:t>
            </a:r>
            <a:endParaRPr lang="en-US" altLang="zh-CN" sz="4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-679450" y="5981700"/>
            <a:ext cx="13361035" cy="1179830"/>
          </a:xfrm>
          <a:prstGeom prst="rect">
            <a:avLst/>
          </a:prstGeom>
          <a:solidFill>
            <a:srgbClr val="012F6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动作按钮: 后退或前一项 1">
            <a:hlinkClick r:id="" action="ppaction://hlinkshowjump?jump=previousslide"/>
          </p:cNvPr>
          <p:cNvSpPr/>
          <p:nvPr/>
        </p:nvSpPr>
        <p:spPr>
          <a:xfrm>
            <a:off x="611505" y="4954905"/>
            <a:ext cx="1043940" cy="10439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6" grpId="0"/>
      <p:bldP spid="26" grpId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矩形 10"/>
          <p:cNvSpPr/>
          <p:nvPr/>
        </p:nvSpPr>
        <p:spPr>
          <a:xfrm>
            <a:off x="-238760" y="-163830"/>
            <a:ext cx="12669520" cy="7185025"/>
          </a:xfrm>
          <a:prstGeom prst="rect">
            <a:avLst/>
          </a:prstGeom>
          <a:solidFill>
            <a:srgbClr val="119C9E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000"/>
          </a:p>
        </p:txBody>
      </p:sp>
      <p:pic>
        <p:nvPicPr>
          <p:cNvPr id="42" name="图片 41" descr="收银台"/>
          <p:cNvPicPr>
            <a:picLocks noChangeAspect="1"/>
          </p:cNvPicPr>
          <p:nvPr/>
        </p:nvPicPr>
        <p:blipFill>
          <a:blip r:embed="rId1">
            <a:lum bright="-12000" contrast="42000"/>
          </a:blip>
          <a:srcRect l="66652" t="28976" r="4374" b="5204"/>
          <a:stretch>
            <a:fillRect/>
          </a:stretch>
        </p:blipFill>
        <p:spPr>
          <a:xfrm>
            <a:off x="-508000" y="4352290"/>
            <a:ext cx="4079875" cy="2409190"/>
          </a:xfrm>
          <a:prstGeom prst="rect">
            <a:avLst/>
          </a:prstGeom>
        </p:spPr>
      </p:pic>
      <p:sp>
        <p:nvSpPr>
          <p:cNvPr id="39" name="太阳形 38"/>
          <p:cNvSpPr/>
          <p:nvPr/>
        </p:nvSpPr>
        <p:spPr>
          <a:xfrm>
            <a:off x="7620000" y="1606550"/>
            <a:ext cx="1219835" cy="1216660"/>
          </a:xfrm>
          <a:prstGeom prst="sun">
            <a:avLst>
              <a:gd name="adj" fmla="val 13095"/>
            </a:avLst>
          </a:prstGeom>
          <a:solidFill>
            <a:srgbClr val="17C913"/>
          </a:solidFill>
          <a:ln w="28575">
            <a:solidFill>
              <a:srgbClr val="17C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太阳形 39"/>
          <p:cNvSpPr/>
          <p:nvPr/>
        </p:nvSpPr>
        <p:spPr>
          <a:xfrm>
            <a:off x="2240280" y="2217420"/>
            <a:ext cx="1219835" cy="1216660"/>
          </a:xfrm>
          <a:prstGeom prst="sun">
            <a:avLst>
              <a:gd name="adj" fmla="val 13095"/>
            </a:avLst>
          </a:prstGeom>
          <a:solidFill>
            <a:srgbClr val="17C913"/>
          </a:solidFill>
          <a:ln w="28575">
            <a:solidFill>
              <a:srgbClr val="17C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太阳形 40"/>
          <p:cNvSpPr/>
          <p:nvPr/>
        </p:nvSpPr>
        <p:spPr>
          <a:xfrm>
            <a:off x="2178050" y="4274820"/>
            <a:ext cx="1219835" cy="1216660"/>
          </a:xfrm>
          <a:prstGeom prst="sun">
            <a:avLst>
              <a:gd name="adj" fmla="val 13095"/>
            </a:avLst>
          </a:prstGeom>
          <a:solidFill>
            <a:srgbClr val="17C913"/>
          </a:solidFill>
          <a:ln w="28575">
            <a:solidFill>
              <a:srgbClr val="17C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753235" y="1606550"/>
            <a:ext cx="10438765" cy="4719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1. I am doing my homework now.</a:t>
            </a:r>
            <a:endParaRPr lang="en-US" altLang="zh-CN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2. Listen! He is playing the piano.</a:t>
            </a:r>
            <a:endParaRPr lang="en-US" altLang="zh-CN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3. They are dancing in the room.</a:t>
            </a:r>
            <a:endParaRPr lang="en-US" altLang="zh-CN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4. Tom and Tim are swimming.</a:t>
            </a:r>
            <a:endParaRPr lang="en-US" altLang="zh-CN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5. Look!The monkey is climbing the mountain.</a:t>
            </a:r>
            <a:endParaRPr lang="en-US" altLang="zh-CN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  <a:p>
            <a:pPr>
              <a:lnSpc>
                <a:spcPct val="140000"/>
              </a:lnSpc>
            </a:pPr>
            <a:endParaRPr lang="en-US" altLang="zh-CN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  <a:p>
            <a:endParaRPr lang="en-US" altLang="zh-CN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679450" y="5981700"/>
            <a:ext cx="13361035" cy="1179830"/>
          </a:xfrm>
          <a:prstGeom prst="rect">
            <a:avLst/>
          </a:prstGeom>
          <a:solidFill>
            <a:srgbClr val="012F6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2771775" y="386080"/>
            <a:ext cx="7502525" cy="857250"/>
            <a:chOff x="3493" y="3049"/>
            <a:chExt cx="10406" cy="1350"/>
          </a:xfrm>
          <a:solidFill>
            <a:srgbClr val="A00000"/>
          </a:solidFill>
        </p:grpSpPr>
        <p:sp>
          <p:nvSpPr>
            <p:cNvPr id="21" name="圆角矩形 20"/>
            <p:cNvSpPr/>
            <p:nvPr/>
          </p:nvSpPr>
          <p:spPr>
            <a:xfrm>
              <a:off x="3493" y="3049"/>
              <a:ext cx="10406" cy="1350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999" y="3280"/>
              <a:ext cx="9900" cy="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p>
              <a:pPr algn="ctr"/>
              <a:r>
                <a:rPr lang="zh-CN" alt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主语</a:t>
              </a:r>
              <a:r>
                <a:rPr lang="zh-CN" altLang="en-US" sz="2800" b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zh-CN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 </a:t>
              </a:r>
              <a:r>
                <a:rPr lang="en-US" altLang="zh-CN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</a:t>
              </a:r>
              <a:r>
                <a:rPr lang="zh-CN" altLang="en-US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动词（</a:t>
              </a:r>
              <a:r>
                <a:rPr lang="en-US" altLang="zh-CN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am/is/are</a:t>
              </a:r>
              <a:r>
                <a:rPr lang="zh-CN" altLang="en-US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）</a:t>
              </a:r>
              <a:r>
                <a:rPr lang="en-US" altLang="zh-CN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 </a:t>
              </a:r>
              <a:r>
                <a:rPr lang="zh-CN" altLang="en-US" sz="2800" b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动词</a:t>
              </a:r>
              <a:r>
                <a:rPr lang="en-US" altLang="zh-CN" sz="2800" b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ing</a:t>
              </a:r>
              <a:r>
                <a:rPr lang="en-US" altLang="zh-CN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r>
                <a:rPr lang="zh-CN" alt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其他</a:t>
              </a:r>
              <a:endPara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378082" y="-128979"/>
            <a:ext cx="1958843" cy="1844424"/>
            <a:chOff x="1363" y="2692"/>
            <a:chExt cx="2130" cy="2005"/>
          </a:xfrm>
        </p:grpSpPr>
        <p:pic>
          <p:nvPicPr>
            <p:cNvPr id="24" name="图片 23" descr="G:\PPT创意设计\素材\开心 表情3.png开心 表情3"/>
            <p:cNvPicPr>
              <a:picLocks noChangeAspect="1"/>
            </p:cNvPicPr>
            <p:nvPr/>
          </p:nvPicPr>
          <p:blipFill>
            <a:blip r:embed="rId2">
              <a:lum bright="-6000" contrast="24000"/>
            </a:blip>
            <a:srcRect/>
            <a:stretch>
              <a:fillRect/>
            </a:stretch>
          </p:blipFill>
          <p:spPr>
            <a:xfrm>
              <a:off x="1363" y="2692"/>
              <a:ext cx="2130" cy="2005"/>
            </a:xfrm>
            <a:prstGeom prst="ellipse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1915" y="3771"/>
              <a:ext cx="1088" cy="5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pPr algn="ctr"/>
              <a:endParaRPr lang="zh-CN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6" name="椭圆 5"/>
          <p:cNvSpPr/>
          <p:nvPr/>
        </p:nvSpPr>
        <p:spPr>
          <a:xfrm>
            <a:off x="2459990" y="1854200"/>
            <a:ext cx="2145665" cy="609600"/>
          </a:xfrm>
          <a:prstGeom prst="ellipse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4365625" y="2520950"/>
            <a:ext cx="2169795" cy="609600"/>
          </a:xfrm>
          <a:prstGeom prst="ellipse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3336925" y="3225800"/>
            <a:ext cx="2646045" cy="609600"/>
          </a:xfrm>
          <a:prstGeom prst="ellipse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5059680" y="3949700"/>
            <a:ext cx="2981960" cy="609600"/>
          </a:xfrm>
          <a:prstGeom prst="ellipse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5982970" y="4597400"/>
            <a:ext cx="2490470" cy="609600"/>
          </a:xfrm>
          <a:prstGeom prst="ellipse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</p:bldLst>
  </p:timing>
</p:sld>
</file>

<file path=ppt/tags/tag1.xml><?xml version="1.0" encoding="utf-8"?>
<p:tagLst xmlns:p="http://schemas.openxmlformats.org/presentationml/2006/main">
  <p:tag name="REFSHAPE" val="921957892"/>
  <p:tag name="KSO_WM_UNIT_PLACING_PICTURE_USER_VIEWPORT" val="{&quot;height&quot;:6853,&quot;width&quot;:9137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1619</Words>
  <Application>WPS 演示</Application>
  <PresentationFormat>宽屏</PresentationFormat>
  <Paragraphs>176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Comic Sans MS</vt:lpstr>
      <vt:lpstr>Segoe Print</vt:lpstr>
      <vt:lpstr>Times New Roman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sara</cp:lastModifiedBy>
  <cp:revision>43</cp:revision>
  <dcterms:created xsi:type="dcterms:W3CDTF">2020-03-21T04:28:00Z</dcterms:created>
  <dcterms:modified xsi:type="dcterms:W3CDTF">2020-05-25T13:16:07Z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