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8" r:id="rId3"/>
    <p:sldId id="319" r:id="rId5"/>
    <p:sldId id="311" r:id="rId6"/>
    <p:sldId id="283" r:id="rId7"/>
    <p:sldId id="313" r:id="rId8"/>
    <p:sldId id="265" r:id="rId9"/>
    <p:sldId id="266" r:id="rId10"/>
    <p:sldId id="314" r:id="rId11"/>
    <p:sldId id="315" r:id="rId12"/>
    <p:sldId id="285" r:id="rId13"/>
    <p:sldId id="269" r:id="rId14"/>
    <p:sldId id="316" r:id="rId15"/>
    <p:sldId id="267" r:id="rId16"/>
    <p:sldId id="336" r:id="rId17"/>
    <p:sldId id="317" r:id="rId18"/>
    <p:sldId id="276" r:id="rId19"/>
    <p:sldId id="262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AF0"/>
    <a:srgbClr val="DAE0DC"/>
    <a:srgbClr val="F3F5F4"/>
    <a:srgbClr val="FBF0D2"/>
    <a:srgbClr val="F8E7B2"/>
    <a:srgbClr val="DBE1DD"/>
    <a:srgbClr val="E7E7D8"/>
    <a:srgbClr val="EFEEEE"/>
    <a:srgbClr val="FCFCFC"/>
    <a:srgbClr val="FFF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03" autoAdjust="0"/>
    <p:restoredTop sz="96318" autoAdjust="0"/>
  </p:normalViewPr>
  <p:slideViewPr>
    <p:cSldViewPr snapToGrid="0">
      <p:cViewPr varScale="1">
        <p:scale>
          <a:sx n="65" d="100"/>
          <a:sy n="65" d="100"/>
        </p:scale>
        <p:origin x="-278" y="-67"/>
      </p:cViewPr>
      <p:guideLst>
        <p:guide orient="horz" pos="21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741" y="-77"/>
      </p:cViewPr>
      <p:guideLst>
        <p:guide orient="horz" pos="286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D80FE-365B-4C0D-AB05-8E17CF4625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D73A-D8F5-470C-B563-55470CACEA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778E-B533-491B-A037-63CEC3298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d787d2faa01e4cfcb7d4ab0019e57f9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8868" y="217447"/>
            <a:ext cx="4739269" cy="1031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100364" y="646233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microsoft.com/office/2007/relationships/hdphoto" Target="../media/image3.wdp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 trans="30000" detail="2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5003552" y="223576"/>
            <a:ext cx="2443527" cy="956841"/>
            <a:chOff x="4926448" y="107022"/>
            <a:chExt cx="2443527" cy="956841"/>
          </a:xfrm>
        </p:grpSpPr>
        <p:sp>
          <p:nvSpPr>
            <p:cNvPr id="9" name="文本框 8"/>
            <p:cNvSpPr txBox="1"/>
            <p:nvPr/>
          </p:nvSpPr>
          <p:spPr>
            <a:xfrm>
              <a:off x="4926448" y="663753"/>
              <a:ext cx="2312809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dist"/>
              <a:r>
                <a:rPr lang="zh-CN" altLang="en-US" dirty="0" smtClean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古典文学</a:t>
              </a:r>
              <a:endPara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 userDrawn="1"/>
        </p:nvSpPr>
        <p:spPr>
          <a:xfrm>
            <a:off x="3703649" y="1402117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回首杏雨西湖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边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片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敛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指尖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潋滟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清浅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音何处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光阴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空气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记忆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流萤</a:t>
            </a:r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13" name="图片 12" descr="西农大附中校徽 透明背景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563713" y="272670"/>
            <a:ext cx="885945" cy="887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6" Type="http://schemas.openxmlformats.org/officeDocument/2006/relationships/image" Target="../media/image10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3" Type="http://schemas.openxmlformats.org/officeDocument/2006/relationships/image" Target="../media/image14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2351709" y="143841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回首杏雨西湖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边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片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敛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指尖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潋滟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清浅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音何处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光阴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空气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记忆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流萤</a:t>
            </a:r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1027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2335" y="0"/>
            <a:ext cx="4813056" cy="1013275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 t="28472" b="20486"/>
          <a:stretch>
            <a:fillRect/>
          </a:stretch>
        </p:blipFill>
        <p:spPr>
          <a:xfrm>
            <a:off x="2887050" y="0"/>
            <a:ext cx="9542628" cy="46540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97895"/>
            <a:ext cx="12192000" cy="262214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8735" y="1496449"/>
            <a:ext cx="7756596" cy="3774831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1106140" y="792378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24786" y="0"/>
            <a:ext cx="72597" cy="1352391"/>
            <a:chOff x="6060000" y="591212"/>
            <a:chExt cx="72000" cy="134127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096000" y="591212"/>
              <a:ext cx="0" cy="133171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V="1">
            <a:off x="2434971" y="5480143"/>
            <a:ext cx="72000" cy="1377857"/>
            <a:chOff x="6060000" y="554625"/>
            <a:chExt cx="72000" cy="137785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096000" y="554625"/>
              <a:ext cx="0" cy="1368303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6682924" y="1153736"/>
            <a:ext cx="938786" cy="585361"/>
          </a:xfrm>
          <a:prstGeom prst="rect">
            <a:avLst/>
          </a:prstGeom>
        </p:spPr>
      </p:pic>
      <p:pic>
        <p:nvPicPr>
          <p:cNvPr id="32" name="图片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7082" y="4722071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699847" y="2766646"/>
            <a:ext cx="581464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因夸成状，沿饰得奇</a:t>
            </a:r>
            <a:endParaRPr lang="zh-CN" altLang="en-US" sz="4000" dirty="0" smtClean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6493" y="1641230"/>
            <a:ext cx="3903785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修辞系列微课程</a:t>
            </a:r>
            <a:endParaRPr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0" y="5533292"/>
            <a:ext cx="64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900247" y="3810000"/>
            <a:ext cx="24032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——</a:t>
            </a:r>
            <a:r>
              <a:rPr lang="zh-CN" altLang="en-US" sz="2800"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夸张</a:t>
            </a:r>
            <a:endParaRPr lang="zh-CN" altLang="en-US" sz="2800" b="1" dirty="0" smtClean="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pic>
        <p:nvPicPr>
          <p:cNvPr id="39" name="图片 38" descr="西农大附中校徽 透明背景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4615" y="114837"/>
            <a:ext cx="658062" cy="65888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365631" y="5509846"/>
            <a:ext cx="457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初二语文组　　　赵萌</a:t>
            </a:r>
            <a:endParaRPr lang="zh-CN" altLang="en-US" sz="20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35" grpId="0"/>
      <p:bldP spid="36" grpId="0" bldLvl="0" animBg="1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235853"/>
            <a:ext cx="12192000" cy="26221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468599" y="3271026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67272" y="2358938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贰</a:t>
            </a:r>
            <a:endParaRPr lang="zh-CN" altLang="en-US" sz="138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7510" y="3347720"/>
            <a:ext cx="3937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如何运用夸张？</a:t>
            </a:r>
            <a:endParaRPr lang="zh-CN" altLang="en-US" sz="4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97731" y="1380373"/>
            <a:ext cx="10191115" cy="4584065"/>
            <a:chOff x="1558777" y="1674084"/>
            <a:chExt cx="8912448" cy="4107454"/>
          </a:xfrm>
        </p:grpSpPr>
        <p:sp>
          <p:nvSpPr>
            <p:cNvPr id="9" name="矩形 8"/>
            <p:cNvSpPr/>
            <p:nvPr/>
          </p:nvSpPr>
          <p:spPr>
            <a:xfrm>
              <a:off x="4203801" y="1674084"/>
              <a:ext cx="6267424" cy="4107454"/>
            </a:xfrm>
            <a:prstGeom prst="rect">
              <a:avLst/>
            </a:prstGeom>
            <a:solidFill>
              <a:schemeClr val="bg2">
                <a:lumMod val="9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 lvl="1"/>
              <a:endParaRPr lang="en-US" altLang="zh-CN" sz="1600" dirty="0" smtClean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pPr lvl="1"/>
              <a:endParaRPr lang="zh-CN" altLang="en-US" sz="24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558777" y="1814052"/>
              <a:ext cx="2645001" cy="3967316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865538" y="4264603"/>
            <a:ext cx="2833768" cy="18143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50485" y="2628265"/>
            <a:ext cx="4719955" cy="2656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1" fontAlgn="auto">
              <a:lnSpc>
                <a:spcPts val="4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</a:t>
            </a:r>
            <a:r>
              <a:rPr lang="en-US" altLang="zh-CN" sz="28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突出事物的本质</a:t>
            </a:r>
            <a:endParaRPr lang="en-US" altLang="zh-CN" sz="2800" b="1" dirty="0" smtClean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lvl="1" fontAlgn="auto">
              <a:lnSpc>
                <a:spcPts val="4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</a:t>
            </a:r>
            <a:r>
              <a:rPr lang="en-US" altLang="zh-CN" sz="28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加强作者的某种感情</a:t>
            </a:r>
            <a:endParaRPr lang="en-US" altLang="zh-CN" sz="2800" b="1" dirty="0" smtClean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lvl="1" fontAlgn="auto">
              <a:lnSpc>
                <a:spcPts val="4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③</a:t>
            </a:r>
            <a:r>
              <a:rPr lang="en-US" altLang="zh-CN" sz="28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强调语气</a:t>
            </a:r>
            <a:endParaRPr lang="en-US" altLang="zh-CN" sz="2800" b="1" dirty="0" smtClean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lvl="1" fontAlgn="auto">
              <a:lnSpc>
                <a:spcPts val="4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④</a:t>
            </a:r>
            <a:r>
              <a:rPr lang="en-US" altLang="zh-CN" sz="28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烘托气氛</a:t>
            </a:r>
            <a:endParaRPr lang="en-US" altLang="zh-CN" sz="2800" b="1" dirty="0" smtClean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lvl="1" fontAlgn="auto">
              <a:lnSpc>
                <a:spcPts val="4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⑤</a:t>
            </a:r>
            <a:r>
              <a:rPr lang="en-US" altLang="zh-CN" sz="28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引起读者的联想</a:t>
            </a:r>
            <a:endParaRPr lang="en-US" altLang="zh-CN" sz="2800" b="1" dirty="0" smtClean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50485" y="1691005"/>
            <a:ext cx="4720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1"/>
            <a:r>
              <a:rPr lang="zh-CN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明确表达效果</a:t>
            </a:r>
            <a:endParaRPr lang="zh-CN" altLang="en-US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13180" y="1605280"/>
            <a:ext cx="10515600" cy="4755515"/>
          </a:xfrm>
        </p:spPr>
        <p:txBody>
          <a:bodyPr/>
          <a:p>
            <a:pPr marL="0" indent="0" fontAlgn="auto">
              <a:lnSpc>
                <a:spcPct val="150000"/>
              </a:lnSpc>
              <a:buNone/>
            </a:pPr>
            <a:r>
              <a:rPr lang="zh-CN" altLang="en-US"/>
              <a:t>例：</a:t>
            </a:r>
            <a:r>
              <a:rPr lang="zh-CN" altLang="en-US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《列夫·托尔斯泰》一课中写托尔斯泰的眼睛：</a:t>
            </a:r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像一把锃亮的钢刀刺了过来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......”</a:t>
            </a:r>
            <a:endParaRPr lang="en-US" altLang="zh-CN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像枪弹穿透了伪装的甲胄，它像金刚刀切开了玻璃。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90040" y="4057015"/>
            <a:ext cx="996188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写出托尔斯泰目光的敏锐和犀利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endParaRPr lang="zh-CN" altLang="en-US" sz="28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引起读者丰富的联想和想象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endParaRPr lang="zh-CN" altLang="en-US" sz="28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表达作者对托尔斯泰的敬仰之情。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35660" y="1692275"/>
            <a:ext cx="10978515" cy="3681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000"/>
              </a:lnSpc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注意：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fontAlgn="auto">
              <a:lnSpc>
                <a:spcPts val="4000"/>
              </a:lnSpc>
            </a:pP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夸张不是浮夸，而是故意的、合理的夸大，所以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不能失去生活的基础和根据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fontAlgn="auto">
              <a:lnSpc>
                <a:spcPts val="4000"/>
              </a:lnSpc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例：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</a:rPr>
              <a:t>今年的天气真反常，广东的雪花大如奇。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仿宋" panose="02010609060101010101" pitchFamily="49" charset="-122"/>
            </a:endParaRPr>
          </a:p>
          <a:p>
            <a:pPr fontAlgn="auto">
              <a:lnSpc>
                <a:spcPts val="4000"/>
              </a:lnSpc>
            </a:pP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2.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夸张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不能和事实距离过近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，否则会分不清是在说事实还是在夸张。</a:t>
            </a: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fontAlgn="auto">
              <a:lnSpc>
                <a:spcPts val="4000"/>
              </a:lnSpc>
            </a:pP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例：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</a:rPr>
              <a:t>这个女孩真厉害，半天简直能干一天的活儿。</a:t>
            </a: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fontAlgn="auto">
              <a:lnSpc>
                <a:spcPts val="4000"/>
              </a:lnSpc>
            </a:pP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3.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夸张要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注意文体特征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，如科技说明文、说理性文章就很少用甚至不用夸张，以免歪曲事实。</a:t>
            </a: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176385" y="4577080"/>
            <a:ext cx="2637790" cy="22809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59585" y="5589905"/>
            <a:ext cx="7537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夸张而有分寸 ，修饰而不捏造</a:t>
            </a:r>
            <a:endParaRPr lang="zh-CN" altLang="en-US" sz="3600" dirty="0" smtClean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86462" y="3271026"/>
            <a:ext cx="1420922" cy="1300974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4055" y="3536950"/>
            <a:ext cx="35725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仿宋" panose="02010609060101010101" pitchFamily="49" charset="-122"/>
                <a:ea typeface="仿宋" panose="02010609060101010101" pitchFamily="49" charset="-122"/>
              </a:rPr>
              <a:t>改写夸张句</a:t>
            </a:r>
            <a:endParaRPr lang="zh-CN" altLang="en-US" sz="400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52210" y="2484033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叁</a:t>
            </a:r>
            <a:endParaRPr lang="zh-CN" altLang="en-US" sz="138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27197" y="1431999"/>
            <a:ext cx="736600" cy="19278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3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小试牛刀</a:t>
            </a:r>
            <a:endParaRPr lang="zh-CN" altLang="en-US" sz="3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407070" y="1304479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12" grpId="0" animBg="1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l">
              <a:lnSpc>
                <a:spcPct val="150000"/>
              </a:lnSpc>
              <a:buNone/>
            </a:pPr>
            <a:r>
              <a:rPr lang="en-US" altLang="zh-CN"/>
              <a:t>      </a:t>
            </a:r>
            <a:r>
              <a:rPr lang="zh-CN" altLang="en-US"/>
              <a:t>广场上人</a:t>
            </a:r>
            <a:r>
              <a:rPr lang="zh-CN" altLang="en-US" u="sng"/>
              <a:t>很多</a:t>
            </a:r>
            <a:r>
              <a:rPr lang="zh-CN" altLang="en-US"/>
              <a:t>。                                </a:t>
            </a:r>
            <a:endParaRPr lang="en-US" altLang="zh-CN"/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/>
              <a:t>     他的歌声</a:t>
            </a:r>
            <a:r>
              <a:rPr lang="zh-CN" altLang="en-US" u="sng"/>
              <a:t>很响亮</a:t>
            </a:r>
            <a:r>
              <a:rPr lang="zh-CN" altLang="en-US"/>
              <a:t>。                             </a:t>
            </a:r>
            <a:endParaRPr lang="zh-CN" altLang="en-US"/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/>
              <a:t>          这座楼</a:t>
            </a:r>
            <a:r>
              <a:rPr lang="zh-CN" altLang="en-US" u="sng"/>
              <a:t>真高</a:t>
            </a:r>
            <a:r>
              <a:rPr lang="zh-CN" altLang="en-US"/>
              <a:t>。                                   </a:t>
            </a:r>
            <a:endParaRPr lang="zh-CN" altLang="en-US"/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/>
              <a:t>     学校的操场</a:t>
            </a:r>
            <a:r>
              <a:rPr lang="zh-CN" altLang="en-US" u="sng"/>
              <a:t>真小</a:t>
            </a:r>
            <a:r>
              <a:rPr lang="zh-CN" altLang="en-US"/>
              <a:t>。                             </a:t>
            </a:r>
            <a:endParaRPr lang="zh-CN" altLang="en-US"/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/>
              <a:t>          他的心</a:t>
            </a:r>
            <a:r>
              <a:rPr lang="zh-CN" altLang="en-US" u="sng"/>
              <a:t>很痛</a:t>
            </a:r>
            <a:r>
              <a:rPr lang="zh-CN" altLang="en-US"/>
              <a:t>。                                     </a:t>
            </a:r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 flipV="1">
            <a:off x="4420235" y="2946400"/>
            <a:ext cx="1890395" cy="76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4158615" y="2218690"/>
            <a:ext cx="1995170" cy="7810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4250690" y="3822700"/>
            <a:ext cx="2059940" cy="7810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4341495" y="4578985"/>
            <a:ext cx="1929765" cy="7556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119880" y="5335270"/>
            <a:ext cx="2320925" cy="7556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440805" y="1997075"/>
            <a:ext cx="4485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广场上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人山人海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。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23685" y="2615565"/>
            <a:ext cx="33508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lnSpc>
                <a:spcPct val="150000"/>
              </a:lnSpc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他的歌声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响彻云霄。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31965" y="3575050"/>
            <a:ext cx="3886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这座楼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高耸入云。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31610" y="4356100"/>
            <a:ext cx="4394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学校的操场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只有巴掌大。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24650" y="5112385"/>
            <a:ext cx="4629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他的心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痛如刀绞。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408430" y="1930400"/>
            <a:ext cx="8245475" cy="4246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en-US" altLang="zh-CN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3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结语：</a:t>
            </a:r>
            <a:endParaRPr lang="zh-CN" altLang="en-US" sz="3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3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言过其实有分寸</a:t>
            </a:r>
            <a:endParaRPr lang="zh-CN" altLang="en-US" sz="3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3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巧用夸张倍增韵</a:t>
            </a:r>
            <a:endParaRPr lang="zh-CN" altLang="en-US" sz="3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endParaRPr lang="zh-CN" altLang="en-US" sz="3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285606" y="4029428"/>
            <a:ext cx="3906394" cy="2828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1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3910878" y="671379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回首杏雨西湖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边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片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敛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指尖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潋滟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清浅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音何处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光阴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空气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记忆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流萤</a:t>
            </a:r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 t="28472" b="20486"/>
          <a:stretch>
            <a:fillRect/>
          </a:stretch>
        </p:blipFill>
        <p:spPr>
          <a:xfrm>
            <a:off x="3144981" y="2448468"/>
            <a:ext cx="9041247" cy="44095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 l="48098" t="28849" b="34909"/>
          <a:stretch>
            <a:fillRect/>
          </a:stretch>
        </p:blipFill>
        <p:spPr>
          <a:xfrm flipH="1">
            <a:off x="-30228" y="-58885"/>
            <a:ext cx="1884898" cy="125764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139209" y="699089"/>
            <a:ext cx="3036303" cy="5315874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16" name="矩形 15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193329" y="3260319"/>
            <a:ext cx="428625" cy="26519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spc="3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修辞微课程系列</a:t>
            </a:r>
            <a:endParaRPr lang="zh-CN" altLang="en-US" sz="1600" b="1" spc="3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57534" y="1062414"/>
            <a:ext cx="1413510" cy="4155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谢谢观赏</a:t>
            </a:r>
            <a:endParaRPr lang="zh-CN" altLang="en-US" sz="80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22" name="印章"/>
          <p:cNvGrpSpPr/>
          <p:nvPr/>
        </p:nvGrpSpPr>
        <p:grpSpPr bwMode="auto">
          <a:xfrm>
            <a:off x="5526408" y="4232031"/>
            <a:ext cx="487530" cy="1034387"/>
            <a:chOff x="3600" y="1940"/>
            <a:chExt cx="350778" cy="692157"/>
          </a:xfrm>
        </p:grpSpPr>
        <p:pic>
          <p:nvPicPr>
            <p:cNvPr id="23" name="图片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838" y="1940"/>
              <a:ext cx="260540" cy="69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11"/>
            <p:cNvSpPr>
              <a:spLocks noChangeArrowheads="1"/>
            </p:cNvSpPr>
            <p:nvPr/>
          </p:nvSpPr>
          <p:spPr bwMode="auto">
            <a:xfrm>
              <a:off x="3600" y="60732"/>
              <a:ext cx="1847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26" name="图片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97472" y="4583599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5784086" y="792109"/>
            <a:ext cx="938786" cy="5853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5353" y="4302369"/>
            <a:ext cx="304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赵萌</a:t>
            </a:r>
            <a:endParaRPr lang="zh-CN" altLang="en-US" sz="20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59160"/>
            <a:ext cx="12192000" cy="26221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screen"/>
          <a:srcRect t="28849" b="34909"/>
          <a:stretch>
            <a:fillRect/>
          </a:stretch>
        </p:blipFill>
        <p:spPr>
          <a:xfrm>
            <a:off x="5024834" y="336077"/>
            <a:ext cx="7177266" cy="24855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" y="247015"/>
            <a:ext cx="884555" cy="886460"/>
          </a:xfrm>
          <a:prstGeom prst="rect">
            <a:avLst/>
          </a:prstGeom>
        </p:spPr>
      </p:pic>
      <p:pic>
        <p:nvPicPr>
          <p:cNvPr id="24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0845" y="143510"/>
            <a:ext cx="5560695" cy="989965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1680845" y="2011045"/>
            <a:ext cx="7147560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文辞所被，夸饰恒存。</a:t>
            </a: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r" fontAlgn="auto">
              <a:lnSpc>
                <a:spcPct val="20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——刘勰《文心雕龙》</a:t>
            </a:r>
            <a:endParaRPr lang="zh-CN" altLang="en-US" sz="28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143712" y="1866463"/>
            <a:ext cx="949960" cy="2773680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28575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screen"/>
          <a:srcRect t="28849" b="34909"/>
          <a:stretch>
            <a:fillRect/>
          </a:stretch>
        </p:blipFill>
        <p:spPr>
          <a:xfrm>
            <a:off x="5014674" y="396402"/>
            <a:ext cx="7177266" cy="24855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57999" y="1986340"/>
            <a:ext cx="921385" cy="25400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4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4800" b="1" dirty="0">
                <a:latin typeface="仿宋" panose="02010609060101010101" pitchFamily="49" charset="-122"/>
                <a:ea typeface="仿宋" panose="02010609060101010101" pitchFamily="49" charset="-122"/>
              </a:rPr>
              <a:t>学习目标</a:t>
            </a:r>
            <a:endParaRPr lang="zh-CN" altLang="en-US" sz="4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083764" y="2404524"/>
            <a:ext cx="3700622" cy="539858"/>
            <a:chOff x="3343357" y="3004515"/>
            <a:chExt cx="3700622" cy="5398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001059" y="3004515"/>
              <a:ext cx="3042920" cy="52197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sz="28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理解夸张的含义。</a:t>
              </a:r>
              <a:endPara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一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83764" y="3208385"/>
            <a:ext cx="6203157" cy="539858"/>
            <a:chOff x="3343357" y="3004515"/>
            <a:chExt cx="6203157" cy="53985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01059" y="3004515"/>
              <a:ext cx="5545455" cy="52197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掌握夸张的表达效果和基本原则。</a:t>
              </a:r>
              <a:endPara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二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137776" y="4009074"/>
            <a:ext cx="5130642" cy="539858"/>
            <a:chOff x="3343357" y="3004515"/>
            <a:chExt cx="5130642" cy="53985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01059" y="3004515"/>
              <a:ext cx="4472940" cy="52197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熟练使用夸张的修辞手法。</a:t>
              </a:r>
              <a:endPara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三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" y="247015"/>
            <a:ext cx="884555" cy="886460"/>
          </a:xfrm>
          <a:prstGeom prst="rect">
            <a:avLst/>
          </a:prstGeom>
        </p:spPr>
      </p:pic>
      <p:pic>
        <p:nvPicPr>
          <p:cNvPr id="24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0845" y="143510"/>
            <a:ext cx="5560695" cy="9899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86462" y="3271026"/>
            <a:ext cx="1420922" cy="1300974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13581" y="2358938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壹</a:t>
            </a:r>
            <a:endParaRPr lang="zh-CN" altLang="en-US" sz="138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4055" y="3536950"/>
            <a:ext cx="3572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仿宋" panose="02010609060101010101" pitchFamily="49" charset="-122"/>
                <a:ea typeface="仿宋" panose="02010609060101010101" pitchFamily="49" charset="-122"/>
              </a:rPr>
              <a:t>何为夸张？</a:t>
            </a:r>
            <a:endParaRPr lang="zh-CN" altLang="en-US" sz="44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59160"/>
            <a:ext cx="12192000" cy="26221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screen"/>
          <a:srcRect t="28849" b="34909"/>
          <a:stretch>
            <a:fillRect/>
          </a:stretch>
        </p:blipFill>
        <p:spPr>
          <a:xfrm>
            <a:off x="5024834" y="336077"/>
            <a:ext cx="7177266" cy="24855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" y="247015"/>
            <a:ext cx="884555" cy="886460"/>
          </a:xfrm>
          <a:prstGeom prst="rect">
            <a:avLst/>
          </a:prstGeom>
        </p:spPr>
      </p:pic>
      <p:pic>
        <p:nvPicPr>
          <p:cNvPr id="24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0845" y="143510"/>
            <a:ext cx="5560695" cy="989965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1680845" y="2011045"/>
            <a:ext cx="6547485" cy="2348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4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夸张</a:t>
            </a:r>
            <a:r>
              <a:rPr lang="zh-CN" altLang="en-US" sz="28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是运用丰富的想象力，在客观现实的基础上</a:t>
            </a:r>
            <a:r>
              <a:rPr lang="zh-CN" altLang="en-US" sz="28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有目的地放大或缩小事物的形象特征</a:t>
            </a:r>
            <a:r>
              <a:rPr lang="zh-CN" altLang="en-US" sz="28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，以增强表达效果的修辞手法，也叫</a:t>
            </a:r>
            <a:r>
              <a:rPr lang="zh-CN" altLang="en-US" sz="28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夸饰或铺张。</a:t>
            </a:r>
            <a:endParaRPr lang="zh-CN" altLang="en-US" sz="2800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41477" y="1437561"/>
            <a:ext cx="3352669" cy="50301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35732" y="3012831"/>
            <a:ext cx="805499" cy="1076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分类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4452" y="1437561"/>
            <a:ext cx="3353616" cy="503018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644130" y="2616835"/>
            <a:ext cx="1872615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32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扩大夸张</a:t>
            </a:r>
            <a:endParaRPr lang="zh-CN" altLang="en-US" sz="3200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1328" y="2220986"/>
            <a:ext cx="219221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超前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7801" y="4120808"/>
            <a:ext cx="128953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普通</a:t>
            </a:r>
            <a:endParaRPr lang="zh-CN" altLang="en-US" sz="32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5920" y="3357245"/>
            <a:ext cx="675005" cy="11912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普通</a:t>
            </a:r>
            <a:endParaRPr lang="zh-CN" altLang="en-US" sz="32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38110" y="4408170"/>
            <a:ext cx="19850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缩小夸张</a:t>
            </a:r>
            <a:endParaRPr lang="zh-CN" altLang="en-US" sz="3200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6235700" y="3731260"/>
            <a:ext cx="574040" cy="76200"/>
          </a:xfrm>
          <a:prstGeom prst="rightArrow">
            <a:avLst>
              <a:gd name="adj1" fmla="val 142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3" grpId="0" build="allAtOnce"/>
      <p:bldP spid="6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03000" y="1268279"/>
            <a:ext cx="10629555" cy="3953876"/>
            <a:chOff x="1250066" y="1906598"/>
            <a:chExt cx="9757458" cy="3629482"/>
          </a:xfrm>
        </p:grpSpPr>
        <p:sp>
          <p:nvSpPr>
            <p:cNvPr id="18" name="矩形 17"/>
            <p:cNvSpPr/>
            <p:nvPr/>
          </p:nvSpPr>
          <p:spPr>
            <a:xfrm>
              <a:off x="1250066" y="1906598"/>
              <a:ext cx="9757458" cy="3629482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756402" y="1967120"/>
              <a:ext cx="6755863" cy="34143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31391" y="1941986"/>
            <a:ext cx="2482956" cy="34393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12415" y="1986280"/>
            <a:ext cx="6566535" cy="2517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060"/>
              </a:lnSpc>
            </a:pPr>
            <a:r>
              <a:rPr lang="en-US" altLang="zh-CN" sz="2800" b="1">
                <a:latin typeface="仿宋" panose="02010609060101010101" pitchFamily="49" charset="-122"/>
                <a:ea typeface="仿宋" panose="02010609060101010101" pitchFamily="49" charset="-122"/>
              </a:rPr>
              <a:t>1.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扩大夸张：即故意把客观事物说得大、多、高、强、深等。</a:t>
            </a:r>
            <a:endParaRPr lang="zh-CN" altLang="en-US" sz="28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例：</a:t>
            </a:r>
            <a:endParaRPr lang="zh-CN" altLang="en-US" sz="28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u="sng">
                <a:ln/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飞流直下三千尺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，疑是银河落九天。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03000" y="1268279"/>
            <a:ext cx="10629555" cy="3953876"/>
            <a:chOff x="1250066" y="1906598"/>
            <a:chExt cx="9757458" cy="3629482"/>
          </a:xfrm>
        </p:grpSpPr>
        <p:sp>
          <p:nvSpPr>
            <p:cNvPr id="18" name="矩形 17"/>
            <p:cNvSpPr/>
            <p:nvPr/>
          </p:nvSpPr>
          <p:spPr>
            <a:xfrm>
              <a:off x="1250066" y="1906598"/>
              <a:ext cx="9757458" cy="3629482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756402" y="1967120"/>
              <a:ext cx="6755863" cy="34143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31391" y="1941986"/>
            <a:ext cx="2482956" cy="34393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43835" y="1941830"/>
            <a:ext cx="6918960" cy="2517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060"/>
              </a:lnSpc>
            </a:pPr>
            <a:r>
              <a:rPr lang="en-US" altLang="zh-CN" sz="2800" b="1">
                <a:latin typeface="仿宋" panose="02010609060101010101" pitchFamily="49" charset="-122"/>
                <a:ea typeface="仿宋" panose="02010609060101010101" pitchFamily="49" charset="-122"/>
              </a:rPr>
              <a:t>2.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缩小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夸张：即故意把客观事物说得小、少、低、弱、浅等。</a:t>
            </a:r>
            <a:endParaRPr lang="zh-CN" altLang="en-US" sz="28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例：</a:t>
            </a:r>
            <a:endParaRPr lang="zh-CN" altLang="en-US" sz="28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u="sng">
                <a:effectLst/>
                <a:latin typeface="楷体" panose="02010609060101010101" charset="-122"/>
                <a:ea typeface="楷体" panose="02010609060101010101" charset="-122"/>
              </a:rPr>
              <a:t>五岭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逶迤腾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细浪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3200" b="1" u="sng">
                <a:ln/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乌蒙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磅礴走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泥丸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03000" y="1268279"/>
            <a:ext cx="10629555" cy="3953876"/>
            <a:chOff x="1250066" y="1906598"/>
            <a:chExt cx="9757458" cy="3629482"/>
          </a:xfrm>
        </p:grpSpPr>
        <p:sp>
          <p:nvSpPr>
            <p:cNvPr id="18" name="矩形 17"/>
            <p:cNvSpPr/>
            <p:nvPr/>
          </p:nvSpPr>
          <p:spPr>
            <a:xfrm>
              <a:off x="1250066" y="1906598"/>
              <a:ext cx="9757458" cy="3629482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756402" y="1967120"/>
              <a:ext cx="6755863" cy="34143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31391" y="1941986"/>
            <a:ext cx="2482956" cy="34393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43835" y="2049145"/>
            <a:ext cx="6918960" cy="2392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060"/>
              </a:lnSpc>
            </a:pPr>
            <a:r>
              <a:rPr lang="en-US" altLang="zh-CN" sz="2800" b="1">
                <a:latin typeface="仿宋" panose="02010609060101010101" pitchFamily="49" charset="-122"/>
                <a:ea typeface="仿宋" panose="02010609060101010101" pitchFamily="49" charset="-122"/>
              </a:rPr>
              <a:t>3.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超前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夸张：即在时间上把后出现的事物     提前一步。</a:t>
            </a:r>
            <a:endParaRPr lang="zh-CN" altLang="en-US" sz="28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fontAlgn="auto">
              <a:lnSpc>
                <a:spcPts val="4060"/>
              </a:lnSpc>
            </a:pP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例：</a:t>
            </a:r>
            <a:endParaRPr lang="zh-CN" altLang="en-US" sz="28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未饮</a:t>
            </a:r>
            <a:r>
              <a:rPr lang="zh-CN" altLang="en-US" sz="3200" b="1" u="sng">
                <a:latin typeface="楷体" panose="02010609060101010101" charset="-122"/>
                <a:ea typeface="楷体" panose="02010609060101010101" charset="-122"/>
              </a:rPr>
              <a:t>心先醉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，眼中流血，心内成灰。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2.2|0.9"/>
</p:tagLst>
</file>

<file path=ppt/tags/tag2.xml><?xml version="1.0" encoding="utf-8"?>
<p:tagLst xmlns:p="http://schemas.openxmlformats.org/presentationml/2006/main">
  <p:tag name="ISPRING_PRESENTATION_TITLE" val="古典文学水墨情"/>
  <p:tag name="ISPRING_ULTRA_SCORM_COURSE_ID" val="BFF00CE5-1B06-43BF-A0DE-DC0221CA9B5A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WPS 演示</Application>
  <PresentationFormat>自定义</PresentationFormat>
  <Paragraphs>168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5" baseType="lpstr">
      <vt:lpstr>Arial</vt:lpstr>
      <vt:lpstr>宋体</vt:lpstr>
      <vt:lpstr>Wingdings</vt:lpstr>
      <vt:lpstr>方正宋刻本秀楷简体</vt:lpstr>
      <vt:lpstr>汉仪行楷简</vt:lpstr>
      <vt:lpstr>叶根友行书繁</vt:lpstr>
      <vt:lpstr>华文新魏</vt:lpstr>
      <vt:lpstr>仿宋</vt:lpstr>
      <vt:lpstr>楷体</vt:lpstr>
      <vt:lpstr>方正清刻本悦宋简体</vt:lpstr>
      <vt:lpstr>方正新舒体繁体</vt:lpstr>
      <vt:lpstr>隶书</vt:lpstr>
      <vt:lpstr>华文隶书</vt:lpstr>
      <vt:lpstr>微软雅黑</vt:lpstr>
      <vt:lpstr>Calibri</vt:lpstr>
      <vt:lpstr>Arial Unicode MS</vt:lpstr>
      <vt:lpstr>Calibri Light</vt:lpstr>
      <vt:lpstr>方正粗黑宋简体</vt:lpstr>
      <vt:lpstr>黑体</vt:lpstr>
      <vt:lpstr>Batang</vt:lpstr>
      <vt:lpstr>Dotum</vt:lpstr>
      <vt:lpstr>Meiryo UI</vt:lpstr>
      <vt:lpstr>SimSun-ExtB</vt:lpstr>
      <vt:lpstr>DilleniaUPC</vt:lpstr>
      <vt:lpstr>Kartika</vt:lpstr>
      <vt:lpstr>叶根友毛笔行书2.0版</vt:lpstr>
      <vt:lpstr>新宋体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古典水墨山水</dc:title>
  <dc:creator>第一PPT</dc:creator>
  <cp:keywords>www.1ppt.com</cp:keywords>
  <dc:description>www.1ppt.com</dc:description>
  <cp:lastModifiedBy>雏菊</cp:lastModifiedBy>
  <cp:revision>217</cp:revision>
  <dcterms:created xsi:type="dcterms:W3CDTF">2017-03-21T08:36:00Z</dcterms:created>
  <dcterms:modified xsi:type="dcterms:W3CDTF">2020-10-22T13:19:02Z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