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Override PartName="/ppt/tags/tag58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gs/tag56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6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2"/>
    <p:sldId id="432" r:id="rId3"/>
    <p:sldId id="411" r:id="rId4"/>
    <p:sldId id="415" r:id="rId5"/>
    <p:sldId id="413" r:id="rId6"/>
    <p:sldId id="414" r:id="rId7"/>
    <p:sldId id="423" r:id="rId8"/>
    <p:sldId id="416" r:id="rId9"/>
    <p:sldId id="425" r:id="rId10"/>
    <p:sldId id="417" r:id="rId11"/>
    <p:sldId id="426" r:id="rId12"/>
    <p:sldId id="421" r:id="rId13"/>
    <p:sldId id="431" r:id="rId14"/>
    <p:sldId id="418" r:id="rId15"/>
    <p:sldId id="427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7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pPr/>
              <a:t>2020/5/27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面包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9199245" y="5033645"/>
            <a:ext cx="2394585" cy="1304290"/>
          </a:xfrm>
          <a:prstGeom prst="rect">
            <a:avLst/>
          </a:prstGeom>
        </p:spPr>
      </p:pic>
      <p:pic>
        <p:nvPicPr>
          <p:cNvPr id="9" name="图片 8" descr="树枝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-10160" y="-22225"/>
            <a:ext cx="1713230" cy="184404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3389630" y="1275715"/>
            <a:ext cx="430847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b="1" dirty="0" smtClean="0">
                <a:solidFill>
                  <a:srgbClr val="55463D"/>
                </a:solidFill>
                <a:latin typeface="汉仪细行楷简" panose="02010609000101010101" pitchFamily="49" charset="-122"/>
                <a:ea typeface="汉仪细行楷简" panose="02010609000101010101" pitchFamily="49" charset="-122"/>
              </a:rPr>
              <a:t>老 王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327140" y="4388485"/>
            <a:ext cx="3319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55463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杨绛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700270" y="3249295"/>
            <a:ext cx="68935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lang="zh-CN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分析杨绛对老王的情感运动过程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/>
      <p:bldP spid="1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69265" y="475615"/>
            <a:ext cx="11417935" cy="431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90" fontAlgn="auto">
              <a:lnSpc>
                <a:spcPts val="4020"/>
              </a:lnSpc>
            </a:pPr>
            <a:endParaRPr sz="2000" dirty="0">
              <a:solidFill>
                <a:srgbClr val="FF0000"/>
              </a:solidFill>
              <a:effectLst/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720090" fontAlgn="auto">
              <a:lnSpc>
                <a:spcPts val="4820"/>
              </a:lnSpc>
            </a:pP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"文化大革命"开始，默存不知怎么的一条腿走不得路了。我代他请了假，烦老王送他上医院。我自己不敢乘三轮，挤公共汽车到医院门口等待。老王帮我把默存扶下车，却坚决不肯拿钱。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他说:"我送钱先生看病，不要钱。"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我一定要给钱，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他哑着嗓子悄悄问我:"你还有钱吗?"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我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笑着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说有钱，</a:t>
            </a:r>
            <a:r>
              <a:rPr sz="36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他拿了钱却还不大放心。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398520" y="4964430"/>
            <a:ext cx="821880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</a:rPr>
              <a:t>精神上可敬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50620" y="1394460"/>
            <a:ext cx="9890125" cy="5168900"/>
          </a:xfrm>
        </p:spPr>
        <p:txBody>
          <a:bodyPr/>
          <a:lstStyle/>
          <a:p>
            <a:pPr marL="0" indent="0" algn="l">
              <a:buNone/>
            </a:pPr>
            <a:r>
              <a:rPr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思考：</a:t>
            </a:r>
            <a:r>
              <a:rPr lang="en-US" altLang="zh-CN"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4.</a:t>
            </a:r>
            <a:r>
              <a:rPr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老王临终前给作者送香油鸡蛋的详细叙述中，细节描写为什么会用那样</a:t>
            </a:r>
            <a:r>
              <a:rPr sz="3600">
                <a:solidFill>
                  <a:srgbClr val="FF0000"/>
                </a:solidFill>
                <a:latin typeface="+mn-lt"/>
                <a:ea typeface="黑体" panose="02010609060101010101" charset="-122"/>
                <a:cs typeface="+mn-lt"/>
              </a:rPr>
              <a:t>冷酷甚至</a:t>
            </a:r>
            <a:r>
              <a:rPr lang="en-US" altLang="zh-CN" sz="3600">
                <a:solidFill>
                  <a:srgbClr val="FF0000"/>
                </a:solidFill>
                <a:latin typeface="+mn-lt"/>
                <a:ea typeface="黑体" panose="02010609060101010101" charset="-122"/>
                <a:cs typeface="+mn-lt"/>
              </a:rPr>
              <a:t>“</a:t>
            </a:r>
            <a:r>
              <a:rPr sz="3600">
                <a:solidFill>
                  <a:srgbClr val="FF0000"/>
                </a:solidFill>
                <a:latin typeface="+mn-lt"/>
                <a:ea typeface="黑体" panose="02010609060101010101" charset="-122"/>
                <a:cs typeface="+mn-lt"/>
              </a:rPr>
              <a:t>丑化</a:t>
            </a:r>
            <a:r>
              <a:rPr lang="en-US" altLang="zh-CN" sz="3600">
                <a:solidFill>
                  <a:srgbClr val="FF0000"/>
                </a:solidFill>
                <a:latin typeface="+mn-lt"/>
                <a:ea typeface="黑体" panose="02010609060101010101" charset="-122"/>
                <a:cs typeface="+mn-lt"/>
              </a:rPr>
              <a:t>”</a:t>
            </a:r>
            <a:r>
              <a:rPr sz="3600">
                <a:solidFill>
                  <a:srgbClr val="FF0000"/>
                </a:solidFill>
                <a:latin typeface="+mn-lt"/>
                <a:ea typeface="黑体" panose="02010609060101010101" charset="-122"/>
                <a:cs typeface="+mn-lt"/>
              </a:rPr>
              <a:t>的笔墨</a:t>
            </a:r>
            <a:r>
              <a:rPr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？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87350" y="789305"/>
            <a:ext cx="11417935" cy="4933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90" fontAlgn="auto">
              <a:lnSpc>
                <a:spcPts val="4020"/>
              </a:lnSpc>
            </a:pPr>
            <a:endParaRPr sz="2000" dirty="0">
              <a:solidFill>
                <a:srgbClr val="FF0000"/>
              </a:solidFill>
              <a:effectLst/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720090" fontAlgn="auto">
              <a:lnSpc>
                <a:spcPts val="4820"/>
              </a:lnSpc>
            </a:pP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有一天，我在家听到打门，开门看见老王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直僵僵地镶嵌在门框里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。往常他坐在蹬三轮的座上，或抱着冰伛着身子进我家来，不显得那么高。也许他平时不那么瘦，也不那么直僵僵的。他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面如死灰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，两只眼上都结着一层翳，分不清哪一只瞎，哪一只不瞎。说得可笑些，他简直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像棺材里倒出来的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，就像我想象里的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僵尸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骷髅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上绷着一层枯黄的干皮，打上一棍就会散成一堆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白骨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。我吃惊地说:"啊呀，老王，你好些了吗?"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50620" y="1394460"/>
            <a:ext cx="9890125" cy="5168900"/>
          </a:xfrm>
        </p:spPr>
        <p:txBody>
          <a:bodyPr/>
          <a:lstStyle/>
          <a:p>
            <a:pPr marL="0" indent="0" algn="l">
              <a:buNone/>
            </a:pPr>
            <a:r>
              <a:rPr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思考：</a:t>
            </a:r>
            <a:r>
              <a:rPr lang="en-US" altLang="zh-CN"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5.</a:t>
            </a:r>
            <a:r>
              <a:rPr sz="3600">
                <a:solidFill>
                  <a:schemeClr val="tx1"/>
                </a:solidFill>
                <a:latin typeface="+mn-lt"/>
                <a:ea typeface="黑体" panose="02010609060101010101" charset="-122"/>
                <a:cs typeface="+mn-lt"/>
              </a:rPr>
              <a:t>请说说作者在结尾段的回忆中对老王的情感态度发生了怎样的变化？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87350" y="570865"/>
            <a:ext cx="11417935" cy="5238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90" fontAlgn="auto">
              <a:lnSpc>
                <a:spcPts val="4020"/>
              </a:lnSpc>
            </a:pPr>
            <a:endParaRPr sz="2000" dirty="0">
              <a:solidFill>
                <a:srgbClr val="FF0000"/>
              </a:solidFill>
              <a:effectLst/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720090" fontAlgn="auto">
              <a:lnSpc>
                <a:spcPts val="6020"/>
              </a:lnSpc>
            </a:pP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我回家看着还没动用的那瓶香油和没吃完的鸡蛋，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一再追忆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老王和我对答的话，</a:t>
            </a:r>
            <a:r>
              <a:rPr lang="zh-CN"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琢磨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他是否知道我领受他的谢意。我想他是知道的。但不知为什么，每想起老王，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总觉得</a:t>
            </a:r>
            <a:r>
              <a:rPr sz="4800" dirty="0">
                <a:solidFill>
                  <a:srgbClr val="FF0000"/>
                </a:solidFill>
                <a:effectLst/>
                <a:latin typeface="华文行楷" panose="02010800040101010101" charset="-122"/>
                <a:ea typeface="华文行楷" panose="02010800040101010101" charset="-122"/>
                <a:cs typeface="楷体" panose="02010609060101010101" pitchFamily="49" charset="-122"/>
              </a:rPr>
              <a:t>心上不安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因为吃了他的香油和鸡蛋?因为他来表示感谢，我却拿钱去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侮辱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他?都不是。几年过去了，我渐渐明白: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那是一个幸运的人对一个不幸者的</a:t>
            </a:r>
            <a:r>
              <a:rPr sz="6000" dirty="0">
                <a:solidFill>
                  <a:srgbClr val="FF0000"/>
                </a:solidFill>
                <a:effectLst/>
                <a:latin typeface="华文行楷" panose="02010800040101010101" charset="-122"/>
                <a:ea typeface="华文行楷" panose="02010800040101010101" charset="-122"/>
                <a:cs typeface="楷体" panose="02010609060101010101" pitchFamily="49" charset="-122"/>
              </a:rPr>
              <a:t>愧怍</a:t>
            </a:r>
            <a:r>
              <a:rPr sz="32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163560" y="5305425"/>
            <a:ext cx="275780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</a:rPr>
              <a:t>敬佩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50620" y="589280"/>
            <a:ext cx="9890125" cy="5974080"/>
          </a:xfrm>
        </p:spPr>
        <p:txBody>
          <a:bodyPr/>
          <a:lstStyle/>
          <a:p>
            <a:pPr marL="0" indent="0" algn="l">
              <a:buNone/>
            </a:pPr>
            <a:r>
              <a:rPr sz="6000" b="1">
                <a:solidFill>
                  <a:schemeClr val="tx2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小结：</a:t>
            </a:r>
            <a:endParaRPr sz="5400" b="1">
              <a:solidFill>
                <a:schemeClr val="tx2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 marL="0" indent="0" algn="l">
              <a:buNone/>
            </a:pPr>
            <a:r>
              <a:rPr sz="5400" b="1">
                <a:solidFill>
                  <a:schemeClr val="tx2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同情 </a:t>
            </a:r>
            <a:r>
              <a:rPr sz="5400" b="1">
                <a:solidFill>
                  <a:schemeClr val="tx2"/>
                </a:solidFill>
                <a:latin typeface="微软雅黑" panose="020B0503020204020204" pitchFamily="34" charset="-122"/>
                <a:cs typeface="隶书" panose="02010509060101010101" charset="-122"/>
              </a:rPr>
              <a:t>→  </a:t>
            </a:r>
            <a:r>
              <a:rPr sz="5400" b="1">
                <a:solidFill>
                  <a:schemeClr val="tx2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可敬 </a:t>
            </a:r>
            <a:r>
              <a:rPr sz="5400" b="1">
                <a:solidFill>
                  <a:schemeClr val="tx2"/>
                </a:solidFill>
                <a:latin typeface="微软雅黑" panose="020B0503020204020204" pitchFamily="34" charset="-122"/>
                <a:cs typeface="隶书" panose="02010509060101010101" charset="-122"/>
                <a:sym typeface="+mn-ea"/>
              </a:rPr>
              <a:t>→  </a:t>
            </a:r>
            <a:r>
              <a:rPr sz="5400" b="1">
                <a:solidFill>
                  <a:schemeClr val="tx2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愧疚、敬佩</a:t>
            </a:r>
          </a:p>
          <a:p>
            <a:pPr marL="0" indent="0" algn="ctr">
              <a:buNone/>
            </a:pPr>
            <a:r>
              <a:rPr sz="6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俯视   </a:t>
            </a:r>
            <a:r>
              <a:rPr sz="72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→</a:t>
            </a:r>
            <a:r>
              <a:rPr sz="6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  </a:t>
            </a:r>
            <a:r>
              <a:rPr sz="6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平视   </a:t>
            </a:r>
            <a:r>
              <a:rPr sz="8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→</a:t>
            </a:r>
            <a:r>
              <a:rPr sz="6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    </a:t>
            </a:r>
            <a:r>
              <a:rPr sz="6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仰视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05915" y="1880235"/>
            <a:ext cx="104070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4000" dirty="0">
                <a:solidFill>
                  <a:schemeClr val="tx1"/>
                </a:solidFill>
                <a:effectLst/>
                <a:ea typeface="黑体" panose="02010609060101010101" charset="-122"/>
                <a:cs typeface="+mn-lt"/>
              </a:rPr>
              <a:t>学习目标：在圈点勾画中分析理解作者对老王  </a:t>
            </a:r>
          </a:p>
          <a:p>
            <a:pPr fontAlgn="auto">
              <a:lnSpc>
                <a:spcPct val="150000"/>
              </a:lnSpc>
            </a:pPr>
            <a:r>
              <a:rPr lang="zh-CN" altLang="en-US" sz="4000" dirty="0">
                <a:solidFill>
                  <a:schemeClr val="tx1"/>
                </a:solidFill>
                <a:effectLst/>
                <a:ea typeface="黑体" panose="02010609060101010101" charset="-122"/>
                <a:cs typeface="+mn-lt"/>
              </a:rPr>
              <a:t>                  情感的运动过程。</a:t>
            </a:r>
          </a:p>
        </p:txBody>
      </p:sp>
      <p:pic>
        <p:nvPicPr>
          <p:cNvPr id="24" name="图片 23" descr="树枝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-107315" y="-313690"/>
            <a:ext cx="1713230" cy="184404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 descr="树枝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-107315" y="-313690"/>
            <a:ext cx="1713230" cy="18440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18030" y="557530"/>
            <a:ext cx="9587230" cy="6277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回顾：</a:t>
            </a:r>
          </a:p>
          <a:p>
            <a:pPr>
              <a:lnSpc>
                <a:spcPct val="150000"/>
              </a:lnSpc>
            </a:pPr>
            <a:r>
              <a:rPr lang="zh-CN" altLang="en-US" sz="48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en-US" altLang="zh-CN" sz="48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48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围绕老王的事件</a:t>
            </a:r>
          </a:p>
          <a:p>
            <a:pPr algn="ctr">
              <a:lnSpc>
                <a:spcPct val="150000"/>
              </a:lnSpc>
            </a:pPr>
            <a:r>
              <a:rPr lang="zh-CN" altLang="en-US" sz="4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黑体" panose="02010609060101010101" charset="-122"/>
              </a:rPr>
              <a:t>职业、家庭情况、身体状况、居住条件、</a:t>
            </a:r>
          </a:p>
          <a:p>
            <a:pPr algn="ctr">
              <a:lnSpc>
                <a:spcPct val="150000"/>
              </a:lnSpc>
            </a:pPr>
            <a:r>
              <a:rPr lang="zh-CN" altLang="en-US" sz="4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黑体" panose="02010609060101010101" charset="-122"/>
              </a:rPr>
              <a:t>送冰、送默存上医院、临终前送香油鸡蛋</a:t>
            </a:r>
            <a:endParaRPr lang="zh-CN" altLang="en-US" sz="5400">
              <a:latin typeface="华文行楷" panose="02010800040101010101" charset="-122"/>
              <a:ea typeface="华文行楷" panose="0201080004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8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2.</a:t>
            </a:r>
            <a:r>
              <a:rPr lang="zh-CN" altLang="en-US" sz="48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老王的形象特征</a:t>
            </a:r>
          </a:p>
          <a:p>
            <a:pPr algn="ctr">
              <a:lnSpc>
                <a:spcPct val="150000"/>
              </a:lnSpc>
            </a:pPr>
            <a:r>
              <a:rPr lang="zh-CN" altLang="en-US" sz="44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黑体" panose="02010609060101010101" charset="-122"/>
              </a:rPr>
              <a:t>不幸、善良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75765" y="769620"/>
            <a:ext cx="9574530" cy="760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5220"/>
              </a:lnSpc>
            </a:pPr>
            <a:r>
              <a:rPr lang="zh-CN" altLang="zh-CN" sz="48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分析杨绛对老王的情感运动过程</a:t>
            </a:r>
            <a:endParaRPr lang="zh-CN" altLang="zh-CN" sz="4800" b="1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24" name="图片 23" descr="树枝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-107315" y="-313690"/>
            <a:ext cx="1713230" cy="184404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675765" y="2796540"/>
            <a:ext cx="99802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>
                <a:latin typeface="楷体" panose="02010609060101010101" pitchFamily="49" charset="-122"/>
                <a:ea typeface="楷体" panose="02010609060101010101" pitchFamily="49" charset="-122"/>
              </a:rPr>
              <a:t>根据文章内容的先后顺序（事件的先后顺序）</a:t>
            </a:r>
          </a:p>
          <a:p>
            <a:pPr>
              <a:lnSpc>
                <a:spcPct val="150000"/>
              </a:lnSpc>
            </a:pPr>
            <a:r>
              <a:rPr lang="zh-CN" altLang="en-US" sz="4000" b="1">
                <a:latin typeface="楷体" panose="02010609060101010101" pitchFamily="49" charset="-122"/>
                <a:ea typeface="楷体" panose="02010609060101010101" pitchFamily="49" charset="-122"/>
              </a:rPr>
              <a:t>分析作者对老王的情感运动过程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05915" y="1880235"/>
            <a:ext cx="9574530" cy="1430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5220"/>
              </a:lnSpc>
            </a:pPr>
            <a:r>
              <a:rPr lang="zh-CN" altLang="en-US" sz="3600" dirty="0">
                <a:solidFill>
                  <a:schemeClr val="tx1"/>
                </a:solidFill>
                <a:effectLst/>
                <a:ea typeface="黑体" panose="02010609060101010101" charset="-122"/>
                <a:cs typeface="+mn-lt"/>
              </a:rPr>
              <a:t>思考：</a:t>
            </a:r>
            <a:r>
              <a:rPr lang="en-US" altLang="zh-CN" sz="3600" dirty="0">
                <a:solidFill>
                  <a:schemeClr val="tx1"/>
                </a:solidFill>
                <a:effectLst/>
                <a:ea typeface="黑体" panose="02010609060101010101" charset="-122"/>
                <a:cs typeface="+mn-lt"/>
              </a:rPr>
              <a:t>1.</a:t>
            </a:r>
            <a:r>
              <a:rPr lang="zh-CN" altLang="en-US" sz="3600" dirty="0">
                <a:solidFill>
                  <a:schemeClr val="tx1"/>
                </a:solidFill>
                <a:effectLst/>
                <a:ea typeface="黑体" panose="02010609060101010101" charset="-122"/>
                <a:cs typeface="+mn-lt"/>
              </a:rPr>
              <a:t>对老王</a:t>
            </a:r>
            <a:r>
              <a:rPr lang="zh-CN" altLang="en-US" sz="3600" dirty="0">
                <a:solidFill>
                  <a:srgbClr val="FF0000"/>
                </a:solidFill>
                <a:effectLst/>
                <a:ea typeface="黑体" panose="02010609060101010101" charset="-122"/>
                <a:cs typeface="+mn-lt"/>
              </a:rPr>
              <a:t>基本情况</a:t>
            </a:r>
            <a:r>
              <a:rPr lang="zh-CN" altLang="en-US" sz="3600" dirty="0">
                <a:solidFill>
                  <a:schemeClr val="tx1"/>
                </a:solidFill>
                <a:effectLst/>
                <a:ea typeface="黑体" panose="02010609060101010101" charset="-122"/>
                <a:cs typeface="+mn-lt"/>
              </a:rPr>
              <a:t>的叙述中，你读出了作者对老王怎样的情感？请圈画出相关语句。</a:t>
            </a:r>
            <a:endParaRPr lang="en-US" altLang="zh-CN" sz="3600" dirty="0">
              <a:solidFill>
                <a:schemeClr val="tx1"/>
              </a:solidFill>
              <a:effectLst/>
              <a:ea typeface="黑体" panose="02010609060101010101" charset="-122"/>
              <a:cs typeface="+mn-lt"/>
            </a:endParaRPr>
          </a:p>
        </p:txBody>
      </p:sp>
      <p:pic>
        <p:nvPicPr>
          <p:cNvPr id="24" name="图片 23" descr="树枝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-107315" y="-313690"/>
            <a:ext cx="1713230" cy="184404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87350" y="1009015"/>
            <a:ext cx="11417935" cy="6067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90" fontAlgn="auto">
              <a:lnSpc>
                <a:spcPts val="4020"/>
              </a:lnSpc>
            </a:pPr>
            <a:endParaRPr sz="2000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720090" fontAlgn="auto">
              <a:lnSpc>
                <a:spcPts val="4820"/>
              </a:lnSpc>
            </a:pPr>
            <a:r>
              <a:rPr sz="3200" b="1" u="sng" dirty="0">
                <a:solidFill>
                  <a:schemeClr val="tx2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老王只有一只眼，另一只是"田螺眼"，瞎的。</a:t>
            </a:r>
            <a:r>
              <a:rPr sz="32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乘客不愿坐他的车，怕他看不清，撞了什么。</a:t>
            </a:r>
            <a:r>
              <a:rPr sz="3200" b="1" u="sng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有人说，这老光棍大约年轻时</a:t>
            </a:r>
            <a:r>
              <a:rPr sz="4400" u="sng" dirty="0">
                <a:solidFill>
                  <a:srgbClr val="FF0000"/>
                </a:solidFill>
                <a:effectLst/>
                <a:latin typeface="华文行楷" panose="02010800040101010101" charset="-122"/>
                <a:ea typeface="华文行楷" panose="02010800040101010101" charset="-122"/>
                <a:cs typeface="楷体" panose="02010609060101010101" pitchFamily="49" charset="-122"/>
              </a:rPr>
              <a:t>不老实</a:t>
            </a:r>
            <a:r>
              <a:rPr sz="3200" b="1" u="sng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，害了什么恶病，瞎掉了一只眼。</a:t>
            </a:r>
            <a:r>
              <a:rPr sz="32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他那只好眼也有病，天黑了就看不见。有一次，他撞在电杆上，撞得半面肿胀，又青又紫。那时候我们在干校，我女儿说他是夜盲症，给他吃了大瓶的鱼肝油，晚上就看得见了。</a:t>
            </a:r>
            <a:r>
              <a:rPr sz="3200" b="1" u="sng" dirty="0">
                <a:solidFill>
                  <a:schemeClr val="tx2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他也许是从小营养不良而瞎了一眼，也许是得了恶病，</a:t>
            </a:r>
            <a:r>
              <a:rPr sz="3200" b="1" dirty="0">
                <a:solidFill>
                  <a:schemeClr val="tx2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反正同是不幸，而后者该是更深的不幸。</a:t>
            </a:r>
          </a:p>
          <a:p>
            <a:pPr indent="720090" fontAlgn="auto">
              <a:lnSpc>
                <a:spcPts val="4020"/>
              </a:lnSpc>
            </a:pPr>
            <a:endParaRPr sz="3200" b="1" dirty="0">
              <a:solidFill>
                <a:schemeClr val="tx2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85465" y="149860"/>
            <a:ext cx="5461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>
                <a:solidFill>
                  <a:srgbClr val="C00000"/>
                </a:solidFill>
                <a:latin typeface="华文行楷" panose="02010800040101010101" charset="-122"/>
                <a:ea typeface="华文行楷" panose="02010800040101010101" charset="-122"/>
              </a:rPr>
              <a:t>同情、宽容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50620" y="1394460"/>
            <a:ext cx="9890125" cy="5168900"/>
          </a:xfrm>
        </p:spPr>
        <p:txBody>
          <a:bodyPr/>
          <a:lstStyle/>
          <a:p>
            <a:pPr marL="0" indent="0" algn="l">
              <a:buNone/>
            </a:pPr>
            <a:r>
              <a:rPr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思考：</a:t>
            </a:r>
            <a:r>
              <a:rPr lang="en-US" altLang="zh-CN"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2.</a:t>
            </a:r>
            <a:r>
              <a:rPr altLang="zh-CN"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在</a:t>
            </a:r>
            <a:r>
              <a:rPr altLang="zh-CN" sz="3600">
                <a:solidFill>
                  <a:srgbClr val="FF0000"/>
                </a:solidFill>
                <a:latin typeface="+mn-lt"/>
                <a:ea typeface="黑体" panose="02010609060101010101" charset="-122"/>
                <a:cs typeface="+mn-lt"/>
              </a:rPr>
              <a:t>送冰</a:t>
            </a:r>
            <a:r>
              <a:rPr altLang="zh-CN" sz="3600">
                <a:solidFill>
                  <a:schemeClr val="tx2"/>
                </a:solidFill>
                <a:latin typeface="+mn-lt"/>
                <a:ea typeface="黑体" panose="02010609060101010101" charset="-122"/>
                <a:cs typeface="+mn-lt"/>
              </a:rPr>
              <a:t>这件事中，作者对老王的情感是否发生了转变？你从哪里看出来的？勾画出关键词。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87350" y="611505"/>
            <a:ext cx="11417935" cy="431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90" fontAlgn="auto">
              <a:lnSpc>
                <a:spcPts val="4020"/>
              </a:lnSpc>
            </a:pPr>
            <a:endParaRPr sz="2000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720090" fontAlgn="auto">
              <a:lnSpc>
                <a:spcPts val="4820"/>
              </a:lnSpc>
            </a:pP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有一年夏天，老王给我们楼下人家送冰，</a:t>
            </a:r>
            <a:r>
              <a:rPr sz="3200" b="1" u="sng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愿意给我们家带送，车费减半。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我们当然不要他减半收费。每天清晨，老王抱着冰上三楼，代我们放入冰箱。</a:t>
            </a:r>
            <a:r>
              <a:rPr sz="3200" b="1" u="sng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他送的冰比他前任送的大一倍，冰价相等。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胡同口蹬三轮的我们大多熟识，</a:t>
            </a:r>
            <a:r>
              <a:rPr sz="3200" b="1" dirty="0">
                <a:solidFill>
                  <a:schemeClr val="tx1"/>
                </a:solidFill>
                <a:effectLst/>
                <a:latin typeface="华文楷体" panose="02010600040101010101" charset="-122"/>
                <a:ea typeface="华文楷体" panose="02010600040101010101" charset="-122"/>
                <a:cs typeface="楷体" panose="02010609060101010101" pitchFamily="49" charset="-122"/>
              </a:rPr>
              <a:t>老王是其中</a:t>
            </a:r>
            <a:r>
              <a:rPr sz="4800" b="1" dirty="0">
                <a:solidFill>
                  <a:srgbClr val="FF0000"/>
                </a:solidFill>
                <a:effectLst/>
                <a:latin typeface="华文行楷" panose="02010800040101010101" charset="-122"/>
                <a:ea typeface="华文行楷" panose="02010800040101010101" charset="-122"/>
                <a:cs typeface="楷体" panose="02010609060101010101" pitchFamily="49" charset="-122"/>
              </a:rPr>
              <a:t>最老实</a:t>
            </a:r>
            <a:r>
              <a:rPr sz="3200" b="1" dirty="0">
                <a:solidFill>
                  <a:schemeClr val="tx1"/>
                </a:solidFill>
                <a:effectLst/>
                <a:latin typeface="华文楷体" panose="02010600040101010101" charset="-122"/>
                <a:ea typeface="华文楷体" panose="02010600040101010101" charset="-122"/>
                <a:cs typeface="楷体" panose="02010609060101010101" pitchFamily="49" charset="-122"/>
              </a:rPr>
              <a:t>的</a:t>
            </a:r>
            <a:r>
              <a:rPr sz="32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</a:t>
            </a:r>
            <a:r>
              <a:rPr sz="3200" b="1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他从没看透我们是好欺负的主顾，他大概压根儿没想到这点。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73910" y="5366385"/>
            <a:ext cx="39598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</a:rPr>
              <a:t>同情、宽容   </a:t>
            </a:r>
            <a:endParaRPr lang="zh-CN" altLang="en-US" sz="72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163560" y="5104765"/>
            <a:ext cx="338582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</a:rPr>
              <a:t>敬意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93485" y="5104765"/>
            <a:ext cx="15303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→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50620" y="1394460"/>
            <a:ext cx="9890125" cy="5168900"/>
          </a:xfrm>
        </p:spPr>
        <p:txBody>
          <a:bodyPr/>
          <a:lstStyle/>
          <a:p>
            <a:pPr marL="0" indent="0" algn="l">
              <a:buNone/>
            </a:pPr>
            <a:r>
              <a:rPr sz="3600">
                <a:solidFill>
                  <a:schemeClr val="tx2"/>
                </a:solidFill>
                <a:latin typeface="黑体" panose="02010609060101010101" charset="-122"/>
                <a:ea typeface="黑体" panose="02010609060101010101" charset="-122"/>
              </a:rPr>
              <a:t>思考：</a:t>
            </a:r>
            <a:r>
              <a:rPr lang="en-US" altLang="zh-CN" sz="3600">
                <a:solidFill>
                  <a:schemeClr val="tx2"/>
                </a:solidFill>
                <a:latin typeface="黑体" panose="02010609060101010101" charset="-122"/>
                <a:ea typeface="黑体" panose="02010609060101010101" charset="-122"/>
              </a:rPr>
              <a:t>3.“</a:t>
            </a:r>
            <a:r>
              <a:rPr sz="3600">
                <a:solidFill>
                  <a:schemeClr val="tx2"/>
                </a:solidFill>
                <a:latin typeface="黑体" panose="02010609060101010101" charset="-122"/>
                <a:ea typeface="黑体" panose="02010609060101010101" charset="-122"/>
              </a:rPr>
              <a:t>文化大革命</a:t>
            </a:r>
            <a:r>
              <a:rPr lang="en-US" altLang="zh-CN" sz="3600">
                <a:solidFill>
                  <a:schemeClr val="tx2"/>
                </a:solidFill>
                <a:latin typeface="黑体" panose="02010609060101010101" charset="-122"/>
                <a:ea typeface="黑体" panose="02010609060101010101" charset="-122"/>
              </a:rPr>
              <a:t>”</a:t>
            </a:r>
            <a:r>
              <a:rPr sz="3600">
                <a:solidFill>
                  <a:schemeClr val="tx2"/>
                </a:solidFill>
                <a:latin typeface="黑体" panose="02010609060101010101" charset="-122"/>
                <a:ea typeface="黑体" panose="02010609060101010101" charset="-122"/>
              </a:rPr>
              <a:t>中老王送默存上医院，作者和老王的</a:t>
            </a:r>
            <a:r>
              <a:rPr sz="36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对话中</a:t>
            </a:r>
            <a:r>
              <a:rPr sz="3600">
                <a:solidFill>
                  <a:schemeClr val="tx2"/>
                </a:solidFill>
                <a:latin typeface="黑体" panose="02010609060101010101" charset="-122"/>
                <a:ea typeface="黑体" panose="02010609060101010101" charset="-122"/>
              </a:rPr>
              <a:t>你是否发现了作者对老王情感上的微妙变化？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WPS 演示</Application>
  <PresentationFormat>自定义</PresentationFormat>
  <Paragraphs>38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yi</cp:lastModifiedBy>
  <cp:revision>183</cp:revision>
  <dcterms:created xsi:type="dcterms:W3CDTF">2019-06-19T02:08:00Z</dcterms:created>
  <dcterms:modified xsi:type="dcterms:W3CDTF">2020-05-27T06:31:20Z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