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2" r:id="rId5"/>
    <p:sldId id="288" r:id="rId6"/>
    <p:sldId id="301" r:id="rId7"/>
    <p:sldId id="30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64" y="-90"/>
      </p:cViewPr>
      <p:guideLst>
        <p:guide orient="horz" pos="2160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7" name="图片占位符 33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1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5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6" name="幻灯片编号占位符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2E2A57B-8CA5-4BFF-A65B-488443AFFF2A}" type="slidenum">
              <a:rPr lang="en-US" altLang="zh-CN"/>
            </a:fld>
            <a:endParaRPr lang="en-US" altLang="zh-CN"/>
          </a:p>
        </p:txBody>
      </p:sp>
      <p:sp>
        <p:nvSpPr>
          <p:cNvPr id="47" name="页脚占位符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" name="日期占位符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2FAC-D319-406C-BCC5-3EC55C545132}" type="slidenum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7"/>
          <p:cNvGrpSpPr/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任意多边形 42"/>
            <p:cNvSpPr/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43"/>
            <p:cNvSpPr/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 10"/>
            <p:cNvGrpSpPr/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任意多边形 41"/>
              <p:cNvSpPr/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 44"/>
              <p:cNvSpPr/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任意多边形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>
            <a:normAutofit/>
          </a:bodyPr>
          <a:lstStyle>
            <a:lvl1pPr algn="l" rtl="0"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9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F3ACC10-44B9-401A-8F4C-F885D2978C3F}" type="slidenum">
              <a:rPr lang="en-US" altLang="zh-CN"/>
            </a:fld>
            <a:endParaRPr lang="en-US" altLang="zh-CN"/>
          </a:p>
        </p:txBody>
      </p:sp>
      <p:sp>
        <p:nvSpPr>
          <p:cNvPr id="2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CADF-56AD-4843-BBD6-398008467ADC}" type="slidenum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F3F2-92B6-4432-A37D-432422F0F955}" type="slidenum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3A33-AA33-4C23-9F7E-1DC49248958E}" type="slidenum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2318-6967-435F-85E9-D745F652FA95}" type="slidenum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AE14-56BF-46C5-9BD6-2C9E0697D0B9}" type="slidenum">
              <a:rPr lang="en-US" altLang="zh-CN"/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EF59-51DB-4585-8EE3-1805AD832DF2}" type="slidenum">
              <a:rPr lang="en-US" altLang="zh-CN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32C8-756C-4EE0-B94B-C97A86B17C2C}" type="slidenum">
              <a:rPr lang="en-US" altLang="zh-CN"/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6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7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3" name="幻灯片编号占位符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2294B1B-415F-415E-AAD7-2EF13F01F220}" type="slidenum">
              <a:rPr lang="en-US" altLang="zh-CN"/>
            </a:fld>
            <a:endParaRPr lang="en-US" altLang="zh-CN"/>
          </a:p>
        </p:txBody>
      </p:sp>
      <p:sp>
        <p:nvSpPr>
          <p:cNvPr id="34" name="页脚占位符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" name="日期占位符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任意多边形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9" name="图片占位符 33" descr="为添加图像预留的空占位符。单击占位符，选择要添加的图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1" name="文本占位符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8" name="图片占位符 33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2" name="文本占位符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0" name="图片占位符 33" descr="为添加图像预留的空占位符。单击占位符，选择要添加的图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3" name="文本占位符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8" name="幻灯片编号占位符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0B73776-2355-4288-B579-C3E96FBAD6EA}" type="slidenum">
              <a:rPr lang="en-US" altLang="zh-CN"/>
            </a:fld>
            <a:endParaRPr lang="en-US" altLang="zh-CN"/>
          </a:p>
        </p:txBody>
      </p:sp>
      <p:sp>
        <p:nvSpPr>
          <p:cNvPr id="49" name="页脚占位符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" name="日期占位符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6032FF-E018-48C2-9CF2-CE1237C24902}" type="slidenum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49555" y="1851660"/>
            <a:ext cx="8330565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</a:rPr>
              <a:t>《驿路梨花》叙事技巧</a:t>
            </a:r>
            <a:endParaRPr lang="en-US" altLang="zh-CN" sz="5400" b="1">
              <a:solidFill>
                <a:srgbClr val="FF0000"/>
              </a:solidFill>
            </a:endParaRPr>
          </a:p>
          <a:p>
            <a:pPr algn="r"/>
            <a:r>
              <a:rPr lang="en-US" altLang="zh-CN" sz="6600" b="1"/>
              <a:t>    </a:t>
            </a:r>
            <a:endParaRPr lang="en-US" altLang="zh-CN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>
          <a:xfrm>
            <a:off x="2411413" y="188913"/>
            <a:ext cx="4681537" cy="1008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文本占位符 18434"/>
          <p:cNvSpPr>
            <a:spLocks noChangeArrowheads="1"/>
          </p:cNvSpPr>
          <p:nvPr/>
        </p:nvSpPr>
        <p:spPr bwMode="auto">
          <a:xfrm>
            <a:off x="684213" y="3716338"/>
            <a:ext cx="8893175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zh-CN" sz="2800" b="1">
              <a:ea typeface="楷体" panose="02010609060101010101" pitchFamily="49" charset="-122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700338" y="260350"/>
            <a:ext cx="4814887" cy="871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概括课文，一个故事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268605" y="1821180"/>
            <a:ext cx="3887788" cy="4584700"/>
          </a:xfrm>
          <a:prstGeom prst="rect">
            <a:avLst/>
          </a:prstGeom>
          <a:solidFill>
            <a:srgbClr val="00B050">
              <a:alpha val="3098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lvetica" pitchFamily="34" charset="0"/>
              </a:rPr>
              <a:t>文中故事发生的地点是哪里？出现了哪些人物</a:t>
            </a:r>
            <a:r>
              <a:rPr lang="en-US" altLang="zh-CN" sz="3200" b="1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lvetica" pitchFamily="34" charset="0"/>
              </a:rPr>
              <a:t>?</a:t>
            </a:r>
            <a:endParaRPr lang="en-US" altLang="zh-CN" sz="3200" b="1">
              <a:solidFill>
                <a:srgbClr val="222222"/>
              </a:solidFill>
              <a:latin typeface="黑体" panose="02010609060101010101" pitchFamily="49" charset="-122"/>
              <a:ea typeface="黑体" panose="02010609060101010101" pitchFamily="49" charset="-122"/>
              <a:cs typeface="Helvetica" pitchFamily="34" charset="0"/>
            </a:endParaRPr>
          </a:p>
          <a:p>
            <a:endParaRPr lang="en-US" altLang="zh-CN" sz="3200" b="1">
              <a:solidFill>
                <a:srgbClr val="222222"/>
              </a:solidFill>
              <a:latin typeface="黑体" panose="02010609060101010101" pitchFamily="49" charset="-122"/>
              <a:ea typeface="黑体" panose="02010609060101010101" pitchFamily="49" charset="-122"/>
              <a:cs typeface="Helvetica" pitchFamily="34" charset="0"/>
            </a:endParaRPr>
          </a:p>
          <a:p>
            <a:endParaRPr lang="en-US" altLang="zh-CN" sz="3200" b="1">
              <a:solidFill>
                <a:srgbClr val="222222"/>
              </a:solidFill>
              <a:latin typeface="黑体" panose="02010609060101010101" pitchFamily="49" charset="-122"/>
              <a:ea typeface="黑体" panose="02010609060101010101" pitchFamily="49" charset="-122"/>
              <a:cs typeface="Helvetica" pitchFamily="34" charset="0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Helvetica" pitchFamily="34" charset="0"/>
              </a:rPr>
              <a:t>以“我”和老余的所见所闻为顺序，复述故事情节。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Helvetica" pitchFamily="34" charset="0"/>
            </a:endParaRPr>
          </a:p>
          <a:p>
            <a:endParaRPr lang="zh-CN" altLang="en-US">
              <a:ea typeface="黑体" panose="02010609060101010101" pitchFamily="49" charset="-122"/>
              <a:cs typeface="Helvetica" pitchFamily="34" charset="0"/>
            </a:endParaRPr>
          </a:p>
          <a:p>
            <a:r>
              <a:rPr lang="en-US" altLang="zh-CN" b="1">
                <a:solidFill>
                  <a:srgbClr val="222222"/>
                </a:solidFill>
                <a:latin typeface="微软雅黑" panose="020B0503020204020204" pitchFamily="34" charset="-122"/>
                <a:ea typeface="黑体" panose="02010609060101010101" pitchFamily="49" charset="-122"/>
                <a:cs typeface="Helvetica" pitchFamily="34" charset="0"/>
              </a:rPr>
              <a:t>  </a:t>
            </a:r>
            <a:endParaRPr lang="zh-CN" altLang="en-US">
              <a:ea typeface="黑体" panose="02010609060101010101" pitchFamily="49" charset="-122"/>
              <a:cs typeface="Helvetic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9655" y="1820863"/>
            <a:ext cx="3960813" cy="4030980"/>
          </a:xfrm>
          <a:prstGeom prst="rect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</p:spPr>
        <p:txBody>
          <a:bodyPr>
            <a:spAutoFit/>
          </a:bodyPr>
          <a:lstStyle/>
          <a:p>
            <a:pPr indent="304800" eaLnBrk="0" hangingPunct="0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理清小茅屋修建、维护的先后顺序，找出文中人物为小茅屋做的事件。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304800" eaLnBrk="0" hangingPunct="0">
              <a:defRPr/>
            </a:pPr>
            <a:endParaRPr lang="en-US" altLang="zh-CN" sz="3200" b="1" dirty="0">
              <a:solidFill>
                <a:srgbClr val="222222"/>
              </a:solidFill>
              <a:latin typeface="微软雅黑" panose="020B0503020204020204" pitchFamily="34" charset="-122"/>
              <a:cs typeface="Helvetica"/>
            </a:endParaRPr>
          </a:p>
          <a:p>
            <a:pPr indent="304800" eaLnBrk="0" hangingPunct="0"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按小茅屋修建、维护的先后顺序，复述故事情节。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31913" y="2276475"/>
            <a:ext cx="2376487" cy="57467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59113" y="2276475"/>
            <a:ext cx="3744912" cy="57467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事件</a:t>
            </a:r>
            <a:endParaRPr lang="zh-CN" altLang="en-US" sz="28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03350" y="2851150"/>
            <a:ext cx="2160588" cy="711200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十多年前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63938" y="2851150"/>
            <a:ext cx="3168650" cy="711200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解放军路过建小茅屋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03350" y="3562350"/>
            <a:ext cx="2160588" cy="719138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十多年前的第二天早晨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63938" y="3571875"/>
            <a:ext cx="3168650" cy="719138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梨花姑娘照料小茅屋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87450" y="4365625"/>
            <a:ext cx="2376488" cy="709613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前几年梨花出嫁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63938" y="4281488"/>
            <a:ext cx="3168650" cy="709612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梨花妹妹接着照管小茅屋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03350" y="5084763"/>
            <a:ext cx="2160588" cy="712787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上个月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63938" y="5013325"/>
            <a:ext cx="3167062" cy="712788"/>
          </a:xfrm>
          <a:prstGeom prst="rect">
            <a:avLst/>
          </a:prstGeom>
          <a:solidFill>
            <a:srgbClr val="E9EDF4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瑶族老人借住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368425" y="5659438"/>
            <a:ext cx="2411413" cy="709612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</a:rPr>
              <a:t>暮色中的第二天早晨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708400" y="5659438"/>
            <a:ext cx="3095625" cy="709612"/>
          </a:xfrm>
          <a:prstGeom prst="rect">
            <a:avLst/>
          </a:prstGeom>
          <a:solidFill>
            <a:srgbClr val="D0D8E8"/>
          </a:solidFill>
          <a:ln w="9525">
            <a:noFill/>
            <a:miter lim="800000"/>
          </a:ln>
        </p:spPr>
        <p:txBody>
          <a:bodyPr/>
          <a:lstStyle/>
          <a:p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我们”路过住宿，修葺小茅屋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3563938" y="2349500"/>
            <a:ext cx="0" cy="4137025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6804025" y="2349500"/>
            <a:ext cx="0" cy="4137025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1692275" y="2851150"/>
            <a:ext cx="4537075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>
            <a:off x="1619250" y="3571875"/>
            <a:ext cx="4465638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Line 20"/>
          <p:cNvSpPr>
            <a:spLocks noChangeShapeType="1"/>
          </p:cNvSpPr>
          <p:nvPr/>
        </p:nvSpPr>
        <p:spPr bwMode="auto">
          <a:xfrm>
            <a:off x="1692275" y="4292600"/>
            <a:ext cx="4537075" cy="71438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>
            <a:off x="1619250" y="5011738"/>
            <a:ext cx="4608513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8" name="Line 22"/>
          <p:cNvSpPr>
            <a:spLocks noChangeShapeType="1"/>
          </p:cNvSpPr>
          <p:nvPr/>
        </p:nvSpPr>
        <p:spPr bwMode="auto">
          <a:xfrm>
            <a:off x="1619250" y="5732463"/>
            <a:ext cx="4608513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9" name="Line 23"/>
          <p:cNvSpPr>
            <a:spLocks noChangeShapeType="1"/>
          </p:cNvSpPr>
          <p:nvPr/>
        </p:nvSpPr>
        <p:spPr bwMode="auto">
          <a:xfrm>
            <a:off x="1331913" y="2276475"/>
            <a:ext cx="0" cy="4137025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1619250" y="2276475"/>
            <a:ext cx="4537075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>
            <a:off x="1619250" y="6380163"/>
            <a:ext cx="4465638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2" name="Rectangle 29"/>
          <p:cNvSpPr>
            <a:spLocks noChangeArrowheads="1"/>
          </p:cNvSpPr>
          <p:nvPr/>
        </p:nvSpPr>
        <p:spPr bwMode="auto">
          <a:xfrm>
            <a:off x="395288" y="1700213"/>
            <a:ext cx="84566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按小茅屋修建、维护的先后顺序，展示人物与小茅屋的故事。</a:t>
            </a:r>
            <a:endParaRPr lang="zh-CN" altLang="en-US" sz="24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1979613" y="188913"/>
            <a:ext cx="5472112" cy="1008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概括课文，一个故事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684213" y="1484313"/>
            <a:ext cx="770413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04800" eaLnBrk="0" hangingPunct="0"/>
            <a:r>
              <a:rPr lang="zh-CN" altLang="en-US" sz="4000" b="1">
                <a:solidFill>
                  <a:srgbClr val="222222"/>
                </a:solidFill>
                <a:latin typeface="微软雅黑" panose="020B0503020204020204" pitchFamily="34" charset="-122"/>
                <a:cs typeface="Helvetica" pitchFamily="34" charset="0"/>
              </a:rPr>
              <a:t>比较两种记叙顺序，思考讨论课文采用的记叙顺序有什么作用</a:t>
            </a:r>
            <a:r>
              <a:rPr lang="en-US" altLang="zh-CN" sz="4000" b="1">
                <a:solidFill>
                  <a:srgbClr val="222222"/>
                </a:solidFill>
                <a:latin typeface="微软雅黑" panose="020B0503020204020204" pitchFamily="34" charset="-122"/>
                <a:cs typeface="Helvetica" pitchFamily="34" charset="0"/>
              </a:rPr>
              <a:t>?</a:t>
            </a:r>
            <a:endParaRPr lang="en-US" altLang="zh-CN" sz="4000" b="1"/>
          </a:p>
        </p:txBody>
      </p:sp>
      <p:sp>
        <p:nvSpPr>
          <p:cNvPr id="5" name="KSO_Shape"/>
          <p:cNvSpPr/>
          <p:nvPr/>
        </p:nvSpPr>
        <p:spPr>
          <a:xfrm>
            <a:off x="1908175" y="188913"/>
            <a:ext cx="5184775" cy="1008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概括课文，一个故事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1975" y="2380615"/>
            <a:ext cx="833374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倒叙及其作用</a:t>
            </a:r>
            <a:endParaRPr lang="zh-CN" altLang="en-US" sz="2400" b="1">
              <a:solidFill>
                <a:srgbClr val="0000FF"/>
              </a:solidFill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2"/>
                </a:solidFill>
              </a:rPr>
              <a:t>倒叙——先写结果或把事情发展过程中的某一突出情节提到前面来写，然后从头来记叙。</a:t>
            </a:r>
            <a:endParaRPr lang="zh-CN" altLang="en-US" sz="2000" b="1">
              <a:solidFill>
                <a:schemeClr val="tx2"/>
              </a:solidFill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倒叙作用：设置悬念，吸引读者，激发阅读兴趣；避免叙事平板单调，增强文章的生动性；强调主要内容，突出中心，增强文章的生动性。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870" y="4277360"/>
            <a:ext cx="80968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0000FF"/>
                </a:solidFill>
              </a:rPr>
              <a:t>插叙及其作用</a:t>
            </a:r>
            <a:endParaRPr lang="zh-CN" altLang="en-US" sz="2400" b="1">
              <a:solidFill>
                <a:srgbClr val="0000FF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tx2"/>
                </a:solidFill>
              </a:rPr>
              <a:t>插叙——在叙述中为了帮助展开情节、刻画人物，暂时中断原来的记叙，插入一段与原文相关的内容，插入结束后，再接着原线叙述。</a:t>
            </a:r>
            <a:endParaRPr lang="zh-CN" altLang="en-US" sz="2000" b="1">
              <a:solidFill>
                <a:schemeClr val="tx2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插叙作用：交代……内容；揭示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……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原因；推动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……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情节发展；对情节起补充作用，丰富文章内容，使人物形象更丰富，使情节更曲折，使中心更突出，吸引读者，激发阅读兴趣。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1975" y="873125"/>
            <a:ext cx="83337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sym typeface="+mn-ea"/>
              </a:rPr>
              <a:t>顺叙及其作用</a:t>
            </a:r>
            <a:endParaRPr lang="zh-CN" altLang="en-US" sz="2000" b="1">
              <a:solidFill>
                <a:schemeClr val="tx2"/>
              </a:solidFill>
              <a:sym typeface="+mn-ea"/>
            </a:endParaRPr>
          </a:p>
          <a:p>
            <a:r>
              <a:rPr lang="zh-CN" altLang="en-US" sz="2000" b="1">
                <a:solidFill>
                  <a:schemeClr val="tx2"/>
                </a:solidFill>
              </a:rPr>
              <a:t>顺叙</a:t>
            </a:r>
            <a:r>
              <a:rPr lang="en-US" altLang="zh-CN" sz="2000" b="1">
                <a:solidFill>
                  <a:schemeClr val="tx2"/>
                </a:solidFill>
              </a:rPr>
              <a:t>——</a:t>
            </a:r>
            <a:r>
              <a:rPr lang="zh-CN" altLang="en-US" sz="2000" b="1">
                <a:solidFill>
                  <a:schemeClr val="tx2"/>
                </a:solidFill>
              </a:rPr>
              <a:t>是按照事物发生、发展的先后次序进行叙述。</a:t>
            </a:r>
            <a:endParaRPr lang="zh-CN" altLang="en-US" sz="2000" b="1">
              <a:solidFill>
                <a:schemeClr val="tx2"/>
              </a:solidFill>
            </a:endParaRPr>
          </a:p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顺叙作用：可以将事物的发展过程，有头有尾地叙述出来，来龙去脉，十分清楚。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770" y="166370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知识卡片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3529013" cy="2016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8888" y="2708275"/>
            <a:ext cx="7200900" cy="2308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        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运用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巧设疑问法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或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倒叙法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，写一次家庭矛盾或班级风波的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开头部分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。</a:t>
            </a:r>
            <a:endParaRPr lang="zh-CN" altLang="en-US" sz="4800" b="1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然插图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0</TotalTime>
  <Words>643</Words>
  <Application>WPS 演示</Application>
  <PresentationFormat>全屏显示(4:3)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黑体</vt:lpstr>
      <vt:lpstr>楷体</vt:lpstr>
      <vt:lpstr>Helvetica</vt:lpstr>
      <vt:lpstr>Helvetica</vt:lpstr>
      <vt:lpstr>Calibri</vt:lpstr>
      <vt:lpstr>Times New Roman</vt:lpstr>
      <vt:lpstr>Arial Unicode MS</vt:lpstr>
      <vt:lpstr>自然插图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66</cp:revision>
  <dcterms:created xsi:type="dcterms:W3CDTF">2017-03-28T15:43:00Z</dcterms:created>
  <dcterms:modified xsi:type="dcterms:W3CDTF">2020-05-26T09:06:21Z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