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-mobile" ContentType="image/jpe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70" r:id="rId3"/>
    <p:sldId id="273" r:id="rId4"/>
    <p:sldId id="272" r:id="rId5"/>
    <p:sldId id="274" r:id="rId6"/>
    <p:sldId id="275" r:id="rId7"/>
    <p:sldId id="281" r:id="rId8"/>
    <p:sldId id="277" r:id="rId9"/>
    <p:sldId id="279" r:id="rId10"/>
    <p:sldId id="282" r:id="rId11"/>
    <p:sldId id="265" r:id="rId12"/>
    <p:sldId id="284" r:id="rId13"/>
    <p:sldId id="283" r:id="rId14"/>
    <p:sldId id="276" r:id="rId15"/>
    <p:sldId id="285" r:id="rId16"/>
    <p:sldId id="278" r:id="rId17"/>
    <p:sldId id="286" r:id="rId1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6" d="100"/>
          <a:sy n="56" d="100"/>
        </p:scale>
        <p:origin x="426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7CCAD-041E-4A93-A4BC-BF16F2393FBB}" type="datetimeFigureOut">
              <a:rPr lang="zh-CN" altLang="en-US" smtClean="0"/>
              <a:t>2020/5/25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1F708-1899-4296-9577-3D8687BBCB0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3429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7CCAD-041E-4A93-A4BC-BF16F2393FBB}" type="datetimeFigureOut">
              <a:rPr lang="zh-CN" altLang="en-US" smtClean="0"/>
              <a:t>2020/5/25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1F708-1899-4296-9577-3D8687BBCB0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47084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7CCAD-041E-4A93-A4BC-BF16F2393FBB}" type="datetimeFigureOut">
              <a:rPr lang="zh-CN" altLang="en-US" smtClean="0"/>
              <a:t>2020/5/25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1F708-1899-4296-9577-3D8687BBCB0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00961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8150463"/>
      </p:ext>
    </p:extLst>
  </p:cSld>
  <p:clrMapOvr>
    <a:masterClrMapping/>
  </p:clrMapOvr>
  <p:transition spd="slow" advTm="5000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7CCAD-041E-4A93-A4BC-BF16F2393FBB}" type="datetimeFigureOut">
              <a:rPr lang="zh-CN" altLang="en-US" smtClean="0"/>
              <a:t>2020/5/25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1F708-1899-4296-9577-3D8687BBCB0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4047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7CCAD-041E-4A93-A4BC-BF16F2393FBB}" type="datetimeFigureOut">
              <a:rPr lang="zh-CN" altLang="en-US" smtClean="0"/>
              <a:t>2020/5/25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1F708-1899-4296-9577-3D8687BBCB0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0639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7CCAD-041E-4A93-A4BC-BF16F2393FBB}" type="datetimeFigureOut">
              <a:rPr lang="zh-CN" altLang="en-US" smtClean="0"/>
              <a:t>2020/5/25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1F708-1899-4296-9577-3D8687BBCB0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87888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7CCAD-041E-4A93-A4BC-BF16F2393FBB}" type="datetimeFigureOut">
              <a:rPr lang="zh-CN" altLang="en-US" smtClean="0"/>
              <a:t>2020/5/25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1F708-1899-4296-9577-3D8687BBCB0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03964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7CCAD-041E-4A93-A4BC-BF16F2393FBB}" type="datetimeFigureOut">
              <a:rPr lang="zh-CN" altLang="en-US" smtClean="0"/>
              <a:t>2020/5/25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1F708-1899-4296-9577-3D8687BBCB0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7720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7CCAD-041E-4A93-A4BC-BF16F2393FBB}" type="datetimeFigureOut">
              <a:rPr lang="zh-CN" altLang="en-US" smtClean="0"/>
              <a:t>2020/5/25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1F708-1899-4296-9577-3D8687BBCB0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8296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7CCAD-041E-4A93-A4BC-BF16F2393FBB}" type="datetimeFigureOut">
              <a:rPr lang="zh-CN" altLang="en-US" smtClean="0"/>
              <a:t>2020/5/25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1F708-1899-4296-9577-3D8687BBCB0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68679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7CCAD-041E-4A93-A4BC-BF16F2393FBB}" type="datetimeFigureOut">
              <a:rPr lang="zh-CN" altLang="en-US" smtClean="0"/>
              <a:t>2020/5/25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1F708-1899-4296-9577-3D8687BBCB0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3038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7CCAD-041E-4A93-A4BC-BF16F2393FBB}" type="datetimeFigureOut">
              <a:rPr lang="zh-CN" altLang="en-US" smtClean="0"/>
              <a:t>2020/5/25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E1F708-1899-4296-9577-3D8687BBCB0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6958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-mobile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876" y="485946"/>
            <a:ext cx="11211499" cy="5618602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905950" y="5532437"/>
            <a:ext cx="6741405" cy="1325563"/>
          </a:xfrm>
        </p:spPr>
        <p:txBody>
          <a:bodyPr/>
          <a:lstStyle/>
          <a:p>
            <a:r>
              <a:rPr lang="en-US" altLang="zh-CN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《</a:t>
            </a:r>
            <a:r>
              <a:rPr lang="zh-CN" altLang="en-US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海底两万里</a:t>
            </a:r>
            <a:r>
              <a:rPr lang="en-US" altLang="zh-CN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》</a:t>
            </a:r>
            <a:r>
              <a:rPr lang="zh-CN" altLang="en-US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人物群像</a:t>
            </a:r>
            <a:endParaRPr lang="zh-CN" altLang="en-US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3" name="a_hisa - Town of Windmill (风车小镇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769364" y="6228497"/>
            <a:ext cx="237833" cy="237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797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194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566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915217" y="573815"/>
            <a:ext cx="11075995" cy="569572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CN" altLang="en-US" sz="2000" b="1" dirty="0" smtClean="0">
                <a:solidFill>
                  <a:srgbClr val="FF0000"/>
                </a:solidFill>
              </a:rPr>
              <a:t>航海路线：</a:t>
            </a:r>
            <a:endParaRPr lang="en-US" altLang="zh-CN" sz="20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zh-CN" altLang="en-US" sz="2000" dirty="0" smtClean="0"/>
              <a:t>太平洋</a:t>
            </a:r>
            <a:r>
              <a:rPr lang="en-US" altLang="zh-CN" sz="2000" dirty="0"/>
              <a:t>——【</a:t>
            </a:r>
            <a:r>
              <a:rPr lang="zh-CN" altLang="en-US" sz="2000" dirty="0"/>
              <a:t>经托雷斯海峡</a:t>
            </a:r>
            <a:r>
              <a:rPr lang="en-US" altLang="zh-CN" sz="2000" dirty="0"/>
              <a:t>】——</a:t>
            </a:r>
            <a:r>
              <a:rPr lang="zh-CN" altLang="en-US" sz="2000" dirty="0"/>
              <a:t>印度洋</a:t>
            </a:r>
            <a:r>
              <a:rPr lang="en-US" altLang="zh-CN" sz="2000" dirty="0"/>
              <a:t>【</a:t>
            </a:r>
            <a:r>
              <a:rPr lang="zh-CN" altLang="en-US" sz="2000" dirty="0"/>
              <a:t>经锡兰采珍场</a:t>
            </a:r>
            <a:r>
              <a:rPr lang="en-US" altLang="zh-CN" sz="2000" dirty="0"/>
              <a:t>】——</a:t>
            </a:r>
            <a:r>
              <a:rPr lang="zh-CN" altLang="en-US" sz="2000" dirty="0"/>
              <a:t>红海</a:t>
            </a:r>
            <a:r>
              <a:rPr lang="en-US" altLang="zh-CN" sz="2000" dirty="0"/>
              <a:t>——【</a:t>
            </a:r>
            <a:r>
              <a:rPr lang="zh-CN" altLang="en-US" sz="2000" dirty="0"/>
              <a:t>经苏伊士地下水道</a:t>
            </a:r>
            <a:r>
              <a:rPr lang="en-US" altLang="zh-CN" sz="2000" dirty="0"/>
              <a:t>】——</a:t>
            </a:r>
            <a:r>
              <a:rPr lang="zh-CN" altLang="en-US" sz="2000" dirty="0"/>
              <a:t>地中海</a:t>
            </a:r>
            <a:r>
              <a:rPr lang="en-US" altLang="zh-CN" sz="2000" dirty="0"/>
              <a:t>——【</a:t>
            </a:r>
            <a:r>
              <a:rPr lang="zh-CN" altLang="en-US" sz="2000" dirty="0"/>
              <a:t>从直布罗陀海峡</a:t>
            </a:r>
            <a:r>
              <a:rPr lang="en-US" altLang="zh-CN" sz="2000" dirty="0"/>
              <a:t>】——</a:t>
            </a:r>
            <a:r>
              <a:rPr lang="zh-CN" altLang="en-US" sz="2000" dirty="0"/>
              <a:t>大西洋</a:t>
            </a:r>
            <a:r>
              <a:rPr lang="en-US" altLang="zh-CN" sz="2000" dirty="0"/>
              <a:t>——</a:t>
            </a:r>
            <a:r>
              <a:rPr lang="zh-CN" altLang="en-US" sz="2000" dirty="0"/>
              <a:t>南极海域</a:t>
            </a:r>
            <a:r>
              <a:rPr lang="en-US" altLang="zh-CN" sz="2000" dirty="0"/>
              <a:t>——【</a:t>
            </a:r>
            <a:r>
              <a:rPr lang="zh-CN" altLang="en-US" sz="2000" dirty="0"/>
              <a:t>南极点</a:t>
            </a:r>
            <a:r>
              <a:rPr lang="en-US" altLang="zh-CN" sz="2000" dirty="0"/>
              <a:t>】——</a:t>
            </a:r>
            <a:r>
              <a:rPr lang="zh-CN" altLang="en-US" sz="2000" dirty="0"/>
              <a:t>大西洋</a:t>
            </a:r>
            <a:r>
              <a:rPr lang="en-US" altLang="zh-CN" sz="2000" dirty="0"/>
              <a:t>——</a:t>
            </a:r>
            <a:r>
              <a:rPr lang="zh-CN" altLang="en-US" sz="2000" dirty="0"/>
              <a:t>北冰洋</a:t>
            </a:r>
            <a:r>
              <a:rPr lang="en-US" altLang="zh-CN" sz="2000" dirty="0"/>
              <a:t>【</a:t>
            </a:r>
            <a:r>
              <a:rPr lang="zh-CN" altLang="en-US" sz="2000" dirty="0"/>
              <a:t>挪威海岸附近</a:t>
            </a:r>
            <a:r>
              <a:rPr lang="en-US" altLang="zh-CN" sz="2000" dirty="0" smtClean="0"/>
              <a:t>】</a:t>
            </a:r>
          </a:p>
          <a:p>
            <a:pPr marL="0" indent="0">
              <a:buNone/>
            </a:pPr>
            <a:r>
              <a:rPr lang="zh-CN" altLang="en-US" sz="2000" b="1" dirty="0" smtClean="0">
                <a:solidFill>
                  <a:srgbClr val="FF0000"/>
                </a:solidFill>
              </a:rPr>
              <a:t>海底</a:t>
            </a:r>
            <a:r>
              <a:rPr lang="zh-CN" altLang="en-US" sz="2000" b="1" dirty="0">
                <a:solidFill>
                  <a:srgbClr val="FF0000"/>
                </a:solidFill>
              </a:rPr>
              <a:t>探险途中，尼摩船长和他的伙伴们经历了的事情</a:t>
            </a:r>
            <a:r>
              <a:rPr lang="zh-CN" altLang="en-US" sz="2000" b="1" dirty="0" smtClean="0">
                <a:solidFill>
                  <a:srgbClr val="FF0000"/>
                </a:solidFill>
              </a:rPr>
              <a:t>：</a:t>
            </a:r>
            <a:endParaRPr lang="en-US" altLang="zh-CN" sz="20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zh-CN" altLang="en-US" sz="2000" dirty="0" smtClean="0"/>
              <a:t>①</a:t>
            </a:r>
            <a:r>
              <a:rPr lang="zh-CN" altLang="en-US" sz="2000" dirty="0"/>
              <a:t>在太平洋西岸海域进行海底狩猎</a:t>
            </a:r>
            <a:r>
              <a:rPr lang="zh-CN" altLang="en-US" sz="2000" dirty="0" smtClean="0"/>
              <a:t>。</a:t>
            </a:r>
            <a:endParaRPr lang="en-US" altLang="zh-CN" sz="2000" dirty="0" smtClean="0"/>
          </a:p>
          <a:p>
            <a:pPr marL="0" indent="0">
              <a:buNone/>
            </a:pPr>
            <a:r>
              <a:rPr lang="zh-CN" altLang="en-US" sz="2000" dirty="0" smtClean="0"/>
              <a:t>②</a:t>
            </a:r>
            <a:r>
              <a:rPr lang="zh-CN" altLang="en-US" sz="2000" dirty="0"/>
              <a:t>潜水艇在托雷斯海峡中搁浅，阿龙纳斯教授等三人趁机在一座荒岛上游玩，遭遇土著人袭击</a:t>
            </a:r>
            <a:r>
              <a:rPr lang="zh-CN" altLang="en-US" sz="2000" dirty="0" smtClean="0"/>
              <a:t>。</a:t>
            </a:r>
            <a:endParaRPr lang="en-US" altLang="zh-CN" sz="2000" dirty="0" smtClean="0"/>
          </a:p>
          <a:p>
            <a:pPr marL="0" indent="0">
              <a:buNone/>
            </a:pPr>
            <a:r>
              <a:rPr lang="zh-CN" altLang="en-US" sz="2000" dirty="0" smtClean="0"/>
              <a:t>③</a:t>
            </a:r>
            <a:r>
              <a:rPr lang="zh-CN" altLang="en-US" sz="2000" dirty="0"/>
              <a:t>在印度洋参加因受重伤而死的船员的海底葬礼</a:t>
            </a:r>
            <a:r>
              <a:rPr lang="zh-CN" altLang="en-US" sz="2000" dirty="0" smtClean="0"/>
              <a:t>。</a:t>
            </a:r>
            <a:endParaRPr lang="en-US" altLang="zh-CN" sz="2000" dirty="0" smtClean="0"/>
          </a:p>
          <a:p>
            <a:pPr marL="0" indent="0">
              <a:buNone/>
            </a:pPr>
            <a:r>
              <a:rPr lang="zh-CN" altLang="en-US" sz="2000" dirty="0" smtClean="0"/>
              <a:t>④</a:t>
            </a:r>
            <a:r>
              <a:rPr lang="zh-CN" altLang="en-US" sz="2000" dirty="0"/>
              <a:t>在锡兰岛参观海底采珠场，并救了遭遇鲨鱼袭击的印度采珠人</a:t>
            </a:r>
            <a:r>
              <a:rPr lang="zh-CN" altLang="en-US" sz="2000" dirty="0" smtClean="0"/>
              <a:t>。</a:t>
            </a:r>
            <a:endParaRPr lang="en-US" altLang="zh-CN" sz="2000" dirty="0" smtClean="0"/>
          </a:p>
          <a:p>
            <a:pPr marL="0" indent="0">
              <a:buNone/>
            </a:pPr>
            <a:r>
              <a:rPr lang="zh-CN" altLang="en-US" sz="2000" dirty="0" smtClean="0"/>
              <a:t>⑤</a:t>
            </a:r>
            <a:r>
              <a:rPr lang="zh-CN" altLang="en-US" sz="2000" dirty="0"/>
              <a:t>穿过海底隧道进入地中海</a:t>
            </a:r>
            <a:r>
              <a:rPr lang="zh-CN" altLang="en-US" sz="2000" dirty="0" smtClean="0"/>
              <a:t>。</a:t>
            </a:r>
            <a:endParaRPr lang="en-US" altLang="zh-CN" sz="2000" dirty="0" smtClean="0"/>
          </a:p>
          <a:p>
            <a:pPr marL="0" indent="0">
              <a:buNone/>
            </a:pPr>
            <a:r>
              <a:rPr lang="zh-CN" altLang="en-US" sz="2000" dirty="0" smtClean="0"/>
              <a:t>⑥</a:t>
            </a:r>
            <a:r>
              <a:rPr lang="zh-CN" altLang="en-US" sz="2000" dirty="0"/>
              <a:t>在大西洋海域捜寻沉在海底的西班牙货船的宝藏，参观亚特兰蒂斯的海底遗址</a:t>
            </a:r>
            <a:r>
              <a:rPr lang="zh-CN" altLang="en-US" sz="2000" dirty="0" smtClean="0"/>
              <a:t>。</a:t>
            </a:r>
            <a:endParaRPr lang="en-US" altLang="zh-CN" sz="2000" dirty="0" smtClean="0"/>
          </a:p>
          <a:p>
            <a:pPr marL="0" indent="0">
              <a:buNone/>
            </a:pPr>
            <a:r>
              <a:rPr lang="zh-CN" altLang="en-US" sz="2000" dirty="0" smtClean="0"/>
              <a:t>⑦</a:t>
            </a:r>
            <a:r>
              <a:rPr lang="zh-CN" altLang="en-US" sz="2000" dirty="0"/>
              <a:t>在一座小岛上开采煤矿，接着又潜人深海，探寻大海的深度</a:t>
            </a:r>
            <a:r>
              <a:rPr lang="zh-CN" altLang="en-US" sz="2000" dirty="0" smtClean="0"/>
              <a:t>。</a:t>
            </a:r>
            <a:endParaRPr lang="en-US" altLang="zh-CN" sz="2000" dirty="0" smtClean="0"/>
          </a:p>
          <a:p>
            <a:pPr marL="0" indent="0">
              <a:buNone/>
            </a:pPr>
            <a:r>
              <a:rPr lang="zh-CN" altLang="en-US" sz="2000" dirty="0" smtClean="0"/>
              <a:t>⑧</a:t>
            </a:r>
            <a:r>
              <a:rPr lang="zh-CN" altLang="en-US" sz="2000" dirty="0"/>
              <a:t>向南极进发，突破冰山与冰层，抵达南极点</a:t>
            </a:r>
            <a:r>
              <a:rPr lang="zh-CN" altLang="en-US" sz="2000" dirty="0" smtClean="0"/>
              <a:t>。</a:t>
            </a:r>
            <a:endParaRPr lang="en-US" altLang="zh-CN" sz="2000" dirty="0" smtClean="0"/>
          </a:p>
          <a:p>
            <a:pPr marL="0" indent="0">
              <a:buNone/>
            </a:pPr>
            <a:r>
              <a:rPr lang="zh-CN" altLang="en-US" sz="2000" dirty="0" smtClean="0"/>
              <a:t>⑨</a:t>
            </a:r>
            <a:r>
              <a:rPr lang="zh-CN" altLang="en-US" sz="2000" dirty="0"/>
              <a:t>被冰山围困，后来在全船人的努力下，顺利突破冰山。遭遇章鱼袭击，一名船员牺牲。尼摩船长率领船员们击沉了一艘不明国籍的战舰，最终，阿龙纳斯教授三人逃跑重返家乡。</a:t>
            </a:r>
          </a:p>
        </p:txBody>
      </p:sp>
      <p:pic>
        <p:nvPicPr>
          <p:cNvPr id="4" name="图片 3" descr="树枝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815416" cy="87767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4144" y="3118546"/>
            <a:ext cx="1119687" cy="115778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9380" y="3548046"/>
            <a:ext cx="1178105" cy="1722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68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942163" y="1274466"/>
            <a:ext cx="10913634" cy="94773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CN" altLang="en-US" sz="3200" dirty="0" smtClean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跳读</a:t>
            </a:r>
            <a:r>
              <a:rPr lang="en-US" altLang="zh-CN" sz="3200" dirty="0" smtClean="0">
                <a:latin typeface="华文楷体"/>
                <a:ea typeface="华文楷体"/>
                <a:cs typeface="华文楷体"/>
              </a:rPr>
              <a:t>“</a:t>
            </a:r>
            <a:r>
              <a:rPr lang="zh-CN" altLang="en-US" sz="3200" dirty="0" smtClean="0">
                <a:latin typeface="华文楷体"/>
                <a:ea typeface="华文楷体"/>
                <a:cs typeface="华文楷体"/>
              </a:rPr>
              <a:t>动中之动</a:t>
            </a:r>
            <a:r>
              <a:rPr lang="en-US" altLang="zh-CN" sz="3200" dirty="0" smtClean="0">
                <a:latin typeface="华文楷体"/>
                <a:ea typeface="华文楷体"/>
                <a:cs typeface="华文楷体"/>
              </a:rPr>
              <a:t>”</a:t>
            </a:r>
            <a:r>
              <a:rPr lang="zh-CN" altLang="en-US" sz="3200" dirty="0" smtClean="0">
                <a:latin typeface="华文楷体"/>
                <a:ea typeface="华文楷体"/>
                <a:cs typeface="华文楷体"/>
              </a:rPr>
              <a:t>章节内容，</a:t>
            </a:r>
            <a:r>
              <a:rPr lang="zh-CN" altLang="en-US" sz="3200" dirty="0" smtClean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圈点勾画</a:t>
            </a:r>
            <a:r>
              <a:rPr lang="zh-CN" altLang="en-US" sz="32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尼摩船长在小说中出场时的</a:t>
            </a:r>
            <a:r>
              <a:rPr lang="zh-CN" altLang="en-US" sz="3200" dirty="0" smtClean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外貌、神态等细节，</a:t>
            </a:r>
            <a:r>
              <a:rPr lang="zh-CN" altLang="en-US" sz="32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初见尼摩船长的形象。</a:t>
            </a:r>
            <a:endParaRPr lang="zh-CN" altLang="en-US" sz="3200" dirty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</p:txBody>
      </p:sp>
      <p:pic>
        <p:nvPicPr>
          <p:cNvPr id="4" name="图片 3" descr="树枝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160" y="-22225"/>
            <a:ext cx="1373891" cy="1478791"/>
          </a:xfrm>
          <a:prstGeom prst="rect">
            <a:avLst/>
          </a:prstGeom>
        </p:spPr>
      </p:pic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2939065" y="168065"/>
            <a:ext cx="6906658" cy="1325563"/>
          </a:xfrm>
        </p:spPr>
        <p:txBody>
          <a:bodyPr/>
          <a:lstStyle/>
          <a:p>
            <a:r>
              <a:rPr lang="zh-CN" altLang="en-US" dirty="0" smtClean="0">
                <a:latin typeface="华文楷体"/>
                <a:ea typeface="华文楷体"/>
                <a:cs typeface="华文楷体"/>
              </a:rPr>
              <a:t>动中之动</a:t>
            </a:r>
            <a:r>
              <a:rPr lang="en-US" altLang="zh-CN" dirty="0" smtClean="0">
                <a:latin typeface="华文楷体"/>
                <a:ea typeface="华文楷体"/>
                <a:cs typeface="华文楷体"/>
              </a:rPr>
              <a:t>——</a:t>
            </a:r>
            <a:r>
              <a:rPr lang="zh-CN" altLang="en-US" dirty="0" smtClean="0">
                <a:latin typeface="华文楷体"/>
                <a:ea typeface="华文楷体"/>
                <a:cs typeface="华文楷体"/>
              </a:rPr>
              <a:t>初见尼摩船长</a:t>
            </a:r>
            <a:endParaRPr lang="zh-CN" altLang="en-US" dirty="0">
              <a:latin typeface="华文楷体"/>
              <a:ea typeface="华文楷体"/>
              <a:cs typeface="华文楷体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504304" y="2435107"/>
            <a:ext cx="11206742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dirty="0" smtClean="0"/>
              <a:t>    其</a:t>
            </a:r>
            <a:r>
              <a:rPr lang="zh-CN" altLang="en-US" sz="2000" b="1" dirty="0"/>
              <a:t>中的一个，</a:t>
            </a:r>
            <a:r>
              <a:rPr lang="zh-CN" altLang="en-US" sz="2000" b="1" dirty="0">
                <a:solidFill>
                  <a:srgbClr val="3366FF"/>
                </a:solidFill>
              </a:rPr>
              <a:t>身材不高，肌肉结实，肩膀宽阔，四肢发达，颅骨坚挺，黑发蓬松，胡须稠密，目光敏锐，具有一种普罗旺斯人特有的南方气质。</a:t>
            </a:r>
          </a:p>
          <a:p>
            <a:r>
              <a:rPr lang="zh-CN" altLang="en-US" sz="2000" b="1" dirty="0"/>
              <a:t>  </a:t>
            </a:r>
            <a:r>
              <a:rPr lang="zh-CN" altLang="en-US" sz="2000" b="1" dirty="0" smtClean="0"/>
              <a:t>我</a:t>
            </a:r>
            <a:r>
              <a:rPr lang="zh-CN" altLang="en-US" sz="2000" b="1" dirty="0"/>
              <a:t>一下子就识别出他的主要特征：</a:t>
            </a:r>
            <a:r>
              <a:rPr lang="zh-CN" altLang="en-US" sz="2000" b="1" u="sng" dirty="0">
                <a:solidFill>
                  <a:srgbClr val="3366FF"/>
                </a:solidFill>
              </a:rPr>
              <a:t>自信，</a:t>
            </a:r>
            <a:r>
              <a:rPr lang="zh-CN" altLang="en-US" sz="2000" b="1" dirty="0"/>
              <a:t>因为他的脑袋高傲地矗立在肩膀轮廓所形成的弧线上，</a:t>
            </a:r>
            <a:r>
              <a:rPr lang="zh-CN" altLang="en-US" sz="2000" b="1" dirty="0">
                <a:solidFill>
                  <a:srgbClr val="3366FF"/>
                </a:solidFill>
              </a:rPr>
              <a:t>那双黑色的眼睛总是冷漠、自信</a:t>
            </a:r>
            <a:r>
              <a:rPr lang="zh-CN" altLang="en-US" sz="2000" b="1" dirty="0"/>
              <a:t>地注视着周围的一切；</a:t>
            </a:r>
            <a:r>
              <a:rPr lang="zh-CN" altLang="en-US" sz="2000" b="1" u="sng" dirty="0">
                <a:solidFill>
                  <a:srgbClr val="3366FF"/>
                </a:solidFill>
              </a:rPr>
              <a:t>镇静，</a:t>
            </a:r>
            <a:r>
              <a:rPr lang="zh-CN" altLang="en-US" sz="2000" b="1" dirty="0"/>
              <a:t>因为他</a:t>
            </a:r>
            <a:r>
              <a:rPr lang="zh-CN" altLang="en-US" sz="2000" b="1" dirty="0">
                <a:solidFill>
                  <a:srgbClr val="3366FF"/>
                </a:solidFill>
              </a:rPr>
              <a:t>苍白而不是红润的肤色</a:t>
            </a:r>
            <a:r>
              <a:rPr lang="zh-CN" altLang="en-US" sz="2000" b="1" dirty="0"/>
              <a:t>说明他生来好静；</a:t>
            </a:r>
            <a:r>
              <a:rPr lang="zh-CN" altLang="en-US" sz="2000" b="1" u="sng" dirty="0">
                <a:solidFill>
                  <a:srgbClr val="3366FF"/>
                </a:solidFill>
              </a:rPr>
              <a:t>刚毅，</a:t>
            </a:r>
            <a:r>
              <a:rPr lang="zh-CN" altLang="en-US" sz="2000" b="1" dirty="0"/>
              <a:t>眉宇间肌肉的急速收缩就能证明这一点；最后是热忱，因为他深沉的呼吸表明他生命力旺盛。</a:t>
            </a:r>
          </a:p>
          <a:p>
            <a:r>
              <a:rPr lang="zh-CN" altLang="en-US" sz="2000" b="1" dirty="0"/>
              <a:t>  </a:t>
            </a:r>
            <a:r>
              <a:rPr lang="zh-CN" altLang="en-US" sz="2000" b="1" dirty="0" smtClean="0"/>
              <a:t>我还要补充几句</a:t>
            </a:r>
            <a:r>
              <a:rPr lang="zh-CN" altLang="en-US" sz="2000" b="1" dirty="0"/>
              <a:t>，此人</a:t>
            </a:r>
            <a:r>
              <a:rPr lang="zh-CN" altLang="en-US" sz="2000" b="1" u="sng" dirty="0">
                <a:solidFill>
                  <a:srgbClr val="3366FF"/>
                </a:solidFill>
              </a:rPr>
              <a:t>十分高傲，</a:t>
            </a:r>
            <a:r>
              <a:rPr lang="zh-CN" altLang="en-US" sz="2000" b="1" dirty="0"/>
              <a:t>他那坚定沉着的目光似乎折射出高深的思想。按照相面先生的说法，从他的整体形象来看，他的举止表情总体看，他具有一种不容置疑的</a:t>
            </a:r>
            <a:r>
              <a:rPr lang="zh-CN" altLang="en-US" sz="2000" b="1" u="sng" dirty="0">
                <a:solidFill>
                  <a:srgbClr val="3366FF"/>
                </a:solidFill>
              </a:rPr>
              <a:t>直率</a:t>
            </a:r>
            <a:r>
              <a:rPr lang="zh-CN" altLang="en-US" sz="2000" b="1" dirty="0"/>
              <a:t>性格</a:t>
            </a:r>
            <a:r>
              <a:rPr lang="zh-CN" altLang="en-US" sz="2000" b="1" dirty="0" smtClean="0"/>
              <a:t>。这个</a:t>
            </a:r>
            <a:r>
              <a:rPr lang="zh-CN" altLang="en-US" sz="2000" b="1" u="sng" dirty="0" smtClean="0">
                <a:solidFill>
                  <a:srgbClr val="3366FF"/>
                </a:solidFill>
              </a:rPr>
              <a:t>人在三十五到五十之间</a:t>
            </a:r>
            <a:r>
              <a:rPr lang="en-US" altLang="zh-CN" sz="2000" b="1" u="sng" dirty="0" smtClean="0">
                <a:solidFill>
                  <a:srgbClr val="3366FF"/>
                </a:solidFill>
              </a:rPr>
              <a:t>……</a:t>
            </a:r>
            <a:r>
              <a:rPr lang="zh-CN" altLang="en-US" sz="2000" b="1" u="sng" dirty="0" smtClean="0">
                <a:solidFill>
                  <a:srgbClr val="3366FF"/>
                </a:solidFill>
              </a:rPr>
              <a:t>他</a:t>
            </a:r>
            <a:r>
              <a:rPr lang="zh-CN" altLang="en-US" sz="2000" b="1" u="sng" dirty="0">
                <a:solidFill>
                  <a:srgbClr val="3366FF"/>
                </a:solidFill>
              </a:rPr>
              <a:t>身材高大，前额饱满，鼻梁挺直，嘴唇轮廓明显，牙齿整齐，两手纤细、修长</a:t>
            </a:r>
            <a:r>
              <a:rPr lang="en-US" altLang="zh-CN" sz="2000" b="1" dirty="0"/>
              <a:t>----</a:t>
            </a:r>
            <a:r>
              <a:rPr lang="zh-CN" altLang="en-US" sz="2000" b="1" dirty="0"/>
              <a:t>用相手术语来说，非常“通灵”，也就是说，完全可以与一个高尚、热情的心灵相配。他肯定是我平生遇到的最值得敬佩的人。他还有一个细微的特征：他那双</a:t>
            </a:r>
            <a:r>
              <a:rPr lang="zh-CN" altLang="en-US" sz="2000" b="1" u="sng" dirty="0">
                <a:solidFill>
                  <a:srgbClr val="3366FF"/>
                </a:solidFill>
              </a:rPr>
              <a:t>相距稍远的眼睛</a:t>
            </a:r>
            <a:r>
              <a:rPr lang="zh-CN" altLang="en-US" sz="2000" b="1" dirty="0"/>
              <a:t>能够把更多的景物收入眼帘。</a:t>
            </a:r>
            <a:r>
              <a:rPr lang="en-US" altLang="zh-CN" sz="2000" b="1" dirty="0"/>
              <a:t>......</a:t>
            </a:r>
            <a:r>
              <a:rPr lang="zh-CN" altLang="en-US" sz="2000" b="1" dirty="0"/>
              <a:t>他就是这样凝目远眺的！多么</a:t>
            </a:r>
            <a:r>
              <a:rPr lang="zh-CN" altLang="en-US" sz="2000" b="1" u="sng" dirty="0">
                <a:solidFill>
                  <a:srgbClr val="3366FF"/>
                </a:solidFill>
              </a:rPr>
              <a:t>犀利的目光</a:t>
            </a:r>
            <a:r>
              <a:rPr lang="zh-CN" altLang="en-US" sz="2000" b="1" dirty="0"/>
              <a:t>，远处缩小了的物体都被他放大了，</a:t>
            </a:r>
            <a:r>
              <a:rPr lang="zh-CN" altLang="en-US" sz="2000" b="1" u="sng" dirty="0">
                <a:solidFill>
                  <a:srgbClr val="3366FF"/>
                </a:solidFill>
              </a:rPr>
              <a:t>仿佛能窥视别人的灵魂！</a:t>
            </a:r>
            <a:r>
              <a:rPr lang="en-US" altLang="zh-CN" sz="2000" b="1" u="sng" dirty="0">
                <a:solidFill>
                  <a:srgbClr val="3366FF"/>
                </a:solidFill>
              </a:rPr>
              <a:t>.</a:t>
            </a:r>
            <a:r>
              <a:rPr lang="en-US" altLang="zh-CN" sz="2000" b="1" dirty="0"/>
              <a:t>.....</a:t>
            </a:r>
            <a:endParaRPr lang="zh-CN" altLang="en-US" sz="2000" dirty="0"/>
          </a:p>
        </p:txBody>
      </p:sp>
      <p:sp>
        <p:nvSpPr>
          <p:cNvPr id="9" name="对角圆角矩形 8"/>
          <p:cNvSpPr/>
          <p:nvPr/>
        </p:nvSpPr>
        <p:spPr>
          <a:xfrm>
            <a:off x="6155401" y="3671864"/>
            <a:ext cx="4053103" cy="1866770"/>
          </a:xfrm>
          <a:prstGeom prst="round2Diag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kumimoji="1" lang="zh-CN" altLang="en-US" sz="3200" dirty="0" smtClean="0">
                <a:solidFill>
                  <a:srgbClr val="FF0000"/>
                </a:solidFill>
              </a:rPr>
              <a:t>自信刚</a:t>
            </a:r>
            <a:r>
              <a:rPr kumimoji="1" lang="zh-CN" altLang="en-US" sz="3200" dirty="0">
                <a:solidFill>
                  <a:srgbClr val="FF0000"/>
                </a:solidFill>
              </a:rPr>
              <a:t>毅</a:t>
            </a:r>
            <a:endParaRPr kumimoji="1" lang="en-US" altLang="zh-CN" sz="3200" dirty="0">
              <a:solidFill>
                <a:srgbClr val="FF0000"/>
              </a:solidFill>
            </a:endParaRPr>
          </a:p>
          <a:p>
            <a:pPr lvl="0" algn="ctr"/>
            <a:r>
              <a:rPr kumimoji="1" lang="zh-CN" altLang="en-US" sz="3200" dirty="0">
                <a:solidFill>
                  <a:srgbClr val="FF0000"/>
                </a:solidFill>
              </a:rPr>
              <a:t>洞察力强</a:t>
            </a:r>
            <a:endParaRPr kumimoji="1" lang="en-US" altLang="zh-CN" sz="3200" dirty="0">
              <a:solidFill>
                <a:srgbClr val="FF0000"/>
              </a:solidFill>
            </a:endParaRPr>
          </a:p>
          <a:p>
            <a:pPr lvl="0" algn="ctr"/>
            <a:r>
              <a:rPr kumimoji="1" lang="zh-CN" altLang="en-US" sz="3200" dirty="0" smtClean="0">
                <a:solidFill>
                  <a:srgbClr val="FF0000"/>
                </a:solidFill>
              </a:rPr>
              <a:t>富神秘性</a:t>
            </a:r>
            <a:endParaRPr kumimoji="1" lang="en-US" altLang="zh-CN" sz="3200" dirty="0" smtClean="0">
              <a:solidFill>
                <a:srgbClr val="FF0000"/>
              </a:solidFill>
            </a:endParaRPr>
          </a:p>
          <a:p>
            <a:pPr lvl="0" algn="ctr"/>
            <a:r>
              <a:rPr kumimoji="1" lang="zh-CN" altLang="en-US" sz="3200" dirty="0" smtClean="0">
                <a:solidFill>
                  <a:srgbClr val="FF0000"/>
                </a:solidFill>
              </a:rPr>
              <a:t>与生俱来的领袖气质</a:t>
            </a:r>
            <a:endParaRPr kumimoji="1" lang="en-US" altLang="zh-CN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8353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4"/>
          <p:cNvSpPr>
            <a:spLocks noGrp="1"/>
          </p:cNvSpPr>
          <p:nvPr>
            <p:ph type="title"/>
          </p:nvPr>
        </p:nvSpPr>
        <p:spPr>
          <a:xfrm>
            <a:off x="1983954" y="205413"/>
            <a:ext cx="8986988" cy="1325563"/>
          </a:xfrm>
        </p:spPr>
        <p:txBody>
          <a:bodyPr/>
          <a:lstStyle/>
          <a:p>
            <a:r>
              <a:rPr lang="zh-CN" altLang="en-US" dirty="0">
                <a:latin typeface="华文楷体"/>
                <a:ea typeface="华文楷体"/>
                <a:cs typeface="华文楷体"/>
              </a:rPr>
              <a:t>价值千万</a:t>
            </a:r>
            <a:r>
              <a:rPr lang="zh-CN" altLang="en-US" dirty="0" smtClean="0">
                <a:latin typeface="华文楷体"/>
                <a:ea typeface="华文楷体"/>
                <a:cs typeface="华文楷体"/>
              </a:rPr>
              <a:t>的</a:t>
            </a:r>
            <a:r>
              <a:rPr lang="zh-CN" altLang="en-US" dirty="0">
                <a:latin typeface="华文楷体"/>
                <a:ea typeface="华文楷体"/>
                <a:cs typeface="华文楷体"/>
              </a:rPr>
              <a:t>珍珠</a:t>
            </a:r>
            <a:r>
              <a:rPr lang="en-US" altLang="zh-CN" dirty="0" smtClean="0">
                <a:latin typeface="华文楷体"/>
                <a:ea typeface="华文楷体"/>
                <a:cs typeface="华文楷体"/>
              </a:rPr>
              <a:t>——</a:t>
            </a:r>
            <a:r>
              <a:rPr lang="zh-CN" altLang="en-US" dirty="0" smtClean="0">
                <a:latin typeface="华文楷体"/>
                <a:ea typeface="华文楷体"/>
                <a:cs typeface="华文楷体"/>
              </a:rPr>
              <a:t>再识尼摩船长</a:t>
            </a:r>
            <a:endParaRPr lang="zh-CN" altLang="en-US" dirty="0">
              <a:latin typeface="华文楷体"/>
              <a:ea typeface="华文楷体"/>
              <a:cs typeface="华文楷体"/>
            </a:endParaRPr>
          </a:p>
        </p:txBody>
      </p:sp>
      <p:pic>
        <p:nvPicPr>
          <p:cNvPr id="5" name="图片 4" descr="树枝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160" y="-22225"/>
            <a:ext cx="1713230" cy="1844040"/>
          </a:xfrm>
          <a:prstGeom prst="rect">
            <a:avLst/>
          </a:prstGeom>
        </p:spPr>
      </p:pic>
      <p:sp>
        <p:nvSpPr>
          <p:cNvPr id="6" name="内容占位符 2"/>
          <p:cNvSpPr txBox="1">
            <a:spLocks/>
          </p:cNvSpPr>
          <p:nvPr/>
        </p:nvSpPr>
        <p:spPr>
          <a:xfrm>
            <a:off x="1091587" y="1517228"/>
            <a:ext cx="10913634" cy="9477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zh-CN" altLang="en-US" sz="3200" dirty="0" smtClean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跳读</a:t>
            </a:r>
            <a:r>
              <a:rPr lang="en-US" altLang="zh-CN" sz="3200" dirty="0" smtClean="0">
                <a:latin typeface="华文楷体"/>
                <a:ea typeface="华文楷体"/>
                <a:cs typeface="华文楷体"/>
              </a:rPr>
              <a:t>“</a:t>
            </a:r>
            <a:r>
              <a:rPr lang="en-US" altLang="en-US" sz="3200" dirty="0" smtClean="0">
                <a:latin typeface="华文楷体"/>
                <a:ea typeface="华文楷体"/>
                <a:cs typeface="华文楷体"/>
              </a:rPr>
              <a:t>价值千万的珍珠</a:t>
            </a:r>
            <a:r>
              <a:rPr lang="en-US" altLang="zh-CN" sz="3200" dirty="0" smtClean="0">
                <a:latin typeface="华文楷体"/>
                <a:ea typeface="华文楷体"/>
                <a:cs typeface="华文楷体"/>
              </a:rPr>
              <a:t>”</a:t>
            </a:r>
            <a:r>
              <a:rPr lang="zh-CN" altLang="en-US" sz="3200" dirty="0" smtClean="0">
                <a:latin typeface="华文楷体"/>
                <a:ea typeface="华文楷体"/>
                <a:cs typeface="华文楷体"/>
              </a:rPr>
              <a:t>章节内容，</a:t>
            </a:r>
            <a:r>
              <a:rPr lang="zh-CN" altLang="en-US" sz="3200" dirty="0" smtClean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圈点勾画</a:t>
            </a:r>
            <a:r>
              <a:rPr lang="zh-CN" altLang="en-US" sz="32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尼摩船长和</a:t>
            </a:r>
            <a:r>
              <a:rPr lang="zh-CN" altLang="en-US" sz="3200" dirty="0" smtClean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其他人物</a:t>
            </a:r>
            <a:r>
              <a:rPr lang="zh-CN" altLang="en-US" sz="32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的</a:t>
            </a:r>
            <a:r>
              <a:rPr lang="zh-CN" altLang="en-US" sz="3200" dirty="0" smtClean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语言、动作等细节，在对比中分析</a:t>
            </a:r>
            <a:r>
              <a:rPr lang="zh-CN" altLang="en-US" sz="32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尼摩船长的形象。</a:t>
            </a:r>
            <a:endParaRPr lang="zh-CN" altLang="en-US" sz="3200" dirty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675905" y="2685667"/>
            <a:ext cx="1110985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dirty="0" smtClean="0">
                <a:solidFill>
                  <a:srgbClr val="FF0000"/>
                </a:solidFill>
              </a:rPr>
              <a:t>   我</a:t>
            </a:r>
            <a:r>
              <a:rPr lang="zh-CN" altLang="en-US" sz="2000" b="1" dirty="0" smtClean="0">
                <a:solidFill>
                  <a:srgbClr val="0000FF"/>
                </a:solidFill>
              </a:rPr>
              <a:t>被吓得说不出话</a:t>
            </a:r>
            <a:r>
              <a:rPr lang="zh-CN" altLang="en-US" sz="2000" b="1" dirty="0">
                <a:solidFill>
                  <a:srgbClr val="0000FF"/>
                </a:solidFill>
              </a:rPr>
              <a:t>来，呆在那里木</a:t>
            </a:r>
            <a:r>
              <a:rPr lang="zh-CN" altLang="en-US" sz="2000" b="1" dirty="0" smtClean="0">
                <a:solidFill>
                  <a:srgbClr val="0000FF"/>
                </a:solidFill>
              </a:rPr>
              <a:t>然不动</a:t>
            </a:r>
            <a:r>
              <a:rPr lang="en-US" altLang="zh-CN" sz="2000" b="1" dirty="0" smtClean="0">
                <a:solidFill>
                  <a:srgbClr val="0000FF"/>
                </a:solidFill>
              </a:rPr>
              <a:t>……</a:t>
            </a:r>
            <a:r>
              <a:rPr lang="zh-CN" altLang="en-US" sz="2000" b="1" dirty="0" smtClean="0">
                <a:solidFill>
                  <a:srgbClr val="FF0000"/>
                </a:solidFill>
              </a:rPr>
              <a:t>（对比）</a:t>
            </a:r>
            <a:endParaRPr lang="zh-CN" altLang="en-US" sz="2000" b="1" dirty="0">
              <a:solidFill>
                <a:srgbClr val="FF0000"/>
              </a:solidFill>
            </a:endParaRPr>
          </a:p>
          <a:p>
            <a:r>
              <a:rPr lang="zh-CN" altLang="en-US" sz="2000" dirty="0" smtClean="0"/>
              <a:t>   这个贪婪</a:t>
            </a:r>
            <a:r>
              <a:rPr lang="zh-CN" altLang="en-US" sz="2000" dirty="0"/>
              <a:t>的生物晃动了一下有力的尾巴，向印度人身上扑来。他躲在一边，避开一个鲨鱼的嘴，但没有躲开鲨鱼尾</a:t>
            </a:r>
            <a:r>
              <a:rPr lang="zh-CN" altLang="en-US" sz="2000" dirty="0" smtClean="0"/>
              <a:t>巴的打击</a:t>
            </a:r>
            <a:r>
              <a:rPr lang="en-US" altLang="zh-CN" sz="2000" dirty="0" smtClean="0"/>
              <a:t>…….</a:t>
            </a:r>
            <a:r>
              <a:rPr lang="zh-CN" altLang="en-US" sz="2000" b="1" dirty="0" smtClean="0">
                <a:solidFill>
                  <a:srgbClr val="FF0000"/>
                </a:solidFill>
              </a:rPr>
              <a:t>尼摩船长</a:t>
            </a:r>
            <a:r>
              <a:rPr lang="zh-CN" altLang="en-US" sz="2000" b="1" dirty="0" smtClean="0">
                <a:solidFill>
                  <a:srgbClr val="0000FF"/>
                </a:solidFill>
              </a:rPr>
              <a:t>哧溜</a:t>
            </a:r>
            <a:r>
              <a:rPr lang="zh-CN" altLang="en-US" sz="2000" b="1" dirty="0">
                <a:solidFill>
                  <a:srgbClr val="0000FF"/>
                </a:solidFill>
              </a:rPr>
              <a:t>一下站起来。手持匕首，直向鲨鱼冲去，准备跟鲨鱼开展肉搏</a:t>
            </a:r>
            <a:r>
              <a:rPr lang="en-US" altLang="zh-CN" sz="2000" b="1" dirty="0">
                <a:solidFill>
                  <a:srgbClr val="0000FF"/>
                </a:solidFill>
              </a:rPr>
              <a:t>……</a:t>
            </a:r>
            <a:r>
              <a:rPr lang="zh-CN" altLang="en-US" sz="2000" dirty="0" smtClean="0"/>
              <a:t>持续了几秒钟</a:t>
            </a:r>
            <a:r>
              <a:rPr lang="zh-CN" altLang="en-US" sz="2000" dirty="0"/>
              <a:t>。鲨鱼回来，翻转脊背，就要把印度人一咬两断</a:t>
            </a:r>
            <a:r>
              <a:rPr lang="zh-CN" altLang="en-US" sz="2000" dirty="0" smtClean="0"/>
              <a:t>。</a:t>
            </a:r>
            <a:r>
              <a:rPr lang="zh-CN" altLang="en-US" sz="2000" b="1" dirty="0" smtClean="0">
                <a:solidFill>
                  <a:srgbClr val="FF0000"/>
                </a:solidFill>
              </a:rPr>
              <a:t>（动作描写）</a:t>
            </a:r>
            <a:endParaRPr lang="en-US" altLang="zh-CN" sz="2000" b="1" dirty="0">
              <a:solidFill>
                <a:srgbClr val="FF0000"/>
              </a:solidFill>
            </a:endParaRPr>
          </a:p>
          <a:p>
            <a:r>
              <a:rPr lang="zh-CN" altLang="zh-CN" sz="2000" b="1" dirty="0" smtClean="0">
                <a:solidFill>
                  <a:srgbClr val="FF0000"/>
                </a:solidFill>
              </a:rPr>
              <a:t> </a:t>
            </a:r>
            <a:r>
              <a:rPr lang="zh-CN" altLang="en-US" sz="2000" b="1" dirty="0" smtClean="0">
                <a:solidFill>
                  <a:srgbClr val="FF0000"/>
                </a:solidFill>
              </a:rPr>
              <a:t>   我</a:t>
            </a:r>
            <a:r>
              <a:rPr lang="zh-CN" altLang="en-US" sz="2000" b="1" dirty="0" smtClean="0">
                <a:solidFill>
                  <a:srgbClr val="0000FF"/>
                </a:solidFill>
              </a:rPr>
              <a:t>很想跑去接应船长</a:t>
            </a:r>
            <a:r>
              <a:rPr lang="zh-CN" altLang="en-US" sz="2000" b="1" dirty="0">
                <a:solidFill>
                  <a:srgbClr val="0000FF"/>
                </a:solidFill>
              </a:rPr>
              <a:t>。但两腿因恐怖而动弹不得</a:t>
            </a:r>
            <a:r>
              <a:rPr lang="zh-CN" altLang="en-US" sz="2000" b="1" dirty="0" smtClean="0">
                <a:solidFill>
                  <a:srgbClr val="0000FF"/>
                </a:solidFill>
              </a:rPr>
              <a:t>。我只能惶惑不安地呆在一旁观战</a:t>
            </a:r>
            <a:r>
              <a:rPr lang="en-US" altLang="zh-CN" sz="2000" b="1" dirty="0" smtClean="0">
                <a:solidFill>
                  <a:srgbClr val="0000FF"/>
                </a:solidFill>
              </a:rPr>
              <a:t>……</a:t>
            </a:r>
            <a:r>
              <a:rPr lang="zh-CN" altLang="en-US" sz="2000" b="1" dirty="0" smtClean="0">
                <a:solidFill>
                  <a:srgbClr val="FF0000"/>
                </a:solidFill>
              </a:rPr>
              <a:t>（对比）</a:t>
            </a:r>
            <a:endParaRPr lang="en-US" altLang="zh-CN" sz="2000" b="1" dirty="0" smtClean="0">
              <a:solidFill>
                <a:srgbClr val="FF0000"/>
              </a:solidFill>
            </a:endParaRPr>
          </a:p>
          <a:p>
            <a:r>
              <a:rPr lang="zh-CN" altLang="en-US" sz="2000" dirty="0" smtClean="0"/>
              <a:t>     这时</a:t>
            </a:r>
            <a:r>
              <a:rPr lang="zh-CN" altLang="en-US" sz="2000" dirty="0"/>
              <a:t>，尼德</a:t>
            </a:r>
            <a:r>
              <a:rPr lang="en-US" altLang="zh-CN" sz="2000" dirty="0"/>
              <a:t>•</a:t>
            </a:r>
            <a:r>
              <a:rPr lang="zh-CN" altLang="en-US" sz="2000" dirty="0"/>
              <a:t>兰救出了压在底下的尼摩船长。船长没有受伤，站起身来，走到那个印度人身边，</a:t>
            </a:r>
            <a:r>
              <a:rPr lang="zh-CN" altLang="en-US" sz="2000" b="1" dirty="0">
                <a:solidFill>
                  <a:srgbClr val="0000FF"/>
                </a:solidFill>
              </a:rPr>
              <a:t>急急地割断了把印度人和励志缠在一起的绳索</a:t>
            </a:r>
            <a:r>
              <a:rPr lang="zh-CN" altLang="en-US" sz="2000" b="1" dirty="0" smtClean="0">
                <a:solidFill>
                  <a:srgbClr val="0000FF"/>
                </a:solidFill>
              </a:rPr>
              <a:t>，当尼摩船长从</a:t>
            </a:r>
            <a:r>
              <a:rPr lang="zh-CN" altLang="en-US" sz="2000" b="1" dirty="0">
                <a:solidFill>
                  <a:srgbClr val="0000FF"/>
                </a:solidFill>
              </a:rPr>
              <a:t>衣服口供中取出一包珍珠，塞到印度人手中时</a:t>
            </a:r>
            <a:r>
              <a:rPr lang="zh-CN" altLang="en-US" sz="2000" dirty="0"/>
              <a:t>，他心中会有什么样的感受？这位水中人给锡兰岛的穿苦印度人的贵重施舍物，由一只发抖的手接去过了。此外，他受宠若惊的眼神表明，他不知是何方神仙既救了他的性命又馈赠他财富</a:t>
            </a:r>
            <a:r>
              <a:rPr lang="zh-CN" altLang="en-US" sz="2000" dirty="0" smtClean="0"/>
              <a:t>。</a:t>
            </a:r>
            <a:endParaRPr lang="en-US" altLang="zh-CN" sz="2000" dirty="0" smtClean="0"/>
          </a:p>
          <a:p>
            <a:r>
              <a:rPr lang="zh-CN" altLang="en-US" sz="2000" dirty="0" smtClean="0"/>
              <a:t>     他口气稍微有些激动</a:t>
            </a:r>
            <a:r>
              <a:rPr lang="zh-CN" altLang="en-US" sz="2000" dirty="0"/>
              <a:t>地回答我</a:t>
            </a:r>
            <a:r>
              <a:rPr lang="zh-CN" altLang="en-US" sz="2000" dirty="0" smtClean="0"/>
              <a:t>：</a:t>
            </a:r>
            <a:r>
              <a:rPr lang="zh-CN" altLang="en-US" sz="2000" b="1" dirty="0" smtClean="0">
                <a:solidFill>
                  <a:srgbClr val="0000FF"/>
                </a:solidFill>
              </a:rPr>
              <a:t>“</a:t>
            </a:r>
            <a:r>
              <a:rPr lang="zh-CN" altLang="en-US" sz="2000" b="1" dirty="0">
                <a:solidFill>
                  <a:srgbClr val="0000FF"/>
                </a:solidFill>
              </a:rPr>
              <a:t>教授，这个印度人是一个被压迫国家的人民，我的心还在这个国家，并且，直到我最后一口气，我的心也是在这个国家！</a:t>
            </a:r>
            <a:r>
              <a:rPr lang="zh-CN" altLang="en-US" sz="2000" b="1" dirty="0" smtClean="0">
                <a:solidFill>
                  <a:srgbClr val="0000FF"/>
                </a:solidFill>
              </a:rPr>
              <a:t>”</a:t>
            </a:r>
            <a:r>
              <a:rPr lang="zh-CN" altLang="en-US" sz="2000" b="1" dirty="0" smtClean="0">
                <a:solidFill>
                  <a:srgbClr val="FF0000"/>
                </a:solidFill>
              </a:rPr>
              <a:t>（语言描写）</a:t>
            </a:r>
            <a:endParaRPr lang="zh-CN" altLang="en-US" sz="2000" b="1" dirty="0">
              <a:solidFill>
                <a:srgbClr val="FF0000"/>
              </a:solidFill>
            </a:endParaRPr>
          </a:p>
        </p:txBody>
      </p:sp>
      <p:sp>
        <p:nvSpPr>
          <p:cNvPr id="11" name="对角圆角矩形 10"/>
          <p:cNvSpPr/>
          <p:nvPr/>
        </p:nvSpPr>
        <p:spPr>
          <a:xfrm>
            <a:off x="7078923" y="2950480"/>
            <a:ext cx="1905142" cy="652965"/>
          </a:xfrm>
          <a:prstGeom prst="round2DiagRect">
            <a:avLst/>
          </a:prstGeom>
          <a:solidFill>
            <a:srgbClr val="FFF2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kumimoji="1" lang="zh-CN" altLang="en-US" sz="3200" dirty="0" smtClean="0">
                <a:solidFill>
                  <a:srgbClr val="FF0000"/>
                </a:solidFill>
              </a:rPr>
              <a:t>英勇顽强</a:t>
            </a:r>
            <a:endParaRPr kumimoji="1" lang="en-US" altLang="zh-CN" sz="3200" dirty="0">
              <a:solidFill>
                <a:srgbClr val="FF0000"/>
              </a:solidFill>
            </a:endParaRPr>
          </a:p>
        </p:txBody>
      </p:sp>
      <p:sp>
        <p:nvSpPr>
          <p:cNvPr id="12" name="对角圆角矩形 11"/>
          <p:cNvSpPr/>
          <p:nvPr/>
        </p:nvSpPr>
        <p:spPr>
          <a:xfrm>
            <a:off x="1886467" y="4708839"/>
            <a:ext cx="3305989" cy="652965"/>
          </a:xfrm>
          <a:prstGeom prst="round2DiagRect">
            <a:avLst/>
          </a:prstGeom>
          <a:solidFill>
            <a:srgbClr val="FFF2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kumimoji="1" lang="zh-CN" altLang="en-US" sz="3200" dirty="0" smtClean="0">
                <a:solidFill>
                  <a:srgbClr val="FF0000"/>
                </a:solidFill>
              </a:rPr>
              <a:t>善良、同情弱者</a:t>
            </a:r>
            <a:endParaRPr kumimoji="1" lang="en-US" altLang="zh-CN" sz="3200" dirty="0">
              <a:solidFill>
                <a:srgbClr val="FF0000"/>
              </a:solidFill>
            </a:endParaRPr>
          </a:p>
        </p:txBody>
      </p:sp>
      <p:sp>
        <p:nvSpPr>
          <p:cNvPr id="13" name="对角圆角矩形 12"/>
          <p:cNvSpPr/>
          <p:nvPr/>
        </p:nvSpPr>
        <p:spPr>
          <a:xfrm>
            <a:off x="4123147" y="6074318"/>
            <a:ext cx="4337942" cy="652965"/>
          </a:xfrm>
          <a:prstGeom prst="round2DiagRect">
            <a:avLst/>
          </a:prstGeom>
          <a:solidFill>
            <a:srgbClr val="FFF2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kumimoji="1" lang="zh-CN" altLang="en-US" sz="3200" dirty="0" smtClean="0">
                <a:solidFill>
                  <a:srgbClr val="FF0000"/>
                </a:solidFill>
              </a:rPr>
              <a:t>正义、反对压迫的战士</a:t>
            </a:r>
            <a:endParaRPr kumimoji="1" lang="en-US" altLang="zh-CN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1784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 animBg="1"/>
      <p:bldP spid="12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56878" y="0"/>
            <a:ext cx="10515600" cy="1325563"/>
          </a:xfrm>
        </p:spPr>
        <p:txBody>
          <a:bodyPr/>
          <a:lstStyle/>
          <a:p>
            <a:pPr algn="ctr"/>
            <a:r>
              <a:rPr lang="zh-CN" altLang="en-US" dirty="0" smtClean="0">
                <a:latin typeface="华文楷体"/>
                <a:ea typeface="华文楷体"/>
                <a:cs typeface="华文楷体"/>
              </a:rPr>
              <a:t>大屠杀</a:t>
            </a:r>
            <a:r>
              <a:rPr lang="en-US" altLang="zh-CN" dirty="0" smtClean="0">
                <a:latin typeface="华文楷体"/>
                <a:ea typeface="华文楷体"/>
                <a:cs typeface="华文楷体"/>
              </a:rPr>
              <a:t>——</a:t>
            </a:r>
            <a:r>
              <a:rPr lang="zh-CN" altLang="en-US" dirty="0" smtClean="0">
                <a:latin typeface="华文楷体"/>
                <a:ea typeface="华文楷体"/>
                <a:cs typeface="华文楷体"/>
              </a:rPr>
              <a:t>又见尼摩船长</a:t>
            </a:r>
            <a:endParaRPr lang="zh-CN" altLang="en-US" dirty="0">
              <a:latin typeface="华文楷体"/>
              <a:ea typeface="华文楷体"/>
              <a:cs typeface="华文楷体"/>
            </a:endParaRPr>
          </a:p>
        </p:txBody>
      </p:sp>
      <p:pic>
        <p:nvPicPr>
          <p:cNvPr id="5" name="图片 4" descr="树枝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713230" cy="1844040"/>
          </a:xfrm>
          <a:prstGeom prst="rect">
            <a:avLst/>
          </a:prstGeom>
        </p:spPr>
      </p:pic>
      <p:sp>
        <p:nvSpPr>
          <p:cNvPr id="6" name="内容占位符 2"/>
          <p:cNvSpPr txBox="1">
            <a:spLocks/>
          </p:cNvSpPr>
          <p:nvPr/>
        </p:nvSpPr>
        <p:spPr>
          <a:xfrm>
            <a:off x="1315721" y="1311813"/>
            <a:ext cx="10395322" cy="9477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zh-CN" altLang="en-US" sz="3200" dirty="0" smtClean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跳读</a:t>
            </a:r>
            <a:r>
              <a:rPr lang="en-US" altLang="zh-CN" sz="3200" dirty="0" smtClean="0">
                <a:latin typeface="华文楷体"/>
                <a:ea typeface="华文楷体"/>
                <a:cs typeface="华文楷体"/>
              </a:rPr>
              <a:t>“</a:t>
            </a:r>
            <a:r>
              <a:rPr lang="zh-CN" altLang="en-US" sz="3200" dirty="0" smtClean="0">
                <a:latin typeface="华文楷体"/>
                <a:ea typeface="华文楷体"/>
                <a:cs typeface="华文楷体"/>
              </a:rPr>
              <a:t>大屠杀</a:t>
            </a:r>
            <a:r>
              <a:rPr lang="en-US" altLang="zh-CN" sz="3200" dirty="0" smtClean="0">
                <a:latin typeface="华文楷体"/>
                <a:ea typeface="华文楷体"/>
                <a:cs typeface="华文楷体"/>
              </a:rPr>
              <a:t>”</a:t>
            </a:r>
            <a:r>
              <a:rPr lang="zh-CN" altLang="en-US" sz="3200" dirty="0" smtClean="0">
                <a:latin typeface="华文楷体"/>
                <a:ea typeface="华文楷体"/>
                <a:cs typeface="华文楷体"/>
              </a:rPr>
              <a:t>章节内容，</a:t>
            </a:r>
            <a:r>
              <a:rPr lang="zh-CN" altLang="en-US" sz="3200" dirty="0" smtClean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圈点勾画</a:t>
            </a:r>
            <a:r>
              <a:rPr lang="zh-CN" altLang="en-US" sz="3200" dirty="0" smtClean="0">
                <a:latin typeface="华文楷体"/>
                <a:ea typeface="华文楷体"/>
                <a:cs typeface="华文楷体"/>
              </a:rPr>
              <a:t>尼摩船长的</a:t>
            </a:r>
            <a:r>
              <a:rPr lang="zh-CN" altLang="en-US" sz="3200" dirty="0" smtClean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语言、动作等细节，结合</a:t>
            </a:r>
            <a:r>
              <a:rPr lang="zh-CN" altLang="en-US" sz="32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文中</a:t>
            </a:r>
            <a:r>
              <a:rPr lang="zh-CN" altLang="en-US" sz="3200" dirty="0" smtClean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议论性的语句</a:t>
            </a:r>
            <a:r>
              <a:rPr lang="zh-CN" altLang="en-US" sz="32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来</a:t>
            </a:r>
            <a:r>
              <a:rPr lang="zh-CN" altLang="en-US" sz="3200" dirty="0" smtClean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分析</a:t>
            </a:r>
            <a:r>
              <a:rPr lang="zh-CN" altLang="en-US" sz="32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尼摩船长的形象。</a:t>
            </a:r>
            <a:endParaRPr lang="zh-CN" altLang="en-US" sz="3200" dirty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806652" y="2648316"/>
            <a:ext cx="11035137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 smtClean="0"/>
              <a:t> </a:t>
            </a:r>
            <a:r>
              <a:rPr lang="zh-CN" altLang="en-US" sz="2000" dirty="0"/>
              <a:t> </a:t>
            </a:r>
            <a:r>
              <a:rPr lang="zh-CN" altLang="en-US" sz="2000" dirty="0" smtClean="0"/>
              <a:t>   尼摩船长，听他的说话已经很</a:t>
            </a:r>
            <a:r>
              <a:rPr lang="zh-CN" altLang="en-US" sz="2000" b="1" dirty="0" smtClean="0">
                <a:solidFill>
                  <a:srgbClr val="0000FF"/>
                </a:solidFill>
              </a:rPr>
              <a:t>可怕</a:t>
            </a:r>
            <a:r>
              <a:rPr lang="zh-CN" altLang="en-US" sz="2000" dirty="0" smtClean="0"/>
              <a:t>，看他的脸孔更是</a:t>
            </a:r>
            <a:r>
              <a:rPr lang="zh-CN" altLang="en-US" sz="2000" b="1" dirty="0" smtClean="0">
                <a:solidFill>
                  <a:srgbClr val="0000FF"/>
                </a:solidFill>
              </a:rPr>
              <a:t>可怕</a:t>
            </a:r>
            <a:r>
              <a:rPr lang="zh-CN" altLang="en-US" sz="2000" dirty="0" smtClean="0"/>
              <a:t>。他的</a:t>
            </a:r>
            <a:r>
              <a:rPr lang="zh-CN" altLang="en-US" sz="2000" b="1" dirty="0" smtClean="0">
                <a:solidFill>
                  <a:srgbClr val="0000FF"/>
                </a:solidFill>
              </a:rPr>
              <a:t>脸孔</a:t>
            </a:r>
            <a:r>
              <a:rPr lang="zh-CN" altLang="en-US" sz="2000" dirty="0" smtClean="0"/>
              <a:t>由于心脏的痉挛而变得</a:t>
            </a:r>
            <a:r>
              <a:rPr lang="zh-CN" altLang="en-US" sz="2000" b="1" dirty="0" smtClean="0">
                <a:solidFill>
                  <a:srgbClr val="0000FF"/>
                </a:solidFill>
              </a:rPr>
              <a:t>苍白</a:t>
            </a:r>
            <a:r>
              <a:rPr lang="zh-CN" altLang="en-US" sz="2000" dirty="0" smtClean="0"/>
              <a:t>，看来他的心脏跳动是暂时停止了一下的。他的瞳仁</a:t>
            </a:r>
            <a:r>
              <a:rPr lang="zh-CN" altLang="en-US" sz="2000" b="1" dirty="0" smtClean="0">
                <a:solidFill>
                  <a:srgbClr val="0000FF"/>
                </a:solidFill>
              </a:rPr>
              <a:t>可怕</a:t>
            </a:r>
            <a:r>
              <a:rPr lang="zh-CN" altLang="en-US" sz="2000" dirty="0" smtClean="0"/>
              <a:t>地抽缩着。他的声音不是说话，而是吼起来了。他身向前弯，手下扭住加拿大人的肩头</a:t>
            </a:r>
            <a:r>
              <a:rPr lang="en-US" altLang="zh-CN" sz="2000" dirty="0" smtClean="0"/>
              <a:t>……</a:t>
            </a:r>
            <a:r>
              <a:rPr lang="zh-CN" altLang="en-US" sz="2000" dirty="0" smtClean="0"/>
              <a:t>加拿大人、康塞尔和我，</a:t>
            </a:r>
            <a:r>
              <a:rPr lang="zh-CN" altLang="en-US" sz="2000" b="1" dirty="0" smtClean="0">
                <a:solidFill>
                  <a:srgbClr val="0000FF"/>
                </a:solidFill>
              </a:rPr>
              <a:t>我们只能服从</a:t>
            </a:r>
            <a:r>
              <a:rPr lang="zh-CN" altLang="en-US" sz="2000" dirty="0" smtClean="0"/>
              <a:t>。</a:t>
            </a:r>
            <a:endParaRPr lang="en-US" altLang="zh-CN" sz="2000" dirty="0" smtClean="0"/>
          </a:p>
          <a:p>
            <a:r>
              <a:rPr lang="zh-CN" altLang="en-US" sz="2000" dirty="0" smtClean="0"/>
              <a:t>  </a:t>
            </a:r>
            <a:r>
              <a:rPr lang="zh-CN" altLang="en-US" sz="2000" dirty="0"/>
              <a:t> </a:t>
            </a:r>
            <a:r>
              <a:rPr lang="zh-CN" altLang="en-US" sz="2000" dirty="0" smtClean="0"/>
              <a:t> 尼摩船长在那里</a:t>
            </a:r>
            <a:r>
              <a:rPr lang="zh-CN" altLang="en-US" sz="2000" dirty="0"/>
              <a:t>。</a:t>
            </a:r>
            <a:r>
              <a:rPr lang="zh-CN" altLang="en-US" sz="2000" b="1" dirty="0">
                <a:solidFill>
                  <a:srgbClr val="0000FF"/>
                </a:solidFill>
              </a:rPr>
              <a:t>他神情阴沉，默不作声，冷酷无情</a:t>
            </a:r>
            <a:r>
              <a:rPr lang="zh-CN" altLang="en-US" sz="2000" dirty="0"/>
              <a:t>地透过左舷嵌板看着外面。</a:t>
            </a:r>
          </a:p>
          <a:p>
            <a:r>
              <a:rPr lang="zh-CN" altLang="en-US" sz="2000" b="1" dirty="0" smtClean="0">
                <a:solidFill>
                  <a:srgbClr val="0000FF"/>
                </a:solidFill>
              </a:rPr>
              <a:t>“</a:t>
            </a:r>
            <a:r>
              <a:rPr lang="zh-CN" altLang="en-US" sz="2000" b="1" dirty="0">
                <a:solidFill>
                  <a:srgbClr val="0000FF"/>
                </a:solidFill>
              </a:rPr>
              <a:t>我是权利！我是正义！</a:t>
            </a:r>
            <a:r>
              <a:rPr lang="zh-CN" altLang="en-US" sz="2000" dirty="0"/>
              <a:t>我是被压迫的，瞧，那就是压迫者！由于他，所有一切我热爱过的，亲热过的，尊敬过的，祖园、爱人、子女、我的父亲、我的母亲，他们全死亡了！</a:t>
            </a:r>
            <a:r>
              <a:rPr lang="zh-CN" altLang="en-US" sz="2000" b="1" dirty="0">
                <a:solidFill>
                  <a:srgbClr val="0000FF"/>
                </a:solidFill>
              </a:rPr>
              <a:t>所有我仇恨的一切，就在那里！您不许说话！</a:t>
            </a:r>
            <a:r>
              <a:rPr lang="zh-CN" altLang="en-US" sz="2000" b="1" dirty="0" smtClean="0">
                <a:solidFill>
                  <a:srgbClr val="0000FF"/>
                </a:solidFill>
              </a:rPr>
              <a:t>”</a:t>
            </a:r>
            <a:endParaRPr lang="en-US" altLang="zh-CN" sz="2000" b="1" dirty="0" smtClean="0">
              <a:solidFill>
                <a:srgbClr val="0000FF"/>
              </a:solidFill>
            </a:endParaRPr>
          </a:p>
          <a:p>
            <a:r>
              <a:rPr lang="en-US" altLang="zh-CN" sz="2000" dirty="0" smtClean="0"/>
              <a:t>    </a:t>
            </a:r>
            <a:r>
              <a:rPr lang="zh-CN" altLang="en-US" sz="2000" dirty="0" smtClean="0"/>
              <a:t>  我转过头来看尼摩船长</a:t>
            </a:r>
            <a:r>
              <a:rPr lang="zh-CN" altLang="en-US" sz="2000" dirty="0"/>
              <a:t>。</a:t>
            </a:r>
            <a:r>
              <a:rPr lang="zh-CN" altLang="en-US" sz="2000" b="1" dirty="0">
                <a:solidFill>
                  <a:srgbClr val="0000FF"/>
                </a:solidFill>
              </a:rPr>
              <a:t>这个可怕的裁判执行人，是真正的仇恨天神，眼睛老是盯着看。</a:t>
            </a:r>
            <a:r>
              <a:rPr lang="zh-CN" altLang="en-US" sz="2000" dirty="0"/>
              <a:t>当一切都完了，尼摩船长向他的房门走去，把门打开，走进房中。我眼看着他。在他房间里面的嵌板上，他的那些英雄人物的肖像下面，我看到一个年纪还轻的妇人和两个小孩的肖像。尼摩船长两眼看这肖像一下，向像中人伸出两只胳膊，</a:t>
            </a:r>
            <a:r>
              <a:rPr lang="zh-CN" altLang="en-US" sz="2000" b="1" dirty="0">
                <a:solidFill>
                  <a:srgbClr val="0000FF"/>
                </a:solidFill>
              </a:rPr>
              <a:t>同时跪着，抽咽起来</a:t>
            </a:r>
            <a:r>
              <a:rPr lang="zh-CN" altLang="en-US" sz="2000" b="1" dirty="0" smtClean="0">
                <a:solidFill>
                  <a:srgbClr val="0000FF"/>
                </a:solidFill>
              </a:rPr>
              <a:t>。</a:t>
            </a:r>
            <a:endParaRPr lang="en-US" altLang="zh-CN" sz="2000" b="1" dirty="0" smtClean="0">
              <a:solidFill>
                <a:srgbClr val="0000FF"/>
              </a:solidFill>
            </a:endParaRPr>
          </a:p>
        </p:txBody>
      </p:sp>
      <p:sp>
        <p:nvSpPr>
          <p:cNvPr id="13" name="对角圆角矩形 12"/>
          <p:cNvSpPr/>
          <p:nvPr/>
        </p:nvSpPr>
        <p:spPr>
          <a:xfrm>
            <a:off x="6032961" y="3342631"/>
            <a:ext cx="2764329" cy="2016785"/>
          </a:xfrm>
          <a:prstGeom prst="round2Diag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kumimoji="1" lang="zh-CN" altLang="en-US" sz="3200" dirty="0" smtClean="0">
                <a:solidFill>
                  <a:srgbClr val="FF0000"/>
                </a:solidFill>
              </a:rPr>
              <a:t>失去理智</a:t>
            </a:r>
            <a:endParaRPr kumimoji="1" lang="en-US" altLang="zh-CN" sz="3200" dirty="0" smtClean="0">
              <a:solidFill>
                <a:srgbClr val="FF0000"/>
              </a:solidFill>
            </a:endParaRPr>
          </a:p>
          <a:p>
            <a:pPr lvl="0" algn="ctr"/>
            <a:r>
              <a:rPr kumimoji="1" lang="zh-CN" altLang="en-US" sz="3200" dirty="0" smtClean="0">
                <a:solidFill>
                  <a:srgbClr val="FF0000"/>
                </a:solidFill>
              </a:rPr>
              <a:t>阴郁残暴</a:t>
            </a:r>
            <a:endParaRPr kumimoji="1" lang="en-US" altLang="zh-CN" sz="3200" dirty="0" smtClean="0">
              <a:solidFill>
                <a:srgbClr val="FF0000"/>
              </a:solidFill>
            </a:endParaRPr>
          </a:p>
          <a:p>
            <a:pPr lvl="0" algn="ctr"/>
            <a:r>
              <a:rPr kumimoji="1" lang="zh-CN" altLang="en-US" sz="3200" dirty="0" smtClean="0">
                <a:solidFill>
                  <a:srgbClr val="FF0000"/>
                </a:solidFill>
              </a:rPr>
              <a:t>冷酷无情</a:t>
            </a:r>
            <a:endParaRPr kumimoji="1" lang="en-US" altLang="zh-CN" sz="3200" dirty="0" smtClean="0">
              <a:solidFill>
                <a:srgbClr val="FF0000"/>
              </a:solidFill>
            </a:endParaRPr>
          </a:p>
          <a:p>
            <a:pPr lvl="0" algn="ctr"/>
            <a:r>
              <a:rPr kumimoji="1" lang="zh-CN" altLang="en-US" sz="3200" dirty="0" smtClean="0">
                <a:solidFill>
                  <a:srgbClr val="FF0000"/>
                </a:solidFill>
              </a:rPr>
              <a:t>复仇者</a:t>
            </a:r>
            <a:endParaRPr kumimoji="1" lang="en-US" altLang="zh-CN" sz="3200" dirty="0" smtClean="0">
              <a:solidFill>
                <a:srgbClr val="FF0000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3066677" y="6211669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15404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 descr="树枝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7315" y="-313690"/>
            <a:ext cx="1713230" cy="184404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4817915" y="1113192"/>
            <a:ext cx="5946071" cy="1510067"/>
          </a:xfrm>
          <a:prstGeom prst="rect">
            <a:avLst/>
          </a:prstGeom>
          <a:noFill/>
          <a:ln>
            <a:solidFill>
              <a:srgbClr val="5546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4882128" y="2978650"/>
            <a:ext cx="5945553" cy="1503093"/>
          </a:xfrm>
          <a:prstGeom prst="rect">
            <a:avLst/>
          </a:prstGeom>
          <a:noFill/>
          <a:ln>
            <a:solidFill>
              <a:srgbClr val="5546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4838906" y="4873896"/>
            <a:ext cx="5932742" cy="1200052"/>
          </a:xfrm>
          <a:prstGeom prst="rect">
            <a:avLst/>
          </a:prstGeom>
          <a:noFill/>
          <a:ln>
            <a:solidFill>
              <a:srgbClr val="5546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8" name="直接连接符 17"/>
          <p:cNvCxnSpPr/>
          <p:nvPr/>
        </p:nvCxnSpPr>
        <p:spPr>
          <a:xfrm rot="5400000">
            <a:off x="1885088" y="3445350"/>
            <a:ext cx="5321148" cy="4406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文本框 15"/>
          <p:cNvSpPr txBox="1"/>
          <p:nvPr/>
        </p:nvSpPr>
        <p:spPr>
          <a:xfrm>
            <a:off x="663431" y="5270808"/>
            <a:ext cx="37181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solidFill>
                  <a:srgbClr val="55463D"/>
                </a:solidFill>
                <a:latin typeface="+mn-ea"/>
              </a:rPr>
              <a:t>总析尼摩船长形象</a:t>
            </a:r>
            <a:endParaRPr lang="zh-CN" altLang="en-US" sz="3200" b="1" dirty="0">
              <a:solidFill>
                <a:srgbClr val="55463D"/>
              </a:solidFill>
              <a:latin typeface="+mn-ea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934469" y="1129508"/>
            <a:ext cx="6096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kumimoji="1" lang="zh-CN" altLang="en-US" sz="2800" b="1" dirty="0" smtClean="0">
                <a:solidFill>
                  <a:srgbClr val="FF0000"/>
                </a:solidFill>
              </a:rPr>
              <a:t>沉着冷静</a:t>
            </a:r>
            <a:r>
              <a:rPr kumimoji="1" lang="zh-CN" altLang="zh-CN" sz="2800" b="1" dirty="0" smtClean="0">
                <a:solidFill>
                  <a:srgbClr val="FF0000"/>
                </a:solidFill>
              </a:rPr>
              <a:t>、</a:t>
            </a:r>
            <a:r>
              <a:rPr kumimoji="1" lang="zh-CN" altLang="en-US" sz="2800" b="1" dirty="0" smtClean="0">
                <a:solidFill>
                  <a:srgbClr val="FF0000"/>
                </a:solidFill>
              </a:rPr>
              <a:t>聪</a:t>
            </a:r>
            <a:r>
              <a:rPr kumimoji="1" lang="zh-CN" altLang="en-US" sz="2800" b="1" dirty="0">
                <a:solidFill>
                  <a:srgbClr val="FF0000"/>
                </a:solidFill>
              </a:rPr>
              <a:t>明机</a:t>
            </a:r>
            <a:r>
              <a:rPr kumimoji="1" lang="zh-CN" altLang="en-US" sz="2800" b="1" dirty="0" smtClean="0">
                <a:solidFill>
                  <a:srgbClr val="FF0000"/>
                </a:solidFill>
              </a:rPr>
              <a:t>智</a:t>
            </a:r>
            <a:r>
              <a:rPr kumimoji="1" lang="zh-CN" altLang="zh-CN" sz="2800" b="1" dirty="0" smtClean="0">
                <a:solidFill>
                  <a:srgbClr val="FF0000"/>
                </a:solidFill>
              </a:rPr>
              <a:t>、</a:t>
            </a:r>
            <a:r>
              <a:rPr kumimoji="1" lang="zh-CN" altLang="en-US" sz="2800" b="1" dirty="0" smtClean="0">
                <a:solidFill>
                  <a:srgbClr val="FF0000"/>
                </a:solidFill>
              </a:rPr>
              <a:t>有先见之明、</a:t>
            </a:r>
            <a:endParaRPr kumimoji="1" lang="en-US" altLang="zh-CN" sz="2800" b="1" dirty="0">
              <a:solidFill>
                <a:srgbClr val="FF0000"/>
              </a:solidFill>
            </a:endParaRPr>
          </a:p>
          <a:p>
            <a:r>
              <a:rPr kumimoji="1" lang="zh-CN" altLang="en-US" sz="2800" b="1" dirty="0">
                <a:solidFill>
                  <a:srgbClr val="FF0000"/>
                </a:solidFill>
              </a:rPr>
              <a:t>知识渊</a:t>
            </a:r>
            <a:r>
              <a:rPr kumimoji="1" lang="zh-CN" altLang="en-US" sz="2800" b="1" dirty="0" smtClean="0">
                <a:solidFill>
                  <a:srgbClr val="FF0000"/>
                </a:solidFill>
              </a:rPr>
              <a:t>博，拥有与生俱</a:t>
            </a:r>
            <a:r>
              <a:rPr kumimoji="1" lang="zh-CN" altLang="en-US" sz="2800" b="1" dirty="0">
                <a:solidFill>
                  <a:srgbClr val="FF0000"/>
                </a:solidFill>
              </a:rPr>
              <a:t>来</a:t>
            </a:r>
            <a:r>
              <a:rPr kumimoji="1" lang="zh-CN" altLang="en-US" sz="2800" b="1" dirty="0" smtClean="0">
                <a:solidFill>
                  <a:srgbClr val="FF0000"/>
                </a:solidFill>
              </a:rPr>
              <a:t>的领袖气质的神秘的海洋守护者。</a:t>
            </a:r>
            <a:endParaRPr kumimoji="1" lang="en-US" altLang="zh-CN" sz="2800" b="1" dirty="0">
              <a:solidFill>
                <a:srgbClr val="FF0000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4897111" y="3220989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kumimoji="1" lang="zh-CN" altLang="en-US" sz="2800" b="1" dirty="0" smtClean="0">
                <a:solidFill>
                  <a:srgbClr val="FF0000"/>
                </a:solidFill>
              </a:rPr>
              <a:t>英勇顽强、极富正义，善良、同情弱者的反对一切压迫和殖民主义的战士。</a:t>
            </a:r>
            <a:endParaRPr kumimoji="1" lang="en-US" altLang="zh-CN" sz="2800" b="1" dirty="0">
              <a:solidFill>
                <a:srgbClr val="FF0000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4897111" y="5007545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kumimoji="1" lang="zh-CN" altLang="en-US" sz="2800" b="1" dirty="0" smtClean="0">
                <a:solidFill>
                  <a:srgbClr val="FF0000"/>
                </a:solidFill>
              </a:rPr>
              <a:t>失去理智</a:t>
            </a:r>
            <a:r>
              <a:rPr kumimoji="1" lang="zh-CN" altLang="zh-CN" sz="2800" b="1" dirty="0" smtClean="0">
                <a:solidFill>
                  <a:srgbClr val="FF0000"/>
                </a:solidFill>
              </a:rPr>
              <a:t>、</a:t>
            </a:r>
            <a:r>
              <a:rPr kumimoji="1" lang="zh-CN" altLang="en-US" sz="2800" b="1" dirty="0" smtClean="0">
                <a:solidFill>
                  <a:srgbClr val="FF0000"/>
                </a:solidFill>
              </a:rPr>
              <a:t>阴郁残暴</a:t>
            </a:r>
            <a:r>
              <a:rPr kumimoji="1" lang="zh-CN" altLang="zh-CN" sz="2800" b="1" dirty="0" smtClean="0">
                <a:solidFill>
                  <a:srgbClr val="FF0000"/>
                </a:solidFill>
              </a:rPr>
              <a:t>，</a:t>
            </a:r>
            <a:r>
              <a:rPr kumimoji="1" lang="zh-CN" altLang="en-US" sz="2800" b="1" dirty="0" smtClean="0">
                <a:solidFill>
                  <a:srgbClr val="FF0000"/>
                </a:solidFill>
              </a:rPr>
              <a:t>冷酷无情，呼唤正义、自由的复仇者。</a:t>
            </a:r>
            <a:endParaRPr kumimoji="1" lang="en-US" altLang="zh-CN" sz="2800" b="1" dirty="0">
              <a:solidFill>
                <a:srgbClr val="FF0000"/>
              </a:solidFill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637" y="1405045"/>
            <a:ext cx="2729658" cy="3639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322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4"/>
          <p:cNvSpPr txBox="1">
            <a:spLocks/>
          </p:cNvSpPr>
          <p:nvPr/>
        </p:nvSpPr>
        <p:spPr>
          <a:xfrm>
            <a:off x="4494453" y="881591"/>
            <a:ext cx="4732429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dirty="0" smtClean="0">
                <a:latin typeface="华文楷体"/>
                <a:ea typeface="华文楷体"/>
                <a:cs typeface="华文楷体"/>
              </a:rPr>
              <a:t>快速阅读技法小结</a:t>
            </a:r>
            <a:endParaRPr lang="zh-CN" altLang="en-US" dirty="0">
              <a:latin typeface="华文楷体"/>
              <a:ea typeface="华文楷体"/>
              <a:cs typeface="华文楷体"/>
            </a:endParaRPr>
          </a:p>
        </p:txBody>
      </p:sp>
      <p:pic>
        <p:nvPicPr>
          <p:cNvPr id="4" name="图片 3" descr="未标题-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62022" y="653589"/>
            <a:ext cx="6088997" cy="1082639"/>
          </a:xfrm>
          <a:prstGeom prst="rect">
            <a:avLst/>
          </a:prstGeom>
        </p:spPr>
      </p:pic>
      <p:pic>
        <p:nvPicPr>
          <p:cNvPr id="5" name="图片 4" descr="树枝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160" y="-22225"/>
            <a:ext cx="1713230" cy="1844040"/>
          </a:xfrm>
          <a:prstGeom prst="rect">
            <a:avLst/>
          </a:prstGeom>
        </p:spPr>
      </p:pic>
      <p:sp>
        <p:nvSpPr>
          <p:cNvPr id="7" name="折角形 6"/>
          <p:cNvSpPr/>
          <p:nvPr/>
        </p:nvSpPr>
        <p:spPr>
          <a:xfrm>
            <a:off x="442953" y="2577002"/>
            <a:ext cx="5048350" cy="3099871"/>
          </a:xfrm>
          <a:prstGeom prst="foldedCorner">
            <a:avLst>
              <a:gd name="adj" fmla="val 29684"/>
            </a:avLst>
          </a:prstGeom>
          <a:noFill/>
          <a:ln>
            <a:solidFill>
              <a:srgbClr val="5546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折角形 7"/>
          <p:cNvSpPr/>
          <p:nvPr/>
        </p:nvSpPr>
        <p:spPr>
          <a:xfrm>
            <a:off x="6014285" y="2315567"/>
            <a:ext cx="5752793" cy="3622742"/>
          </a:xfrm>
          <a:prstGeom prst="foldedCorner">
            <a:avLst>
              <a:gd name="adj" fmla="val 29684"/>
            </a:avLst>
          </a:prstGeom>
          <a:noFill/>
          <a:ln>
            <a:solidFill>
              <a:srgbClr val="5546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6219742" y="2391793"/>
            <a:ext cx="500567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400" b="1" dirty="0" smtClean="0">
                <a:solidFill>
                  <a:srgbClr val="FF0000"/>
                </a:solidFill>
                <a:latin typeface="仿宋" pitchFamily="49" charset="-122"/>
                <a:ea typeface="仿宋" pitchFamily="49" charset="-122"/>
              </a:rPr>
              <a:t>跳读法</a:t>
            </a:r>
            <a:endParaRPr lang="en-US" altLang="zh-CN" sz="2400" b="1" dirty="0" smtClean="0">
              <a:solidFill>
                <a:srgbClr val="FF0000"/>
              </a:solidFill>
              <a:latin typeface="仿宋" pitchFamily="49" charset="-122"/>
              <a:ea typeface="仿宋" pitchFamily="49" charset="-122"/>
            </a:endParaRPr>
          </a:p>
          <a:p>
            <a:r>
              <a:rPr lang="zh-CN" altLang="en-US" sz="2400" b="1" dirty="0" smtClean="0">
                <a:latin typeface="仿宋" pitchFamily="49" charset="-122"/>
                <a:ea typeface="仿宋" pitchFamily="49" charset="-122"/>
              </a:rPr>
              <a:t>一理主要情节</a:t>
            </a:r>
            <a:endParaRPr lang="en-US" altLang="zh-CN" sz="2400" b="1" dirty="0" smtClean="0">
              <a:latin typeface="仿宋" pitchFamily="49" charset="-122"/>
              <a:ea typeface="仿宋" pitchFamily="49" charset="-122"/>
            </a:endParaRPr>
          </a:p>
          <a:p>
            <a:r>
              <a:rPr lang="zh-CN" altLang="en-US" sz="2400" b="1" dirty="0" smtClean="0">
                <a:latin typeface="仿宋" pitchFamily="49" charset="-122"/>
                <a:ea typeface="仿宋" pitchFamily="49" charset="-122"/>
              </a:rPr>
              <a:t>关注情节发展中的</a:t>
            </a:r>
            <a:r>
              <a:rPr lang="zh-CN" altLang="en-US" sz="2400" b="1" dirty="0">
                <a:latin typeface="仿宋" pitchFamily="49" charset="-122"/>
                <a:ea typeface="仿宋" pitchFamily="49" charset="-122"/>
              </a:rPr>
              <a:t>人物形象的变化；</a:t>
            </a:r>
            <a:endParaRPr lang="en-US" altLang="zh-CN" sz="2400" b="1" dirty="0">
              <a:latin typeface="仿宋" pitchFamily="49" charset="-122"/>
              <a:ea typeface="仿宋" pitchFamily="49" charset="-122"/>
            </a:endParaRPr>
          </a:p>
          <a:p>
            <a:r>
              <a:rPr lang="zh-CN" altLang="en-US" sz="2400" b="1" dirty="0">
                <a:latin typeface="仿宋" pitchFamily="49" charset="-122"/>
                <a:ea typeface="仿宋" pitchFamily="49" charset="-122"/>
              </a:rPr>
              <a:t>二看人物</a:t>
            </a:r>
            <a:r>
              <a:rPr lang="zh-CN" altLang="en-US" sz="2400" b="1" dirty="0" smtClean="0">
                <a:latin typeface="仿宋" pitchFamily="49" charset="-122"/>
                <a:ea typeface="仿宋" pitchFamily="49" charset="-122"/>
              </a:rPr>
              <a:t>描写</a:t>
            </a:r>
            <a:endParaRPr lang="en-US" altLang="zh-CN" sz="2400" b="1" dirty="0" smtClean="0">
              <a:latin typeface="仿宋" pitchFamily="49" charset="-122"/>
              <a:ea typeface="仿宋" pitchFamily="49" charset="-122"/>
            </a:endParaRPr>
          </a:p>
          <a:p>
            <a:r>
              <a:rPr lang="zh-CN" altLang="en-US" sz="2400" b="1" dirty="0" smtClean="0">
                <a:latin typeface="仿宋" pitchFamily="49" charset="-122"/>
                <a:ea typeface="仿宋" pitchFamily="49" charset="-122"/>
              </a:rPr>
              <a:t>语</a:t>
            </a:r>
            <a:r>
              <a:rPr lang="zh-CN" altLang="en-US" sz="2400" b="1" dirty="0">
                <a:latin typeface="仿宋" pitchFamily="49" charset="-122"/>
                <a:ea typeface="仿宋" pitchFamily="49" charset="-122"/>
              </a:rPr>
              <a:t>言、动作等细节中分析形象；</a:t>
            </a:r>
            <a:endParaRPr lang="en-US" altLang="zh-CN" sz="2400" b="1" dirty="0">
              <a:latin typeface="仿宋" pitchFamily="49" charset="-122"/>
              <a:ea typeface="仿宋" pitchFamily="49" charset="-122"/>
            </a:endParaRPr>
          </a:p>
          <a:p>
            <a:r>
              <a:rPr lang="zh-CN" altLang="en-US" sz="2400" b="1" dirty="0">
                <a:latin typeface="仿宋" pitchFamily="49" charset="-122"/>
                <a:ea typeface="仿宋" pitchFamily="49" charset="-122"/>
              </a:rPr>
              <a:t>三比次</a:t>
            </a:r>
            <a:r>
              <a:rPr lang="zh-CN" altLang="en-US" sz="2400" b="1" dirty="0" smtClean="0">
                <a:latin typeface="仿宋" pitchFamily="49" charset="-122"/>
                <a:ea typeface="仿宋" pitchFamily="49" charset="-122"/>
              </a:rPr>
              <a:t>要人物</a:t>
            </a:r>
            <a:endParaRPr lang="en-US" altLang="zh-CN" sz="2400" b="1" dirty="0" smtClean="0">
              <a:latin typeface="仿宋" pitchFamily="49" charset="-122"/>
              <a:ea typeface="仿宋" pitchFamily="49" charset="-122"/>
            </a:endParaRPr>
          </a:p>
          <a:p>
            <a:r>
              <a:rPr lang="zh-CN" altLang="en-US" sz="2400" b="1" dirty="0" smtClean="0">
                <a:latin typeface="仿宋" pitchFamily="49" charset="-122"/>
                <a:ea typeface="仿宋" pitchFamily="49" charset="-122"/>
              </a:rPr>
              <a:t>人物对</a:t>
            </a:r>
            <a:r>
              <a:rPr lang="zh-CN" altLang="en-US" sz="2400" b="1" dirty="0">
                <a:latin typeface="仿宋" pitchFamily="49" charset="-122"/>
                <a:ea typeface="仿宋" pitchFamily="49" charset="-122"/>
              </a:rPr>
              <a:t>比中分析尼摩船长形象。</a:t>
            </a:r>
            <a:endParaRPr lang="en-US" altLang="zh-CN" sz="2400" b="1" dirty="0">
              <a:latin typeface="仿宋" pitchFamily="49" charset="-122"/>
              <a:ea typeface="仿宋" pitchFamily="49" charset="-122"/>
            </a:endParaRPr>
          </a:p>
          <a:p>
            <a:r>
              <a:rPr lang="zh-CN" altLang="en-US" sz="2400" b="1" dirty="0" smtClean="0">
                <a:latin typeface="仿宋" pitchFamily="49" charset="-122"/>
                <a:ea typeface="仿宋" pitchFamily="49" charset="-122"/>
              </a:rPr>
              <a:t>四析人物议论</a:t>
            </a:r>
            <a:endParaRPr lang="en-US" altLang="zh-CN" sz="2400" b="1" dirty="0" smtClean="0">
              <a:latin typeface="仿宋" pitchFamily="49" charset="-122"/>
              <a:ea typeface="仿宋" pitchFamily="49" charset="-122"/>
            </a:endParaRPr>
          </a:p>
          <a:p>
            <a:r>
              <a:rPr lang="zh-CN" altLang="en-US" sz="2400" b="1" dirty="0" smtClean="0">
                <a:latin typeface="仿宋" pitchFamily="49" charset="-122"/>
                <a:ea typeface="仿宋" pitchFamily="49" charset="-122"/>
              </a:rPr>
              <a:t>议论语</a:t>
            </a:r>
            <a:r>
              <a:rPr lang="zh-CN" altLang="en-US" sz="2400" b="1" dirty="0">
                <a:latin typeface="仿宋" pitchFamily="49" charset="-122"/>
                <a:ea typeface="仿宋" pitchFamily="49" charset="-122"/>
              </a:rPr>
              <a:t>句中分析尼摩船长的形象。</a:t>
            </a:r>
            <a:endParaRPr lang="en-US" altLang="zh-CN" sz="2400" b="1" dirty="0">
              <a:latin typeface="仿宋" pitchFamily="49" charset="-122"/>
              <a:ea typeface="仿宋" pitchFamily="49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66947" y="2604750"/>
            <a:ext cx="487493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400" b="1" dirty="0" smtClean="0">
                <a:solidFill>
                  <a:srgbClr val="FF0000"/>
                </a:solidFill>
                <a:latin typeface="仿宋" pitchFamily="49" charset="-122"/>
                <a:ea typeface="仿宋" pitchFamily="49" charset="-122"/>
              </a:rPr>
              <a:t>快速浏览法</a:t>
            </a:r>
            <a:endParaRPr lang="en-US" altLang="zh-CN" sz="2400" b="1" dirty="0" smtClean="0">
              <a:solidFill>
                <a:srgbClr val="FF0000"/>
              </a:solidFill>
              <a:latin typeface="仿宋" pitchFamily="49" charset="-122"/>
              <a:ea typeface="仿宋" pitchFamily="49" charset="-122"/>
            </a:endParaRPr>
          </a:p>
          <a:p>
            <a:r>
              <a:rPr lang="zh-CN" altLang="en-US" sz="2400" b="1" dirty="0" smtClean="0">
                <a:latin typeface="仿宋" pitchFamily="49" charset="-122"/>
                <a:ea typeface="仿宋" pitchFamily="49" charset="-122"/>
              </a:rPr>
              <a:t>一看小说目录</a:t>
            </a:r>
            <a:endParaRPr lang="en-US" altLang="zh-CN" sz="2400" b="1" dirty="0" smtClean="0">
              <a:latin typeface="仿宋" pitchFamily="49" charset="-122"/>
              <a:ea typeface="仿宋" pitchFamily="49" charset="-122"/>
            </a:endParaRPr>
          </a:p>
          <a:p>
            <a:r>
              <a:rPr lang="zh-CN" altLang="en-US" sz="2400" b="1" dirty="0" smtClean="0">
                <a:latin typeface="仿宋" pitchFamily="49" charset="-122"/>
                <a:ea typeface="仿宋" pitchFamily="49" charset="-122"/>
              </a:rPr>
              <a:t>确定尼摩船长出场及以</a:t>
            </a:r>
            <a:r>
              <a:rPr lang="zh-CN" altLang="en-US" sz="2400" b="1" dirty="0">
                <a:latin typeface="仿宋" pitchFamily="49" charset="-122"/>
                <a:ea typeface="仿宋" pitchFamily="49" charset="-122"/>
              </a:rPr>
              <a:t>后的章节；</a:t>
            </a:r>
            <a:endParaRPr lang="en-US" altLang="zh-CN" sz="2400" b="1" dirty="0">
              <a:latin typeface="仿宋" pitchFamily="49" charset="-122"/>
              <a:ea typeface="仿宋" pitchFamily="49" charset="-122"/>
            </a:endParaRPr>
          </a:p>
          <a:p>
            <a:r>
              <a:rPr lang="zh-CN" altLang="en-US" sz="2400" b="1" dirty="0">
                <a:latin typeface="仿宋" pitchFamily="49" charset="-122"/>
                <a:ea typeface="仿宋" pitchFamily="49" charset="-122"/>
              </a:rPr>
              <a:t>二看章节</a:t>
            </a:r>
            <a:r>
              <a:rPr lang="zh-CN" altLang="en-US" sz="2400" b="1" dirty="0" smtClean="0">
                <a:latin typeface="仿宋" pitchFamily="49" charset="-122"/>
                <a:ea typeface="仿宋" pitchFamily="49" charset="-122"/>
              </a:rPr>
              <a:t>的标题</a:t>
            </a:r>
            <a:endParaRPr lang="en-US" altLang="zh-CN" sz="2400" b="1" dirty="0" smtClean="0">
              <a:latin typeface="仿宋" pitchFamily="49" charset="-122"/>
              <a:ea typeface="仿宋" pitchFamily="49" charset="-122"/>
            </a:endParaRPr>
          </a:p>
          <a:p>
            <a:r>
              <a:rPr lang="zh-CN" altLang="en-US" sz="2400" b="1" dirty="0" smtClean="0">
                <a:latin typeface="仿宋" pitchFamily="49" charset="-122"/>
                <a:ea typeface="仿宋" pitchFamily="49" charset="-122"/>
              </a:rPr>
              <a:t>推测章节</a:t>
            </a:r>
            <a:r>
              <a:rPr lang="zh-CN" altLang="en-US" sz="2400" b="1" dirty="0">
                <a:latin typeface="仿宋" pitchFamily="49" charset="-122"/>
                <a:ea typeface="仿宋" pitchFamily="49" charset="-122"/>
              </a:rPr>
              <a:t>主要内容；</a:t>
            </a:r>
            <a:endParaRPr lang="en-US" altLang="zh-CN" sz="2400" b="1" dirty="0">
              <a:latin typeface="仿宋" pitchFamily="49" charset="-122"/>
              <a:ea typeface="仿宋" pitchFamily="49" charset="-122"/>
            </a:endParaRPr>
          </a:p>
          <a:p>
            <a:r>
              <a:rPr lang="zh-CN" altLang="en-US" sz="2400" b="1" dirty="0">
                <a:latin typeface="仿宋" pitchFamily="49" charset="-122"/>
                <a:ea typeface="仿宋" pitchFamily="49" charset="-122"/>
              </a:rPr>
              <a:t>三看章节开头、</a:t>
            </a:r>
            <a:r>
              <a:rPr lang="zh-CN" altLang="en-US" sz="2400" b="1" dirty="0" smtClean="0">
                <a:latin typeface="仿宋" pitchFamily="49" charset="-122"/>
                <a:ea typeface="仿宋" pitchFamily="49" charset="-122"/>
              </a:rPr>
              <a:t>结尾等关键句</a:t>
            </a:r>
            <a:endParaRPr lang="en-US" altLang="zh-CN" sz="2400" b="1" dirty="0" smtClean="0">
              <a:latin typeface="仿宋" pitchFamily="49" charset="-122"/>
              <a:ea typeface="仿宋" pitchFamily="49" charset="-122"/>
            </a:endParaRPr>
          </a:p>
          <a:p>
            <a:r>
              <a:rPr lang="zh-CN" altLang="en-US" sz="2400" b="1" dirty="0" smtClean="0">
                <a:latin typeface="仿宋" pitchFamily="49" charset="-122"/>
                <a:ea typeface="仿宋" pitchFamily="49" charset="-122"/>
              </a:rPr>
              <a:t>梳</a:t>
            </a:r>
            <a:r>
              <a:rPr lang="zh-CN" altLang="en-US" sz="2400" b="1" dirty="0">
                <a:latin typeface="仿宋" pitchFamily="49" charset="-122"/>
                <a:ea typeface="仿宋" pitchFamily="49" charset="-122"/>
              </a:rPr>
              <a:t>理主要事件</a:t>
            </a:r>
            <a:r>
              <a:rPr lang="zh-CN" altLang="en-US" sz="2400" b="1" dirty="0" smtClean="0">
                <a:latin typeface="仿宋" pitchFamily="49" charset="-122"/>
                <a:ea typeface="仿宋" pitchFamily="49" charset="-122"/>
              </a:rPr>
              <a:t>；</a:t>
            </a:r>
            <a:endParaRPr lang="en-US" altLang="zh-CN" sz="2400" b="1" dirty="0" smtClean="0">
              <a:latin typeface="仿宋" pitchFamily="49" charset="-122"/>
              <a:ea typeface="仿宋" pitchFamily="49" charset="-122"/>
            </a:endParaRPr>
          </a:p>
          <a:p>
            <a:r>
              <a:rPr lang="zh-CN" altLang="en-US" sz="2400" b="1" dirty="0" smtClean="0">
                <a:latin typeface="仿宋" pitchFamily="49" charset="-122"/>
                <a:ea typeface="仿宋" pitchFamily="49" charset="-122"/>
              </a:rPr>
              <a:t>四析</a:t>
            </a:r>
            <a:r>
              <a:rPr lang="zh-CN" altLang="en-US" sz="2400" b="1" dirty="0">
                <a:latin typeface="仿宋" pitchFamily="49" charset="-122"/>
                <a:ea typeface="仿宋" pitchFamily="49" charset="-122"/>
              </a:rPr>
              <a:t>事件中的人物形象特点。</a:t>
            </a:r>
          </a:p>
        </p:txBody>
      </p:sp>
    </p:spTree>
    <p:extLst>
      <p:ext uri="{BB962C8B-B14F-4D97-AF65-F5344CB8AC3E}">
        <p14:creationId xmlns:p14="http://schemas.microsoft.com/office/powerpoint/2010/main" val="1798761104"/>
      </p:ext>
    </p:extLst>
  </p:cSld>
  <p:clrMapOvr>
    <a:masterClrMapping/>
  </p:clrMapOvr>
  <p:transition spd="slow" advTm="5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 descr="树枝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7315" y="-313690"/>
            <a:ext cx="1713230" cy="1844040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3551918" y="971911"/>
            <a:ext cx="5597228" cy="1093762"/>
            <a:chOff x="1703" y="2525"/>
            <a:chExt cx="7896" cy="3357"/>
          </a:xfrm>
        </p:grpSpPr>
        <p:sp>
          <p:nvSpPr>
            <p:cNvPr id="4" name="矩形 3"/>
            <p:cNvSpPr/>
            <p:nvPr/>
          </p:nvSpPr>
          <p:spPr>
            <a:xfrm>
              <a:off x="1703" y="2525"/>
              <a:ext cx="7896" cy="2880"/>
            </a:xfrm>
            <a:prstGeom prst="rect">
              <a:avLst/>
            </a:prstGeom>
            <a:noFill/>
            <a:ln>
              <a:solidFill>
                <a:srgbClr val="55463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 4"/>
            <p:cNvSpPr/>
            <p:nvPr/>
          </p:nvSpPr>
          <p:spPr>
            <a:xfrm>
              <a:off x="3729" y="4958"/>
              <a:ext cx="3844" cy="924"/>
            </a:xfrm>
            <a:prstGeom prst="rect">
              <a:avLst/>
            </a:prstGeom>
            <a:solidFill>
              <a:srgbClr val="5546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 smtClean="0">
                  <a:latin typeface="罗西钢笔行楷" panose="02010800040101010101" charset="-122"/>
                  <a:ea typeface="罗西钢笔行楷" panose="02010800040101010101" charset="-122"/>
                </a:rPr>
                <a:t>认真完成</a:t>
              </a:r>
              <a:endParaRPr lang="zh-CN" altLang="en-US" dirty="0">
                <a:latin typeface="罗西钢笔行楷" panose="02010800040101010101" charset="-122"/>
                <a:ea typeface="罗西钢笔行楷" panose="02010800040101010101" charset="-122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2371397" y="2525468"/>
            <a:ext cx="7691149" cy="3494757"/>
            <a:chOff x="1703" y="6518"/>
            <a:chExt cx="7896" cy="2994"/>
          </a:xfrm>
        </p:grpSpPr>
        <p:sp>
          <p:nvSpPr>
            <p:cNvPr id="9" name="矩形 8"/>
            <p:cNvSpPr/>
            <p:nvPr/>
          </p:nvSpPr>
          <p:spPr>
            <a:xfrm flipH="1" flipV="1">
              <a:off x="1703" y="6632"/>
              <a:ext cx="7896" cy="2880"/>
            </a:xfrm>
            <a:prstGeom prst="rect">
              <a:avLst/>
            </a:prstGeom>
            <a:noFill/>
            <a:ln>
              <a:solidFill>
                <a:srgbClr val="55463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3729" y="6518"/>
              <a:ext cx="3844" cy="407"/>
            </a:xfrm>
            <a:prstGeom prst="rect">
              <a:avLst/>
            </a:prstGeom>
            <a:solidFill>
              <a:srgbClr val="5546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 smtClean="0">
                  <a:latin typeface="罗西钢笔行楷" panose="02010800040101010101" charset="-122"/>
                  <a:ea typeface="罗西钢笔行楷" panose="02010800040101010101" charset="-122"/>
                </a:rPr>
                <a:t>   妙笔生花</a:t>
              </a:r>
              <a:endParaRPr lang="zh-CN" altLang="en-US" dirty="0">
                <a:latin typeface="罗西钢笔行楷" panose="02010800040101010101" charset="-122"/>
                <a:ea typeface="罗西钢笔行楷" panose="02010800040101010101" charset="-122"/>
              </a:endParaRPr>
            </a:p>
          </p:txBody>
        </p:sp>
      </p:grpSp>
      <p:sp>
        <p:nvSpPr>
          <p:cNvPr id="14" name="TextBox 23"/>
          <p:cNvSpPr txBox="1"/>
          <p:nvPr/>
        </p:nvSpPr>
        <p:spPr>
          <a:xfrm>
            <a:off x="3739624" y="1040834"/>
            <a:ext cx="52919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 smtClean="0">
                <a:latin typeface="华文楷体"/>
                <a:ea typeface="华文楷体"/>
                <a:cs typeface="华文楷体"/>
              </a:rPr>
              <a:t>学以致用</a:t>
            </a:r>
            <a:r>
              <a:rPr lang="en-US" altLang="zh-CN" sz="4000" dirty="0" smtClean="0">
                <a:latin typeface="华文楷体"/>
                <a:ea typeface="华文楷体"/>
                <a:cs typeface="华文楷体"/>
              </a:rPr>
              <a:t>——</a:t>
            </a:r>
            <a:r>
              <a:rPr lang="zh-CN" altLang="en-US" sz="4000" dirty="0" smtClean="0">
                <a:latin typeface="华文楷体"/>
                <a:ea typeface="华文楷体"/>
                <a:cs typeface="华文楷体"/>
              </a:rPr>
              <a:t>作业巩固</a:t>
            </a:r>
            <a:endParaRPr lang="en-US" altLang="zh-CN" sz="4000" dirty="0">
              <a:latin typeface="华文楷体"/>
              <a:ea typeface="华文楷体"/>
              <a:cs typeface="华文楷体"/>
            </a:endParaRPr>
          </a:p>
        </p:txBody>
      </p:sp>
      <p:sp>
        <p:nvSpPr>
          <p:cNvPr id="15" name="TextBox 23"/>
          <p:cNvSpPr txBox="1"/>
          <p:nvPr/>
        </p:nvSpPr>
        <p:spPr>
          <a:xfrm>
            <a:off x="2421249" y="3195568"/>
            <a:ext cx="743348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/>
              <a:t> </a:t>
            </a:r>
            <a:r>
              <a:rPr lang="en-US" altLang="zh-CN" sz="2800" dirty="0" smtClean="0">
                <a:latin typeface="华文楷体"/>
                <a:ea typeface="华文楷体"/>
                <a:cs typeface="华文楷体"/>
              </a:rPr>
              <a:t>1.</a:t>
            </a:r>
            <a:r>
              <a:rPr lang="zh-CN" altLang="en-US" sz="2800" dirty="0" smtClean="0">
                <a:latin typeface="华文楷体"/>
                <a:ea typeface="华文楷体"/>
                <a:cs typeface="华文楷体"/>
              </a:rPr>
              <a:t>继续采用快速阅读法阅读其他章节内容，更全面地分析尼摩船长这一人物形象；</a:t>
            </a:r>
            <a:endParaRPr lang="en-US" altLang="zh-CN" sz="2800" dirty="0" smtClean="0">
              <a:latin typeface="华文楷体"/>
              <a:ea typeface="华文楷体"/>
              <a:cs typeface="华文楷体"/>
            </a:endParaRPr>
          </a:p>
          <a:p>
            <a:r>
              <a:rPr lang="zh-CN" altLang="zh-CN" sz="2800" dirty="0" smtClean="0">
                <a:latin typeface="华文楷体"/>
                <a:ea typeface="华文楷体"/>
                <a:cs typeface="华文楷体"/>
              </a:rPr>
              <a:t>2</a:t>
            </a:r>
            <a:r>
              <a:rPr lang="en-US" altLang="zh-CN" sz="2800" dirty="0" smtClean="0">
                <a:latin typeface="华文楷体"/>
                <a:ea typeface="华文楷体"/>
                <a:cs typeface="华文楷体"/>
              </a:rPr>
              <a:t>.</a:t>
            </a:r>
            <a:r>
              <a:rPr lang="zh-CN" altLang="en-US" sz="2800" dirty="0" smtClean="0">
                <a:latin typeface="华文楷体"/>
                <a:ea typeface="华文楷体"/>
                <a:cs typeface="华文楷体"/>
              </a:rPr>
              <a:t>完成课本</a:t>
            </a:r>
            <a:r>
              <a:rPr lang="zh-CN" altLang="en-US" sz="2800" dirty="0">
                <a:latin typeface="华文楷体"/>
                <a:ea typeface="华文楷体"/>
                <a:cs typeface="华文楷体"/>
              </a:rPr>
              <a:t>第</a:t>
            </a:r>
            <a:r>
              <a:rPr lang="en-US" altLang="zh-CN" sz="2800" dirty="0">
                <a:latin typeface="华文楷体"/>
                <a:ea typeface="华文楷体"/>
                <a:cs typeface="华文楷体"/>
              </a:rPr>
              <a:t>158</a:t>
            </a:r>
            <a:r>
              <a:rPr lang="zh-CN" altLang="en-US" sz="2800" dirty="0">
                <a:latin typeface="华文楷体"/>
                <a:ea typeface="华文楷体"/>
                <a:cs typeface="华文楷体"/>
              </a:rPr>
              <a:t>页</a:t>
            </a:r>
            <a:r>
              <a:rPr lang="en-US" altLang="zh-CN" sz="2800" dirty="0">
                <a:latin typeface="华文楷体"/>
                <a:ea typeface="华文楷体"/>
                <a:cs typeface="华文楷体"/>
              </a:rPr>
              <a:t>《</a:t>
            </a:r>
            <a:r>
              <a:rPr lang="zh-CN" altLang="en-US" sz="2800" dirty="0">
                <a:latin typeface="华文楷体"/>
                <a:ea typeface="华文楷体"/>
                <a:cs typeface="华文楷体"/>
              </a:rPr>
              <a:t>专题探究</a:t>
            </a:r>
            <a:r>
              <a:rPr lang="en-US" altLang="zh-CN" sz="2800" dirty="0">
                <a:latin typeface="华文楷体"/>
                <a:ea typeface="华文楷体"/>
                <a:cs typeface="华文楷体"/>
              </a:rPr>
              <a:t>——</a:t>
            </a:r>
            <a:r>
              <a:rPr lang="zh-CN" altLang="en-US" sz="2800" dirty="0">
                <a:latin typeface="华文楷体"/>
                <a:ea typeface="华文楷体"/>
                <a:cs typeface="华文楷体"/>
              </a:rPr>
              <a:t>专题二</a:t>
            </a:r>
            <a:r>
              <a:rPr lang="en-US" altLang="zh-CN" sz="2800" dirty="0">
                <a:latin typeface="华文楷体"/>
                <a:ea typeface="华文楷体"/>
                <a:cs typeface="华文楷体"/>
              </a:rPr>
              <a:t>》</a:t>
            </a:r>
            <a:r>
              <a:rPr lang="zh-CN" altLang="en-US" sz="2800" dirty="0">
                <a:latin typeface="华文楷体"/>
                <a:ea typeface="华文楷体"/>
                <a:cs typeface="华文楷体"/>
              </a:rPr>
              <a:t>，根据作品内容，以最后返回陆地的法国生物学家阿龙纳斯的身份，给一个亲密的朋友写一封信，向他介绍尼摩船长其人。</a:t>
            </a:r>
            <a:endParaRPr lang="en-US" altLang="zh-CN" sz="2800" dirty="0">
              <a:latin typeface="华文楷体"/>
              <a:ea typeface="华文楷体"/>
              <a:cs typeface="华文楷体"/>
            </a:endParaRPr>
          </a:p>
        </p:txBody>
      </p:sp>
    </p:spTree>
    <p:extLst>
      <p:ext uri="{BB962C8B-B14F-4D97-AF65-F5344CB8AC3E}">
        <p14:creationId xmlns:p14="http://schemas.microsoft.com/office/powerpoint/2010/main" val="13309410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圆圈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42715" y="1099185"/>
            <a:ext cx="4306570" cy="4298315"/>
          </a:xfrm>
          <a:prstGeom prst="rect">
            <a:avLst/>
          </a:prstGeom>
        </p:spPr>
      </p:pic>
      <p:pic>
        <p:nvPicPr>
          <p:cNvPr id="9" name="图片 8" descr="树枝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160" y="-22225"/>
            <a:ext cx="1713230" cy="1844040"/>
          </a:xfrm>
          <a:prstGeom prst="rect">
            <a:avLst/>
          </a:prstGeom>
        </p:spPr>
      </p:pic>
      <p:grpSp>
        <p:nvGrpSpPr>
          <p:cNvPr id="13" name="组合 12"/>
          <p:cNvGrpSpPr/>
          <p:nvPr/>
        </p:nvGrpSpPr>
        <p:grpSpPr>
          <a:xfrm>
            <a:off x="5886450" y="1789430"/>
            <a:ext cx="417830" cy="589280"/>
            <a:chOff x="8953" y="3127"/>
            <a:chExt cx="658" cy="928"/>
          </a:xfrm>
        </p:grpSpPr>
        <p:cxnSp>
          <p:nvCxnSpPr>
            <p:cNvPr id="10" name="直接连接符 9"/>
            <p:cNvCxnSpPr/>
            <p:nvPr/>
          </p:nvCxnSpPr>
          <p:spPr>
            <a:xfrm>
              <a:off x="8953" y="3127"/>
              <a:ext cx="659" cy="0"/>
            </a:xfrm>
            <a:prstGeom prst="line">
              <a:avLst/>
            </a:prstGeom>
            <a:ln w="19050">
              <a:solidFill>
                <a:srgbClr val="55463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>
              <a:off x="8953" y="3127"/>
              <a:ext cx="0" cy="929"/>
            </a:xfrm>
            <a:prstGeom prst="line">
              <a:avLst/>
            </a:prstGeom>
            <a:ln w="19050">
              <a:solidFill>
                <a:srgbClr val="55463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>
              <a:off x="9600" y="3127"/>
              <a:ext cx="0" cy="929"/>
            </a:xfrm>
            <a:prstGeom prst="line">
              <a:avLst/>
            </a:prstGeom>
            <a:ln w="19050">
              <a:solidFill>
                <a:srgbClr val="55463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组合 13"/>
          <p:cNvGrpSpPr/>
          <p:nvPr/>
        </p:nvGrpSpPr>
        <p:grpSpPr>
          <a:xfrm flipV="1">
            <a:off x="5894070" y="4150360"/>
            <a:ext cx="417830" cy="589280"/>
            <a:chOff x="8953" y="3127"/>
            <a:chExt cx="658" cy="928"/>
          </a:xfrm>
        </p:grpSpPr>
        <p:cxnSp>
          <p:nvCxnSpPr>
            <p:cNvPr id="15" name="直接连接符 14"/>
            <p:cNvCxnSpPr/>
            <p:nvPr/>
          </p:nvCxnSpPr>
          <p:spPr>
            <a:xfrm>
              <a:off x="8953" y="3127"/>
              <a:ext cx="659" cy="0"/>
            </a:xfrm>
            <a:prstGeom prst="line">
              <a:avLst/>
            </a:prstGeom>
            <a:ln w="19050">
              <a:solidFill>
                <a:srgbClr val="55463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>
              <a:off x="8953" y="3127"/>
              <a:ext cx="0" cy="929"/>
            </a:xfrm>
            <a:prstGeom prst="line">
              <a:avLst/>
            </a:prstGeom>
            <a:ln w="19050">
              <a:solidFill>
                <a:srgbClr val="55463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>
              <a:off x="9600" y="3127"/>
              <a:ext cx="0" cy="929"/>
            </a:xfrm>
            <a:prstGeom prst="line">
              <a:avLst/>
            </a:prstGeom>
            <a:ln w="19050">
              <a:solidFill>
                <a:srgbClr val="55463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文本框 17"/>
          <p:cNvSpPr txBox="1"/>
          <p:nvPr/>
        </p:nvSpPr>
        <p:spPr>
          <a:xfrm>
            <a:off x="4697730" y="2601595"/>
            <a:ext cx="2811780" cy="822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dirty="0">
                <a:solidFill>
                  <a:srgbClr val="55463D"/>
                </a:solidFill>
                <a:latin typeface="罗西钢笔行楷" panose="02010800040101010101" charset="-122"/>
                <a:ea typeface="罗西钢笔行楷" panose="02010800040101010101" charset="-122"/>
              </a:rPr>
              <a:t>谢谢观看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4443729" y="3291841"/>
            <a:ext cx="33191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rgbClr val="55463D"/>
                </a:solidFill>
                <a:latin typeface="Adobe Caslon Pro" pitchFamily="18" charset="0"/>
                <a:ea typeface="罗西钢笔行楷" panose="02010800040101010101" charset="-122"/>
              </a:rPr>
              <a:t>Thank you for watching</a:t>
            </a:r>
          </a:p>
        </p:txBody>
      </p:sp>
      <p:sp>
        <p:nvSpPr>
          <p:cNvPr id="20" name="树"/>
          <p:cNvSpPr/>
          <p:nvPr/>
        </p:nvSpPr>
        <p:spPr bwMode="auto">
          <a:xfrm>
            <a:off x="10157552" y="4428781"/>
            <a:ext cx="1438183" cy="1885658"/>
          </a:xfrm>
          <a:custGeom>
            <a:avLst/>
            <a:gdLst>
              <a:gd name="T0" fmla="*/ 287353 w 5041"/>
              <a:gd name="T1" fmla="*/ 1349891 h 6311"/>
              <a:gd name="T2" fmla="*/ 101419 w 5041"/>
              <a:gd name="T3" fmla="*/ 1349891 h 6311"/>
              <a:gd name="T4" fmla="*/ 15394 w 5041"/>
              <a:gd name="T5" fmla="*/ 1187191 h 6311"/>
              <a:gd name="T6" fmla="*/ 124661 w 5041"/>
              <a:gd name="T7" fmla="*/ 1031133 h 6311"/>
              <a:gd name="T8" fmla="*/ 308482 w 5041"/>
              <a:gd name="T9" fmla="*/ 1057998 h 6311"/>
              <a:gd name="T10" fmla="*/ 676126 w 5041"/>
              <a:gd name="T11" fmla="*/ 696679 h 6311"/>
              <a:gd name="T12" fmla="*/ 724421 w 5041"/>
              <a:gd name="T13" fmla="*/ 694566 h 6311"/>
              <a:gd name="T14" fmla="*/ 417146 w 5041"/>
              <a:gd name="T15" fmla="*/ 893789 h 6311"/>
              <a:gd name="T16" fmla="*/ 415938 w 5041"/>
              <a:gd name="T17" fmla="*/ 527942 h 6311"/>
              <a:gd name="T18" fmla="*/ 469062 w 5041"/>
              <a:gd name="T19" fmla="*/ 472100 h 6311"/>
              <a:gd name="T20" fmla="*/ 837309 w 5041"/>
              <a:gd name="T21" fmla="*/ 707244 h 6311"/>
              <a:gd name="T22" fmla="*/ 749473 w 5041"/>
              <a:gd name="T23" fmla="*/ 504096 h 6311"/>
              <a:gd name="T24" fmla="*/ 463025 w 5041"/>
              <a:gd name="T25" fmla="*/ 349849 h 6311"/>
              <a:gd name="T26" fmla="*/ 646545 w 5041"/>
              <a:gd name="T27" fmla="*/ 333549 h 6311"/>
              <a:gd name="T28" fmla="*/ 913374 w 5041"/>
              <a:gd name="T29" fmla="*/ 283441 h 6311"/>
              <a:gd name="T30" fmla="*/ 816180 w 5041"/>
              <a:gd name="T31" fmla="*/ 217033 h 6311"/>
              <a:gd name="T32" fmla="*/ 456385 w 5041"/>
              <a:gd name="T33" fmla="*/ 242691 h 6311"/>
              <a:gd name="T34" fmla="*/ 606099 w 5041"/>
              <a:gd name="T35" fmla="*/ 152738 h 6311"/>
              <a:gd name="T36" fmla="*/ 725326 w 5041"/>
              <a:gd name="T37" fmla="*/ 20526 h 6311"/>
              <a:gd name="T38" fmla="*/ 483249 w 5041"/>
              <a:gd name="T39" fmla="*/ 97197 h 6311"/>
              <a:gd name="T40" fmla="*/ 348024 w 5041"/>
              <a:gd name="T41" fmla="*/ 209487 h 6311"/>
              <a:gd name="T42" fmla="*/ 398733 w 5041"/>
              <a:gd name="T43" fmla="*/ 2415 h 6311"/>
              <a:gd name="T44" fmla="*/ 292183 w 5041"/>
              <a:gd name="T45" fmla="*/ 57050 h 6311"/>
              <a:gd name="T46" fmla="*/ 260791 w 5041"/>
              <a:gd name="T47" fmla="*/ 279819 h 6311"/>
              <a:gd name="T48" fmla="*/ 165108 w 5041"/>
              <a:gd name="T49" fmla="*/ 289478 h 6311"/>
              <a:gd name="T50" fmla="*/ 19016 w 5041"/>
              <a:gd name="T51" fmla="*/ 471496 h 6311"/>
              <a:gd name="T52" fmla="*/ 255056 w 5041"/>
              <a:gd name="T53" fmla="*/ 346226 h 6311"/>
              <a:gd name="T54" fmla="*/ 32297 w 5041"/>
              <a:gd name="T55" fmla="*/ 626347 h 6311"/>
              <a:gd name="T56" fmla="*/ 14187 w 5041"/>
              <a:gd name="T57" fmla="*/ 857265 h 6311"/>
              <a:gd name="T58" fmla="*/ 276185 w 5041"/>
              <a:gd name="T59" fmla="*/ 409012 h 6311"/>
              <a:gd name="T60" fmla="*/ 273771 w 5041"/>
              <a:gd name="T61" fmla="*/ 773652 h 6311"/>
              <a:gd name="T62" fmla="*/ 419560 w 5041"/>
              <a:gd name="T63" fmla="*/ 996722 h 6311"/>
              <a:gd name="T64" fmla="*/ 1504380 w 5041"/>
              <a:gd name="T65" fmla="*/ 684303 h 6311"/>
              <a:gd name="T66" fmla="*/ 1316936 w 5041"/>
              <a:gd name="T67" fmla="*/ 501681 h 6311"/>
              <a:gd name="T68" fmla="*/ 1392699 w 5041"/>
              <a:gd name="T69" fmla="*/ 483872 h 6311"/>
              <a:gd name="T70" fmla="*/ 1366740 w 5041"/>
              <a:gd name="T71" fmla="*/ 402371 h 6311"/>
              <a:gd name="T72" fmla="*/ 1215215 w 5041"/>
              <a:gd name="T73" fmla="*/ 382751 h 6311"/>
              <a:gd name="T74" fmla="*/ 1151527 w 5041"/>
              <a:gd name="T75" fmla="*/ 362225 h 6311"/>
              <a:gd name="T76" fmla="*/ 1004832 w 5041"/>
              <a:gd name="T77" fmla="*/ 210090 h 6311"/>
              <a:gd name="T78" fmla="*/ 974647 w 5041"/>
              <a:gd name="T79" fmla="*/ 248124 h 6311"/>
              <a:gd name="T80" fmla="*/ 1029885 w 5041"/>
              <a:gd name="T81" fmla="*/ 386071 h 6311"/>
              <a:gd name="T82" fmla="*/ 828858 w 5041"/>
              <a:gd name="T83" fmla="*/ 348038 h 6311"/>
              <a:gd name="T84" fmla="*/ 937823 w 5041"/>
              <a:gd name="T85" fmla="*/ 452177 h 6311"/>
              <a:gd name="T86" fmla="*/ 872021 w 5041"/>
              <a:gd name="T87" fmla="*/ 575032 h 6311"/>
              <a:gd name="T88" fmla="*/ 1095384 w 5041"/>
              <a:gd name="T89" fmla="*/ 525226 h 6311"/>
              <a:gd name="T90" fmla="*/ 1170543 w 5041"/>
              <a:gd name="T91" fmla="*/ 898317 h 6311"/>
              <a:gd name="T92" fmla="*/ 1216121 w 5041"/>
              <a:gd name="T93" fmla="*/ 1062526 h 6311"/>
              <a:gd name="T94" fmla="*/ 1198916 w 5041"/>
              <a:gd name="T95" fmla="*/ 597369 h 6311"/>
              <a:gd name="T96" fmla="*/ 1391189 w 5041"/>
              <a:gd name="T97" fmla="*/ 697584 h 6311"/>
              <a:gd name="T98" fmla="*/ 450348 w 5041"/>
              <a:gd name="T99" fmla="*/ 1480593 h 6311"/>
              <a:gd name="T100" fmla="*/ 548749 w 5041"/>
              <a:gd name="T101" fmla="*/ 594954 h 6311"/>
              <a:gd name="T102" fmla="*/ 707819 w 5041"/>
              <a:gd name="T103" fmla="*/ 1100559 h 6311"/>
              <a:gd name="T104" fmla="*/ 642018 w 5041"/>
              <a:gd name="T105" fmla="*/ 1262655 h 6311"/>
              <a:gd name="T106" fmla="*/ 526714 w 5041"/>
              <a:gd name="T107" fmla="*/ 769124 h 6311"/>
              <a:gd name="T108" fmla="*/ 808634 w 5041"/>
              <a:gd name="T109" fmla="*/ 1125010 h 6311"/>
              <a:gd name="T110" fmla="*/ 878058 w 5041"/>
              <a:gd name="T111" fmla="*/ 1248166 h 6311"/>
              <a:gd name="T112" fmla="*/ 1023848 w 5041"/>
              <a:gd name="T113" fmla="*/ 708753 h 6311"/>
              <a:gd name="T114" fmla="*/ 1127078 w 5041"/>
              <a:gd name="T115" fmla="*/ 1695513 h 6311"/>
              <a:gd name="T116" fmla="*/ 966196 w 5041"/>
              <a:gd name="T117" fmla="*/ 1476669 h 6311"/>
              <a:gd name="T118" fmla="*/ 772715 w 5041"/>
              <a:gd name="T119" fmla="*/ 1417506 h 6311"/>
              <a:gd name="T120" fmla="*/ 583460 w 5041"/>
              <a:gd name="T121" fmla="*/ 1463388 h 6311"/>
              <a:gd name="T122" fmla="*/ 411109 w 5041"/>
              <a:gd name="T123" fmla="*/ 1662008 h 6311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5041" h="6311">
                <a:moveTo>
                  <a:pt x="1238" y="3964"/>
                </a:moveTo>
                <a:lnTo>
                  <a:pt x="1238" y="3964"/>
                </a:lnTo>
                <a:lnTo>
                  <a:pt x="1238" y="3994"/>
                </a:lnTo>
                <a:lnTo>
                  <a:pt x="1236" y="4024"/>
                </a:lnTo>
                <a:lnTo>
                  <a:pt x="1231" y="4054"/>
                </a:lnTo>
                <a:lnTo>
                  <a:pt x="1226" y="4084"/>
                </a:lnTo>
                <a:lnTo>
                  <a:pt x="1219" y="4112"/>
                </a:lnTo>
                <a:lnTo>
                  <a:pt x="1211" y="4141"/>
                </a:lnTo>
                <a:lnTo>
                  <a:pt x="1203" y="4168"/>
                </a:lnTo>
                <a:lnTo>
                  <a:pt x="1192" y="4195"/>
                </a:lnTo>
                <a:lnTo>
                  <a:pt x="1180" y="4221"/>
                </a:lnTo>
                <a:lnTo>
                  <a:pt x="1166" y="4246"/>
                </a:lnTo>
                <a:lnTo>
                  <a:pt x="1152" y="4272"/>
                </a:lnTo>
                <a:lnTo>
                  <a:pt x="1137" y="4296"/>
                </a:lnTo>
                <a:lnTo>
                  <a:pt x="1120" y="4319"/>
                </a:lnTo>
                <a:lnTo>
                  <a:pt x="1103" y="4342"/>
                </a:lnTo>
                <a:lnTo>
                  <a:pt x="1084" y="4363"/>
                </a:lnTo>
                <a:lnTo>
                  <a:pt x="1064" y="4384"/>
                </a:lnTo>
                <a:lnTo>
                  <a:pt x="1043" y="4404"/>
                </a:lnTo>
                <a:lnTo>
                  <a:pt x="1022" y="4422"/>
                </a:lnTo>
                <a:lnTo>
                  <a:pt x="999" y="4440"/>
                </a:lnTo>
                <a:lnTo>
                  <a:pt x="976" y="4456"/>
                </a:lnTo>
                <a:lnTo>
                  <a:pt x="952" y="4472"/>
                </a:lnTo>
                <a:lnTo>
                  <a:pt x="928" y="4486"/>
                </a:lnTo>
                <a:lnTo>
                  <a:pt x="901" y="4499"/>
                </a:lnTo>
                <a:lnTo>
                  <a:pt x="875" y="4511"/>
                </a:lnTo>
                <a:lnTo>
                  <a:pt x="848" y="4521"/>
                </a:lnTo>
                <a:lnTo>
                  <a:pt x="821" y="4531"/>
                </a:lnTo>
                <a:lnTo>
                  <a:pt x="792" y="4539"/>
                </a:lnTo>
                <a:lnTo>
                  <a:pt x="764" y="4546"/>
                </a:lnTo>
                <a:lnTo>
                  <a:pt x="734" y="4551"/>
                </a:lnTo>
                <a:lnTo>
                  <a:pt x="704" y="4554"/>
                </a:lnTo>
                <a:lnTo>
                  <a:pt x="675" y="4558"/>
                </a:lnTo>
                <a:lnTo>
                  <a:pt x="644" y="4558"/>
                </a:lnTo>
                <a:lnTo>
                  <a:pt x="613" y="4558"/>
                </a:lnTo>
                <a:lnTo>
                  <a:pt x="583" y="4554"/>
                </a:lnTo>
                <a:lnTo>
                  <a:pt x="554" y="4551"/>
                </a:lnTo>
                <a:lnTo>
                  <a:pt x="524" y="4546"/>
                </a:lnTo>
                <a:lnTo>
                  <a:pt x="495" y="4539"/>
                </a:lnTo>
                <a:lnTo>
                  <a:pt x="467" y="4531"/>
                </a:lnTo>
                <a:lnTo>
                  <a:pt x="439" y="4521"/>
                </a:lnTo>
                <a:lnTo>
                  <a:pt x="413" y="4511"/>
                </a:lnTo>
                <a:lnTo>
                  <a:pt x="386" y="4499"/>
                </a:lnTo>
                <a:lnTo>
                  <a:pt x="361" y="4486"/>
                </a:lnTo>
                <a:lnTo>
                  <a:pt x="336" y="4472"/>
                </a:lnTo>
                <a:lnTo>
                  <a:pt x="311" y="4456"/>
                </a:lnTo>
                <a:lnTo>
                  <a:pt x="288" y="4440"/>
                </a:lnTo>
                <a:lnTo>
                  <a:pt x="266" y="4422"/>
                </a:lnTo>
                <a:lnTo>
                  <a:pt x="244" y="4404"/>
                </a:lnTo>
                <a:lnTo>
                  <a:pt x="223" y="4384"/>
                </a:lnTo>
                <a:lnTo>
                  <a:pt x="204" y="4363"/>
                </a:lnTo>
                <a:lnTo>
                  <a:pt x="185" y="4342"/>
                </a:lnTo>
                <a:lnTo>
                  <a:pt x="167" y="4319"/>
                </a:lnTo>
                <a:lnTo>
                  <a:pt x="151" y="4296"/>
                </a:lnTo>
                <a:lnTo>
                  <a:pt x="135" y="4272"/>
                </a:lnTo>
                <a:lnTo>
                  <a:pt x="121" y="4246"/>
                </a:lnTo>
                <a:lnTo>
                  <a:pt x="108" y="4221"/>
                </a:lnTo>
                <a:lnTo>
                  <a:pt x="96" y="4195"/>
                </a:lnTo>
                <a:lnTo>
                  <a:pt x="86" y="4168"/>
                </a:lnTo>
                <a:lnTo>
                  <a:pt x="76" y="4141"/>
                </a:lnTo>
                <a:lnTo>
                  <a:pt x="68" y="4112"/>
                </a:lnTo>
                <a:lnTo>
                  <a:pt x="62" y="4084"/>
                </a:lnTo>
                <a:lnTo>
                  <a:pt x="56" y="4054"/>
                </a:lnTo>
                <a:lnTo>
                  <a:pt x="53" y="4024"/>
                </a:lnTo>
                <a:lnTo>
                  <a:pt x="51" y="3994"/>
                </a:lnTo>
                <a:lnTo>
                  <a:pt x="50" y="3964"/>
                </a:lnTo>
                <a:lnTo>
                  <a:pt x="51" y="3933"/>
                </a:lnTo>
                <a:lnTo>
                  <a:pt x="53" y="3903"/>
                </a:lnTo>
                <a:lnTo>
                  <a:pt x="56" y="3873"/>
                </a:lnTo>
                <a:lnTo>
                  <a:pt x="62" y="3844"/>
                </a:lnTo>
                <a:lnTo>
                  <a:pt x="68" y="3815"/>
                </a:lnTo>
                <a:lnTo>
                  <a:pt x="76" y="3786"/>
                </a:lnTo>
                <a:lnTo>
                  <a:pt x="86" y="3759"/>
                </a:lnTo>
                <a:lnTo>
                  <a:pt x="96" y="3733"/>
                </a:lnTo>
                <a:lnTo>
                  <a:pt x="108" y="3706"/>
                </a:lnTo>
                <a:lnTo>
                  <a:pt x="121" y="3680"/>
                </a:lnTo>
                <a:lnTo>
                  <a:pt x="135" y="3656"/>
                </a:lnTo>
                <a:lnTo>
                  <a:pt x="151" y="3631"/>
                </a:lnTo>
                <a:lnTo>
                  <a:pt x="167" y="3608"/>
                </a:lnTo>
                <a:lnTo>
                  <a:pt x="185" y="3585"/>
                </a:lnTo>
                <a:lnTo>
                  <a:pt x="204" y="3564"/>
                </a:lnTo>
                <a:lnTo>
                  <a:pt x="223" y="3543"/>
                </a:lnTo>
                <a:lnTo>
                  <a:pt x="244" y="3524"/>
                </a:lnTo>
                <a:lnTo>
                  <a:pt x="266" y="3505"/>
                </a:lnTo>
                <a:lnTo>
                  <a:pt x="288" y="3487"/>
                </a:lnTo>
                <a:lnTo>
                  <a:pt x="311" y="3471"/>
                </a:lnTo>
                <a:lnTo>
                  <a:pt x="336" y="3455"/>
                </a:lnTo>
                <a:lnTo>
                  <a:pt x="361" y="3441"/>
                </a:lnTo>
                <a:lnTo>
                  <a:pt x="386" y="3428"/>
                </a:lnTo>
                <a:lnTo>
                  <a:pt x="413" y="3416"/>
                </a:lnTo>
                <a:lnTo>
                  <a:pt x="439" y="3405"/>
                </a:lnTo>
                <a:lnTo>
                  <a:pt x="467" y="3396"/>
                </a:lnTo>
                <a:lnTo>
                  <a:pt x="495" y="3388"/>
                </a:lnTo>
                <a:lnTo>
                  <a:pt x="524" y="3382"/>
                </a:lnTo>
                <a:lnTo>
                  <a:pt x="554" y="3376"/>
                </a:lnTo>
                <a:lnTo>
                  <a:pt x="583" y="3372"/>
                </a:lnTo>
                <a:lnTo>
                  <a:pt x="613" y="3370"/>
                </a:lnTo>
                <a:lnTo>
                  <a:pt x="644" y="3370"/>
                </a:lnTo>
                <a:lnTo>
                  <a:pt x="675" y="3370"/>
                </a:lnTo>
                <a:lnTo>
                  <a:pt x="704" y="3372"/>
                </a:lnTo>
                <a:lnTo>
                  <a:pt x="734" y="3376"/>
                </a:lnTo>
                <a:lnTo>
                  <a:pt x="764" y="3382"/>
                </a:lnTo>
                <a:lnTo>
                  <a:pt x="792" y="3388"/>
                </a:lnTo>
                <a:lnTo>
                  <a:pt x="821" y="3396"/>
                </a:lnTo>
                <a:lnTo>
                  <a:pt x="848" y="3405"/>
                </a:lnTo>
                <a:lnTo>
                  <a:pt x="875" y="3416"/>
                </a:lnTo>
                <a:lnTo>
                  <a:pt x="901" y="3428"/>
                </a:lnTo>
                <a:lnTo>
                  <a:pt x="928" y="3441"/>
                </a:lnTo>
                <a:lnTo>
                  <a:pt x="952" y="3455"/>
                </a:lnTo>
                <a:lnTo>
                  <a:pt x="976" y="3471"/>
                </a:lnTo>
                <a:lnTo>
                  <a:pt x="999" y="3487"/>
                </a:lnTo>
                <a:lnTo>
                  <a:pt x="1022" y="3505"/>
                </a:lnTo>
                <a:lnTo>
                  <a:pt x="1043" y="3524"/>
                </a:lnTo>
                <a:lnTo>
                  <a:pt x="1064" y="3543"/>
                </a:lnTo>
                <a:lnTo>
                  <a:pt x="1084" y="3564"/>
                </a:lnTo>
                <a:lnTo>
                  <a:pt x="1103" y="3585"/>
                </a:lnTo>
                <a:lnTo>
                  <a:pt x="1120" y="3608"/>
                </a:lnTo>
                <a:lnTo>
                  <a:pt x="1137" y="3631"/>
                </a:lnTo>
                <a:lnTo>
                  <a:pt x="1152" y="3656"/>
                </a:lnTo>
                <a:lnTo>
                  <a:pt x="1166" y="3680"/>
                </a:lnTo>
                <a:lnTo>
                  <a:pt x="1180" y="3706"/>
                </a:lnTo>
                <a:lnTo>
                  <a:pt x="1192" y="3733"/>
                </a:lnTo>
                <a:lnTo>
                  <a:pt x="1203" y="3759"/>
                </a:lnTo>
                <a:lnTo>
                  <a:pt x="1211" y="3786"/>
                </a:lnTo>
                <a:lnTo>
                  <a:pt x="1219" y="3815"/>
                </a:lnTo>
                <a:lnTo>
                  <a:pt x="1226" y="3844"/>
                </a:lnTo>
                <a:lnTo>
                  <a:pt x="1231" y="3873"/>
                </a:lnTo>
                <a:lnTo>
                  <a:pt x="1236" y="3903"/>
                </a:lnTo>
                <a:lnTo>
                  <a:pt x="1238" y="3933"/>
                </a:lnTo>
                <a:lnTo>
                  <a:pt x="1238" y="3964"/>
                </a:lnTo>
                <a:close/>
                <a:moveTo>
                  <a:pt x="2276" y="2224"/>
                </a:moveTo>
                <a:lnTo>
                  <a:pt x="2276" y="2224"/>
                </a:lnTo>
                <a:lnTo>
                  <a:pt x="2258" y="2265"/>
                </a:lnTo>
                <a:lnTo>
                  <a:pt x="2240" y="2308"/>
                </a:lnTo>
                <a:lnTo>
                  <a:pt x="2225" y="2352"/>
                </a:lnTo>
                <a:lnTo>
                  <a:pt x="2213" y="2398"/>
                </a:lnTo>
                <a:lnTo>
                  <a:pt x="2202" y="2445"/>
                </a:lnTo>
                <a:lnTo>
                  <a:pt x="2193" y="2494"/>
                </a:lnTo>
                <a:lnTo>
                  <a:pt x="2186" y="2544"/>
                </a:lnTo>
                <a:lnTo>
                  <a:pt x="2182" y="2597"/>
                </a:lnTo>
                <a:lnTo>
                  <a:pt x="2194" y="2575"/>
                </a:lnTo>
                <a:lnTo>
                  <a:pt x="2207" y="2553"/>
                </a:lnTo>
                <a:lnTo>
                  <a:pt x="2221" y="2532"/>
                </a:lnTo>
                <a:lnTo>
                  <a:pt x="2235" y="2513"/>
                </a:lnTo>
                <a:lnTo>
                  <a:pt x="2250" y="2494"/>
                </a:lnTo>
                <a:lnTo>
                  <a:pt x="2264" y="2475"/>
                </a:lnTo>
                <a:lnTo>
                  <a:pt x="2280" y="2458"/>
                </a:lnTo>
                <a:lnTo>
                  <a:pt x="2296" y="2441"/>
                </a:lnTo>
                <a:lnTo>
                  <a:pt x="2313" y="2425"/>
                </a:lnTo>
                <a:lnTo>
                  <a:pt x="2329" y="2408"/>
                </a:lnTo>
                <a:lnTo>
                  <a:pt x="2346" y="2394"/>
                </a:lnTo>
                <a:lnTo>
                  <a:pt x="2363" y="2379"/>
                </a:lnTo>
                <a:lnTo>
                  <a:pt x="2400" y="2352"/>
                </a:lnTo>
                <a:lnTo>
                  <a:pt x="2437" y="2327"/>
                </a:lnTo>
                <a:lnTo>
                  <a:pt x="2400" y="2301"/>
                </a:lnTo>
                <a:lnTo>
                  <a:pt x="2361" y="2276"/>
                </a:lnTo>
                <a:lnTo>
                  <a:pt x="2319" y="2251"/>
                </a:lnTo>
                <a:lnTo>
                  <a:pt x="2276" y="2224"/>
                </a:lnTo>
                <a:close/>
                <a:moveTo>
                  <a:pt x="1641" y="3451"/>
                </a:moveTo>
                <a:lnTo>
                  <a:pt x="1641" y="3451"/>
                </a:lnTo>
                <a:lnTo>
                  <a:pt x="1613" y="3422"/>
                </a:lnTo>
                <a:lnTo>
                  <a:pt x="1588" y="3394"/>
                </a:lnTo>
                <a:lnTo>
                  <a:pt x="1564" y="3365"/>
                </a:lnTo>
                <a:lnTo>
                  <a:pt x="1542" y="3338"/>
                </a:lnTo>
                <a:lnTo>
                  <a:pt x="1521" y="3309"/>
                </a:lnTo>
                <a:lnTo>
                  <a:pt x="1502" y="3280"/>
                </a:lnTo>
                <a:lnTo>
                  <a:pt x="1484" y="3252"/>
                </a:lnTo>
                <a:lnTo>
                  <a:pt x="1468" y="3223"/>
                </a:lnTo>
                <a:lnTo>
                  <a:pt x="1454" y="3195"/>
                </a:lnTo>
                <a:lnTo>
                  <a:pt x="1440" y="3166"/>
                </a:lnTo>
                <a:lnTo>
                  <a:pt x="1429" y="3136"/>
                </a:lnTo>
                <a:lnTo>
                  <a:pt x="1418" y="3108"/>
                </a:lnTo>
                <a:lnTo>
                  <a:pt x="1408" y="3079"/>
                </a:lnTo>
                <a:lnTo>
                  <a:pt x="1401" y="3049"/>
                </a:lnTo>
                <a:lnTo>
                  <a:pt x="1393" y="3021"/>
                </a:lnTo>
                <a:lnTo>
                  <a:pt x="1387" y="2991"/>
                </a:lnTo>
                <a:lnTo>
                  <a:pt x="1382" y="2961"/>
                </a:lnTo>
                <a:lnTo>
                  <a:pt x="1378" y="2932"/>
                </a:lnTo>
                <a:lnTo>
                  <a:pt x="1374" y="2902"/>
                </a:lnTo>
                <a:lnTo>
                  <a:pt x="1372" y="2872"/>
                </a:lnTo>
                <a:lnTo>
                  <a:pt x="1370" y="2843"/>
                </a:lnTo>
                <a:lnTo>
                  <a:pt x="1369" y="2812"/>
                </a:lnTo>
                <a:lnTo>
                  <a:pt x="1369" y="2751"/>
                </a:lnTo>
                <a:lnTo>
                  <a:pt x="1371" y="2690"/>
                </a:lnTo>
                <a:lnTo>
                  <a:pt x="1374" y="2627"/>
                </a:lnTo>
                <a:lnTo>
                  <a:pt x="1379" y="2563"/>
                </a:lnTo>
                <a:lnTo>
                  <a:pt x="1384" y="2499"/>
                </a:lnTo>
                <a:lnTo>
                  <a:pt x="1396" y="2367"/>
                </a:lnTo>
                <a:lnTo>
                  <a:pt x="1402" y="2299"/>
                </a:lnTo>
                <a:lnTo>
                  <a:pt x="1405" y="2231"/>
                </a:lnTo>
                <a:lnTo>
                  <a:pt x="1408" y="2160"/>
                </a:lnTo>
                <a:lnTo>
                  <a:pt x="1409" y="2089"/>
                </a:lnTo>
                <a:lnTo>
                  <a:pt x="1408" y="2016"/>
                </a:lnTo>
                <a:lnTo>
                  <a:pt x="1406" y="1979"/>
                </a:lnTo>
                <a:lnTo>
                  <a:pt x="1404" y="1942"/>
                </a:lnTo>
                <a:lnTo>
                  <a:pt x="1401" y="1904"/>
                </a:lnTo>
                <a:lnTo>
                  <a:pt x="1396" y="1866"/>
                </a:lnTo>
                <a:lnTo>
                  <a:pt x="1391" y="1827"/>
                </a:lnTo>
                <a:lnTo>
                  <a:pt x="1385" y="1789"/>
                </a:lnTo>
                <a:lnTo>
                  <a:pt x="1378" y="1749"/>
                </a:lnTo>
                <a:lnTo>
                  <a:pt x="1370" y="1709"/>
                </a:lnTo>
                <a:lnTo>
                  <a:pt x="1360" y="1669"/>
                </a:lnTo>
                <a:lnTo>
                  <a:pt x="1350" y="1628"/>
                </a:lnTo>
                <a:lnTo>
                  <a:pt x="1338" y="1587"/>
                </a:lnTo>
                <a:lnTo>
                  <a:pt x="1325" y="1546"/>
                </a:lnTo>
                <a:lnTo>
                  <a:pt x="1310" y="1504"/>
                </a:lnTo>
                <a:lnTo>
                  <a:pt x="1295" y="1461"/>
                </a:lnTo>
                <a:lnTo>
                  <a:pt x="1277" y="1418"/>
                </a:lnTo>
                <a:lnTo>
                  <a:pt x="1259" y="1375"/>
                </a:lnTo>
                <a:lnTo>
                  <a:pt x="1238" y="1331"/>
                </a:lnTo>
                <a:lnTo>
                  <a:pt x="1216" y="1286"/>
                </a:lnTo>
                <a:lnTo>
                  <a:pt x="1230" y="1303"/>
                </a:lnTo>
                <a:lnTo>
                  <a:pt x="1244" y="1321"/>
                </a:lnTo>
                <a:lnTo>
                  <a:pt x="1261" y="1339"/>
                </a:lnTo>
                <a:lnTo>
                  <a:pt x="1277" y="1356"/>
                </a:lnTo>
                <a:lnTo>
                  <a:pt x="1296" y="1374"/>
                </a:lnTo>
                <a:lnTo>
                  <a:pt x="1315" y="1391"/>
                </a:lnTo>
                <a:lnTo>
                  <a:pt x="1356" y="1426"/>
                </a:lnTo>
                <a:lnTo>
                  <a:pt x="1401" y="1461"/>
                </a:lnTo>
                <a:lnTo>
                  <a:pt x="1449" y="1495"/>
                </a:lnTo>
                <a:lnTo>
                  <a:pt x="1500" y="1530"/>
                </a:lnTo>
                <a:lnTo>
                  <a:pt x="1554" y="1564"/>
                </a:lnTo>
                <a:lnTo>
                  <a:pt x="1610" y="1598"/>
                </a:lnTo>
                <a:lnTo>
                  <a:pt x="1668" y="1632"/>
                </a:lnTo>
                <a:lnTo>
                  <a:pt x="1727" y="1667"/>
                </a:lnTo>
                <a:lnTo>
                  <a:pt x="1789" y="1701"/>
                </a:lnTo>
                <a:lnTo>
                  <a:pt x="1913" y="1769"/>
                </a:lnTo>
                <a:lnTo>
                  <a:pt x="2039" y="1836"/>
                </a:lnTo>
                <a:lnTo>
                  <a:pt x="2164" y="1903"/>
                </a:lnTo>
                <a:lnTo>
                  <a:pt x="2285" y="1970"/>
                </a:lnTo>
                <a:lnTo>
                  <a:pt x="2344" y="2003"/>
                </a:lnTo>
                <a:lnTo>
                  <a:pt x="2400" y="2036"/>
                </a:lnTo>
                <a:lnTo>
                  <a:pt x="2454" y="2069"/>
                </a:lnTo>
                <a:lnTo>
                  <a:pt x="2504" y="2101"/>
                </a:lnTo>
                <a:lnTo>
                  <a:pt x="2553" y="2134"/>
                </a:lnTo>
                <a:lnTo>
                  <a:pt x="2598" y="2167"/>
                </a:lnTo>
                <a:lnTo>
                  <a:pt x="2640" y="2199"/>
                </a:lnTo>
                <a:lnTo>
                  <a:pt x="2677" y="2232"/>
                </a:lnTo>
                <a:lnTo>
                  <a:pt x="2695" y="2247"/>
                </a:lnTo>
                <a:lnTo>
                  <a:pt x="2711" y="2264"/>
                </a:lnTo>
                <a:lnTo>
                  <a:pt x="2725" y="2279"/>
                </a:lnTo>
                <a:lnTo>
                  <a:pt x="2740" y="2296"/>
                </a:lnTo>
                <a:lnTo>
                  <a:pt x="2752" y="2311"/>
                </a:lnTo>
                <a:lnTo>
                  <a:pt x="2763" y="2328"/>
                </a:lnTo>
                <a:lnTo>
                  <a:pt x="2774" y="2343"/>
                </a:lnTo>
                <a:lnTo>
                  <a:pt x="2781" y="2360"/>
                </a:lnTo>
                <a:lnTo>
                  <a:pt x="2775" y="2318"/>
                </a:lnTo>
                <a:lnTo>
                  <a:pt x="2767" y="2276"/>
                </a:lnTo>
                <a:lnTo>
                  <a:pt x="2759" y="2236"/>
                </a:lnTo>
                <a:lnTo>
                  <a:pt x="2750" y="2197"/>
                </a:lnTo>
                <a:lnTo>
                  <a:pt x="2740" y="2159"/>
                </a:lnTo>
                <a:lnTo>
                  <a:pt x="2729" y="2122"/>
                </a:lnTo>
                <a:lnTo>
                  <a:pt x="2718" y="2086"/>
                </a:lnTo>
                <a:lnTo>
                  <a:pt x="2706" y="2050"/>
                </a:lnTo>
                <a:lnTo>
                  <a:pt x="2692" y="2016"/>
                </a:lnTo>
                <a:lnTo>
                  <a:pt x="2678" y="1983"/>
                </a:lnTo>
                <a:lnTo>
                  <a:pt x="2664" y="1950"/>
                </a:lnTo>
                <a:lnTo>
                  <a:pt x="2648" y="1918"/>
                </a:lnTo>
                <a:lnTo>
                  <a:pt x="2633" y="1888"/>
                </a:lnTo>
                <a:lnTo>
                  <a:pt x="2616" y="1858"/>
                </a:lnTo>
                <a:lnTo>
                  <a:pt x="2599" y="1828"/>
                </a:lnTo>
                <a:lnTo>
                  <a:pt x="2581" y="1800"/>
                </a:lnTo>
                <a:lnTo>
                  <a:pt x="2563" y="1772"/>
                </a:lnTo>
                <a:lnTo>
                  <a:pt x="2544" y="1746"/>
                </a:lnTo>
                <a:lnTo>
                  <a:pt x="2524" y="1719"/>
                </a:lnTo>
                <a:lnTo>
                  <a:pt x="2504" y="1694"/>
                </a:lnTo>
                <a:lnTo>
                  <a:pt x="2483" y="1670"/>
                </a:lnTo>
                <a:lnTo>
                  <a:pt x="2461" y="1646"/>
                </a:lnTo>
                <a:lnTo>
                  <a:pt x="2440" y="1623"/>
                </a:lnTo>
                <a:lnTo>
                  <a:pt x="2417" y="1601"/>
                </a:lnTo>
                <a:lnTo>
                  <a:pt x="2395" y="1579"/>
                </a:lnTo>
                <a:lnTo>
                  <a:pt x="2372" y="1558"/>
                </a:lnTo>
                <a:lnTo>
                  <a:pt x="2348" y="1537"/>
                </a:lnTo>
                <a:lnTo>
                  <a:pt x="2324" y="1517"/>
                </a:lnTo>
                <a:lnTo>
                  <a:pt x="2300" y="1497"/>
                </a:lnTo>
                <a:lnTo>
                  <a:pt x="2274" y="1479"/>
                </a:lnTo>
                <a:lnTo>
                  <a:pt x="2249" y="1461"/>
                </a:lnTo>
                <a:lnTo>
                  <a:pt x="2224" y="1443"/>
                </a:lnTo>
                <a:lnTo>
                  <a:pt x="2171" y="1410"/>
                </a:lnTo>
                <a:lnTo>
                  <a:pt x="2117" y="1379"/>
                </a:lnTo>
                <a:lnTo>
                  <a:pt x="2062" y="1350"/>
                </a:lnTo>
                <a:lnTo>
                  <a:pt x="2006" y="1323"/>
                </a:lnTo>
                <a:lnTo>
                  <a:pt x="1949" y="1298"/>
                </a:lnTo>
                <a:lnTo>
                  <a:pt x="1891" y="1274"/>
                </a:lnTo>
                <a:lnTo>
                  <a:pt x="1833" y="1252"/>
                </a:lnTo>
                <a:lnTo>
                  <a:pt x="1774" y="1231"/>
                </a:lnTo>
                <a:lnTo>
                  <a:pt x="1714" y="1211"/>
                </a:lnTo>
                <a:lnTo>
                  <a:pt x="1654" y="1193"/>
                </a:lnTo>
                <a:lnTo>
                  <a:pt x="1594" y="1176"/>
                </a:lnTo>
                <a:lnTo>
                  <a:pt x="1534" y="1159"/>
                </a:lnTo>
                <a:lnTo>
                  <a:pt x="1474" y="1145"/>
                </a:lnTo>
                <a:lnTo>
                  <a:pt x="1414" y="1130"/>
                </a:lnTo>
                <a:lnTo>
                  <a:pt x="1296" y="1103"/>
                </a:lnTo>
                <a:lnTo>
                  <a:pt x="1346" y="1112"/>
                </a:lnTo>
                <a:lnTo>
                  <a:pt x="1393" y="1120"/>
                </a:lnTo>
                <a:lnTo>
                  <a:pt x="1440" y="1127"/>
                </a:lnTo>
                <a:lnTo>
                  <a:pt x="1487" y="1133"/>
                </a:lnTo>
                <a:lnTo>
                  <a:pt x="1532" y="1138"/>
                </a:lnTo>
                <a:lnTo>
                  <a:pt x="1575" y="1142"/>
                </a:lnTo>
                <a:lnTo>
                  <a:pt x="1617" y="1145"/>
                </a:lnTo>
                <a:lnTo>
                  <a:pt x="1659" y="1147"/>
                </a:lnTo>
                <a:lnTo>
                  <a:pt x="1699" y="1148"/>
                </a:lnTo>
                <a:lnTo>
                  <a:pt x="1738" y="1149"/>
                </a:lnTo>
                <a:lnTo>
                  <a:pt x="1777" y="1149"/>
                </a:lnTo>
                <a:lnTo>
                  <a:pt x="1814" y="1148"/>
                </a:lnTo>
                <a:lnTo>
                  <a:pt x="1851" y="1146"/>
                </a:lnTo>
                <a:lnTo>
                  <a:pt x="1887" y="1144"/>
                </a:lnTo>
                <a:lnTo>
                  <a:pt x="1921" y="1142"/>
                </a:lnTo>
                <a:lnTo>
                  <a:pt x="1955" y="1137"/>
                </a:lnTo>
                <a:lnTo>
                  <a:pt x="2021" y="1129"/>
                </a:lnTo>
                <a:lnTo>
                  <a:pt x="2083" y="1119"/>
                </a:lnTo>
                <a:lnTo>
                  <a:pt x="2142" y="1105"/>
                </a:lnTo>
                <a:lnTo>
                  <a:pt x="2199" y="1092"/>
                </a:lnTo>
                <a:lnTo>
                  <a:pt x="2253" y="1077"/>
                </a:lnTo>
                <a:lnTo>
                  <a:pt x="2306" y="1061"/>
                </a:lnTo>
                <a:lnTo>
                  <a:pt x="2357" y="1045"/>
                </a:lnTo>
                <a:lnTo>
                  <a:pt x="2405" y="1028"/>
                </a:lnTo>
                <a:lnTo>
                  <a:pt x="2498" y="997"/>
                </a:lnTo>
                <a:lnTo>
                  <a:pt x="2543" y="981"/>
                </a:lnTo>
                <a:lnTo>
                  <a:pt x="2586" y="967"/>
                </a:lnTo>
                <a:lnTo>
                  <a:pt x="2630" y="954"/>
                </a:lnTo>
                <a:lnTo>
                  <a:pt x="2671" y="943"/>
                </a:lnTo>
                <a:lnTo>
                  <a:pt x="2714" y="933"/>
                </a:lnTo>
                <a:lnTo>
                  <a:pt x="2757" y="925"/>
                </a:lnTo>
                <a:lnTo>
                  <a:pt x="2800" y="920"/>
                </a:lnTo>
                <a:lnTo>
                  <a:pt x="2821" y="917"/>
                </a:lnTo>
                <a:lnTo>
                  <a:pt x="2843" y="917"/>
                </a:lnTo>
                <a:lnTo>
                  <a:pt x="2865" y="916"/>
                </a:lnTo>
                <a:lnTo>
                  <a:pt x="2887" y="917"/>
                </a:lnTo>
                <a:lnTo>
                  <a:pt x="2909" y="918"/>
                </a:lnTo>
                <a:lnTo>
                  <a:pt x="2932" y="921"/>
                </a:lnTo>
                <a:lnTo>
                  <a:pt x="2955" y="924"/>
                </a:lnTo>
                <a:lnTo>
                  <a:pt x="2978" y="928"/>
                </a:lnTo>
                <a:lnTo>
                  <a:pt x="3002" y="933"/>
                </a:lnTo>
                <a:lnTo>
                  <a:pt x="3026" y="939"/>
                </a:lnTo>
                <a:lnTo>
                  <a:pt x="3050" y="946"/>
                </a:lnTo>
                <a:lnTo>
                  <a:pt x="3074" y="954"/>
                </a:lnTo>
                <a:lnTo>
                  <a:pt x="3099" y="964"/>
                </a:lnTo>
                <a:lnTo>
                  <a:pt x="3126" y="973"/>
                </a:lnTo>
                <a:lnTo>
                  <a:pt x="3107" y="955"/>
                </a:lnTo>
                <a:lnTo>
                  <a:pt x="3088" y="937"/>
                </a:lnTo>
                <a:lnTo>
                  <a:pt x="3069" y="920"/>
                </a:lnTo>
                <a:lnTo>
                  <a:pt x="3049" y="902"/>
                </a:lnTo>
                <a:lnTo>
                  <a:pt x="3028" y="885"/>
                </a:lnTo>
                <a:lnTo>
                  <a:pt x="3006" y="869"/>
                </a:lnTo>
                <a:lnTo>
                  <a:pt x="2984" y="854"/>
                </a:lnTo>
                <a:lnTo>
                  <a:pt x="2961" y="839"/>
                </a:lnTo>
                <a:lnTo>
                  <a:pt x="2938" y="824"/>
                </a:lnTo>
                <a:lnTo>
                  <a:pt x="2914" y="811"/>
                </a:lnTo>
                <a:lnTo>
                  <a:pt x="2889" y="797"/>
                </a:lnTo>
                <a:lnTo>
                  <a:pt x="2864" y="784"/>
                </a:lnTo>
                <a:lnTo>
                  <a:pt x="2839" y="772"/>
                </a:lnTo>
                <a:lnTo>
                  <a:pt x="2813" y="760"/>
                </a:lnTo>
                <a:lnTo>
                  <a:pt x="2786" y="749"/>
                </a:lnTo>
                <a:lnTo>
                  <a:pt x="2759" y="739"/>
                </a:lnTo>
                <a:lnTo>
                  <a:pt x="2732" y="729"/>
                </a:lnTo>
                <a:lnTo>
                  <a:pt x="2704" y="719"/>
                </a:lnTo>
                <a:lnTo>
                  <a:pt x="2676" y="711"/>
                </a:lnTo>
                <a:lnTo>
                  <a:pt x="2647" y="703"/>
                </a:lnTo>
                <a:lnTo>
                  <a:pt x="2588" y="687"/>
                </a:lnTo>
                <a:lnTo>
                  <a:pt x="2528" y="675"/>
                </a:lnTo>
                <a:lnTo>
                  <a:pt x="2467" y="665"/>
                </a:lnTo>
                <a:lnTo>
                  <a:pt x="2404" y="658"/>
                </a:lnTo>
                <a:lnTo>
                  <a:pt x="2341" y="652"/>
                </a:lnTo>
                <a:lnTo>
                  <a:pt x="2276" y="650"/>
                </a:lnTo>
                <a:lnTo>
                  <a:pt x="2212" y="650"/>
                </a:lnTo>
                <a:lnTo>
                  <a:pt x="2146" y="652"/>
                </a:lnTo>
                <a:lnTo>
                  <a:pt x="2078" y="657"/>
                </a:lnTo>
                <a:lnTo>
                  <a:pt x="2012" y="664"/>
                </a:lnTo>
                <a:lnTo>
                  <a:pt x="1945" y="674"/>
                </a:lnTo>
                <a:lnTo>
                  <a:pt x="1878" y="686"/>
                </a:lnTo>
                <a:lnTo>
                  <a:pt x="1811" y="702"/>
                </a:lnTo>
                <a:lnTo>
                  <a:pt x="1744" y="719"/>
                </a:lnTo>
                <a:lnTo>
                  <a:pt x="1710" y="729"/>
                </a:lnTo>
                <a:lnTo>
                  <a:pt x="1677" y="740"/>
                </a:lnTo>
                <a:lnTo>
                  <a:pt x="1644" y="751"/>
                </a:lnTo>
                <a:lnTo>
                  <a:pt x="1611" y="763"/>
                </a:lnTo>
                <a:lnTo>
                  <a:pt x="1578" y="777"/>
                </a:lnTo>
                <a:lnTo>
                  <a:pt x="1545" y="790"/>
                </a:lnTo>
                <a:lnTo>
                  <a:pt x="1512" y="804"/>
                </a:lnTo>
                <a:lnTo>
                  <a:pt x="1480" y="818"/>
                </a:lnTo>
                <a:lnTo>
                  <a:pt x="1447" y="834"/>
                </a:lnTo>
                <a:lnTo>
                  <a:pt x="1415" y="849"/>
                </a:lnTo>
                <a:lnTo>
                  <a:pt x="1383" y="867"/>
                </a:lnTo>
                <a:lnTo>
                  <a:pt x="1351" y="884"/>
                </a:lnTo>
                <a:lnTo>
                  <a:pt x="1320" y="902"/>
                </a:lnTo>
                <a:lnTo>
                  <a:pt x="1290" y="921"/>
                </a:lnTo>
                <a:lnTo>
                  <a:pt x="1259" y="940"/>
                </a:lnTo>
                <a:lnTo>
                  <a:pt x="1228" y="961"/>
                </a:lnTo>
                <a:lnTo>
                  <a:pt x="1264" y="926"/>
                </a:lnTo>
                <a:lnTo>
                  <a:pt x="1302" y="893"/>
                </a:lnTo>
                <a:lnTo>
                  <a:pt x="1340" y="862"/>
                </a:lnTo>
                <a:lnTo>
                  <a:pt x="1380" y="833"/>
                </a:lnTo>
                <a:lnTo>
                  <a:pt x="1422" y="804"/>
                </a:lnTo>
                <a:lnTo>
                  <a:pt x="1463" y="778"/>
                </a:lnTo>
                <a:lnTo>
                  <a:pt x="1507" y="752"/>
                </a:lnTo>
                <a:lnTo>
                  <a:pt x="1551" y="727"/>
                </a:lnTo>
                <a:lnTo>
                  <a:pt x="1595" y="704"/>
                </a:lnTo>
                <a:lnTo>
                  <a:pt x="1642" y="681"/>
                </a:lnTo>
                <a:lnTo>
                  <a:pt x="1733" y="636"/>
                </a:lnTo>
                <a:lnTo>
                  <a:pt x="1918" y="550"/>
                </a:lnTo>
                <a:lnTo>
                  <a:pt x="2008" y="506"/>
                </a:lnTo>
                <a:lnTo>
                  <a:pt x="2053" y="483"/>
                </a:lnTo>
                <a:lnTo>
                  <a:pt x="2097" y="460"/>
                </a:lnTo>
                <a:lnTo>
                  <a:pt x="2140" y="437"/>
                </a:lnTo>
                <a:lnTo>
                  <a:pt x="2182" y="411"/>
                </a:lnTo>
                <a:lnTo>
                  <a:pt x="2223" y="385"/>
                </a:lnTo>
                <a:lnTo>
                  <a:pt x="2262" y="358"/>
                </a:lnTo>
                <a:lnTo>
                  <a:pt x="2301" y="330"/>
                </a:lnTo>
                <a:lnTo>
                  <a:pt x="2337" y="300"/>
                </a:lnTo>
                <a:lnTo>
                  <a:pt x="2372" y="268"/>
                </a:lnTo>
                <a:lnTo>
                  <a:pt x="2406" y="235"/>
                </a:lnTo>
                <a:lnTo>
                  <a:pt x="2422" y="218"/>
                </a:lnTo>
                <a:lnTo>
                  <a:pt x="2438" y="200"/>
                </a:lnTo>
                <a:lnTo>
                  <a:pt x="2453" y="181"/>
                </a:lnTo>
                <a:lnTo>
                  <a:pt x="2468" y="163"/>
                </a:lnTo>
                <a:lnTo>
                  <a:pt x="2481" y="144"/>
                </a:lnTo>
                <a:lnTo>
                  <a:pt x="2495" y="124"/>
                </a:lnTo>
                <a:lnTo>
                  <a:pt x="2508" y="103"/>
                </a:lnTo>
                <a:lnTo>
                  <a:pt x="2521" y="82"/>
                </a:lnTo>
                <a:lnTo>
                  <a:pt x="2491" y="77"/>
                </a:lnTo>
                <a:lnTo>
                  <a:pt x="2461" y="74"/>
                </a:lnTo>
                <a:lnTo>
                  <a:pt x="2433" y="70"/>
                </a:lnTo>
                <a:lnTo>
                  <a:pt x="2403" y="68"/>
                </a:lnTo>
                <a:lnTo>
                  <a:pt x="2373" y="66"/>
                </a:lnTo>
                <a:lnTo>
                  <a:pt x="2345" y="66"/>
                </a:lnTo>
                <a:lnTo>
                  <a:pt x="2315" y="66"/>
                </a:lnTo>
                <a:lnTo>
                  <a:pt x="2286" y="67"/>
                </a:lnTo>
                <a:lnTo>
                  <a:pt x="2258" y="68"/>
                </a:lnTo>
                <a:lnTo>
                  <a:pt x="2229" y="70"/>
                </a:lnTo>
                <a:lnTo>
                  <a:pt x="2201" y="74"/>
                </a:lnTo>
                <a:lnTo>
                  <a:pt x="2172" y="78"/>
                </a:lnTo>
                <a:lnTo>
                  <a:pt x="2143" y="82"/>
                </a:lnTo>
                <a:lnTo>
                  <a:pt x="2115" y="88"/>
                </a:lnTo>
                <a:lnTo>
                  <a:pt x="2087" y="93"/>
                </a:lnTo>
                <a:lnTo>
                  <a:pt x="2059" y="101"/>
                </a:lnTo>
                <a:lnTo>
                  <a:pt x="2031" y="108"/>
                </a:lnTo>
                <a:lnTo>
                  <a:pt x="2004" y="116"/>
                </a:lnTo>
                <a:lnTo>
                  <a:pt x="1977" y="125"/>
                </a:lnTo>
                <a:lnTo>
                  <a:pt x="1950" y="134"/>
                </a:lnTo>
                <a:lnTo>
                  <a:pt x="1897" y="155"/>
                </a:lnTo>
                <a:lnTo>
                  <a:pt x="1844" y="177"/>
                </a:lnTo>
                <a:lnTo>
                  <a:pt x="1793" y="202"/>
                </a:lnTo>
                <a:lnTo>
                  <a:pt x="1743" y="230"/>
                </a:lnTo>
                <a:lnTo>
                  <a:pt x="1694" y="258"/>
                </a:lnTo>
                <a:lnTo>
                  <a:pt x="1647" y="289"/>
                </a:lnTo>
                <a:lnTo>
                  <a:pt x="1601" y="322"/>
                </a:lnTo>
                <a:lnTo>
                  <a:pt x="1557" y="357"/>
                </a:lnTo>
                <a:lnTo>
                  <a:pt x="1515" y="393"/>
                </a:lnTo>
                <a:lnTo>
                  <a:pt x="1473" y="430"/>
                </a:lnTo>
                <a:lnTo>
                  <a:pt x="1435" y="468"/>
                </a:lnTo>
                <a:lnTo>
                  <a:pt x="1397" y="509"/>
                </a:lnTo>
                <a:lnTo>
                  <a:pt x="1362" y="550"/>
                </a:lnTo>
                <a:lnTo>
                  <a:pt x="1329" y="592"/>
                </a:lnTo>
                <a:lnTo>
                  <a:pt x="1298" y="635"/>
                </a:lnTo>
                <a:lnTo>
                  <a:pt x="1270" y="679"/>
                </a:lnTo>
                <a:lnTo>
                  <a:pt x="1243" y="723"/>
                </a:lnTo>
                <a:lnTo>
                  <a:pt x="1220" y="767"/>
                </a:lnTo>
                <a:lnTo>
                  <a:pt x="1199" y="813"/>
                </a:lnTo>
                <a:lnTo>
                  <a:pt x="1181" y="858"/>
                </a:lnTo>
                <a:lnTo>
                  <a:pt x="1164" y="903"/>
                </a:lnTo>
                <a:lnTo>
                  <a:pt x="1158" y="926"/>
                </a:lnTo>
                <a:lnTo>
                  <a:pt x="1151" y="949"/>
                </a:lnTo>
                <a:lnTo>
                  <a:pt x="1154" y="920"/>
                </a:lnTo>
                <a:lnTo>
                  <a:pt x="1155" y="890"/>
                </a:lnTo>
                <a:lnTo>
                  <a:pt x="1156" y="858"/>
                </a:lnTo>
                <a:lnTo>
                  <a:pt x="1158" y="826"/>
                </a:lnTo>
                <a:lnTo>
                  <a:pt x="1156" y="761"/>
                </a:lnTo>
                <a:lnTo>
                  <a:pt x="1153" y="694"/>
                </a:lnTo>
                <a:lnTo>
                  <a:pt x="1147" y="558"/>
                </a:lnTo>
                <a:lnTo>
                  <a:pt x="1145" y="489"/>
                </a:lnTo>
                <a:lnTo>
                  <a:pt x="1145" y="455"/>
                </a:lnTo>
                <a:lnTo>
                  <a:pt x="1145" y="421"/>
                </a:lnTo>
                <a:lnTo>
                  <a:pt x="1147" y="388"/>
                </a:lnTo>
                <a:lnTo>
                  <a:pt x="1149" y="356"/>
                </a:lnTo>
                <a:lnTo>
                  <a:pt x="1152" y="323"/>
                </a:lnTo>
                <a:lnTo>
                  <a:pt x="1156" y="292"/>
                </a:lnTo>
                <a:lnTo>
                  <a:pt x="1162" y="262"/>
                </a:lnTo>
                <a:lnTo>
                  <a:pt x="1169" y="232"/>
                </a:lnTo>
                <a:lnTo>
                  <a:pt x="1176" y="203"/>
                </a:lnTo>
                <a:lnTo>
                  <a:pt x="1186" y="176"/>
                </a:lnTo>
                <a:lnTo>
                  <a:pt x="1197" y="148"/>
                </a:lnTo>
                <a:lnTo>
                  <a:pt x="1211" y="123"/>
                </a:lnTo>
                <a:lnTo>
                  <a:pt x="1226" y="99"/>
                </a:lnTo>
                <a:lnTo>
                  <a:pt x="1243" y="76"/>
                </a:lnTo>
                <a:lnTo>
                  <a:pt x="1253" y="65"/>
                </a:lnTo>
                <a:lnTo>
                  <a:pt x="1263" y="55"/>
                </a:lnTo>
                <a:lnTo>
                  <a:pt x="1273" y="45"/>
                </a:lnTo>
                <a:lnTo>
                  <a:pt x="1284" y="35"/>
                </a:lnTo>
                <a:lnTo>
                  <a:pt x="1296" y="25"/>
                </a:lnTo>
                <a:lnTo>
                  <a:pt x="1308" y="16"/>
                </a:lnTo>
                <a:lnTo>
                  <a:pt x="1321" y="8"/>
                </a:lnTo>
                <a:lnTo>
                  <a:pt x="1335" y="0"/>
                </a:lnTo>
                <a:lnTo>
                  <a:pt x="1314" y="1"/>
                </a:lnTo>
                <a:lnTo>
                  <a:pt x="1292" y="3"/>
                </a:lnTo>
                <a:lnTo>
                  <a:pt x="1271" y="6"/>
                </a:lnTo>
                <a:lnTo>
                  <a:pt x="1251" y="10"/>
                </a:lnTo>
                <a:lnTo>
                  <a:pt x="1231" y="15"/>
                </a:lnTo>
                <a:lnTo>
                  <a:pt x="1211" y="21"/>
                </a:lnTo>
                <a:lnTo>
                  <a:pt x="1192" y="27"/>
                </a:lnTo>
                <a:lnTo>
                  <a:pt x="1173" y="34"/>
                </a:lnTo>
                <a:lnTo>
                  <a:pt x="1155" y="42"/>
                </a:lnTo>
                <a:lnTo>
                  <a:pt x="1137" y="50"/>
                </a:lnTo>
                <a:lnTo>
                  <a:pt x="1119" y="60"/>
                </a:lnTo>
                <a:lnTo>
                  <a:pt x="1103" y="70"/>
                </a:lnTo>
                <a:lnTo>
                  <a:pt x="1086" y="81"/>
                </a:lnTo>
                <a:lnTo>
                  <a:pt x="1070" y="92"/>
                </a:lnTo>
                <a:lnTo>
                  <a:pt x="1054" y="105"/>
                </a:lnTo>
                <a:lnTo>
                  <a:pt x="1039" y="118"/>
                </a:lnTo>
                <a:lnTo>
                  <a:pt x="1023" y="131"/>
                </a:lnTo>
                <a:lnTo>
                  <a:pt x="1009" y="145"/>
                </a:lnTo>
                <a:lnTo>
                  <a:pt x="995" y="159"/>
                </a:lnTo>
                <a:lnTo>
                  <a:pt x="982" y="174"/>
                </a:lnTo>
                <a:lnTo>
                  <a:pt x="968" y="189"/>
                </a:lnTo>
                <a:lnTo>
                  <a:pt x="956" y="206"/>
                </a:lnTo>
                <a:lnTo>
                  <a:pt x="932" y="239"/>
                </a:lnTo>
                <a:lnTo>
                  <a:pt x="910" y="273"/>
                </a:lnTo>
                <a:lnTo>
                  <a:pt x="890" y="309"/>
                </a:lnTo>
                <a:lnTo>
                  <a:pt x="873" y="346"/>
                </a:lnTo>
                <a:lnTo>
                  <a:pt x="857" y="385"/>
                </a:lnTo>
                <a:lnTo>
                  <a:pt x="843" y="424"/>
                </a:lnTo>
                <a:lnTo>
                  <a:pt x="832" y="464"/>
                </a:lnTo>
                <a:lnTo>
                  <a:pt x="822" y="505"/>
                </a:lnTo>
                <a:lnTo>
                  <a:pt x="814" y="545"/>
                </a:lnTo>
                <a:lnTo>
                  <a:pt x="809" y="586"/>
                </a:lnTo>
                <a:lnTo>
                  <a:pt x="805" y="627"/>
                </a:lnTo>
                <a:lnTo>
                  <a:pt x="805" y="666"/>
                </a:lnTo>
                <a:lnTo>
                  <a:pt x="807" y="707"/>
                </a:lnTo>
                <a:lnTo>
                  <a:pt x="810" y="746"/>
                </a:lnTo>
                <a:lnTo>
                  <a:pt x="816" y="784"/>
                </a:lnTo>
                <a:lnTo>
                  <a:pt x="824" y="822"/>
                </a:lnTo>
                <a:lnTo>
                  <a:pt x="830" y="840"/>
                </a:lnTo>
                <a:lnTo>
                  <a:pt x="835" y="858"/>
                </a:lnTo>
                <a:lnTo>
                  <a:pt x="842" y="876"/>
                </a:lnTo>
                <a:lnTo>
                  <a:pt x="848" y="893"/>
                </a:lnTo>
                <a:lnTo>
                  <a:pt x="856" y="911"/>
                </a:lnTo>
                <a:lnTo>
                  <a:pt x="864" y="927"/>
                </a:lnTo>
                <a:lnTo>
                  <a:pt x="873" y="943"/>
                </a:lnTo>
                <a:lnTo>
                  <a:pt x="882" y="958"/>
                </a:lnTo>
                <a:lnTo>
                  <a:pt x="892" y="973"/>
                </a:lnTo>
                <a:lnTo>
                  <a:pt x="902" y="988"/>
                </a:lnTo>
                <a:lnTo>
                  <a:pt x="881" y="979"/>
                </a:lnTo>
                <a:lnTo>
                  <a:pt x="862" y="970"/>
                </a:lnTo>
                <a:lnTo>
                  <a:pt x="841" y="962"/>
                </a:lnTo>
                <a:lnTo>
                  <a:pt x="820" y="957"/>
                </a:lnTo>
                <a:lnTo>
                  <a:pt x="800" y="951"/>
                </a:lnTo>
                <a:lnTo>
                  <a:pt x="779" y="947"/>
                </a:lnTo>
                <a:lnTo>
                  <a:pt x="759" y="943"/>
                </a:lnTo>
                <a:lnTo>
                  <a:pt x="739" y="940"/>
                </a:lnTo>
                <a:lnTo>
                  <a:pt x="720" y="938"/>
                </a:lnTo>
                <a:lnTo>
                  <a:pt x="700" y="938"/>
                </a:lnTo>
                <a:lnTo>
                  <a:pt x="680" y="937"/>
                </a:lnTo>
                <a:lnTo>
                  <a:pt x="660" y="938"/>
                </a:lnTo>
                <a:lnTo>
                  <a:pt x="640" y="940"/>
                </a:lnTo>
                <a:lnTo>
                  <a:pt x="622" y="943"/>
                </a:lnTo>
                <a:lnTo>
                  <a:pt x="603" y="946"/>
                </a:lnTo>
                <a:lnTo>
                  <a:pt x="584" y="949"/>
                </a:lnTo>
                <a:lnTo>
                  <a:pt x="566" y="954"/>
                </a:lnTo>
                <a:lnTo>
                  <a:pt x="547" y="959"/>
                </a:lnTo>
                <a:lnTo>
                  <a:pt x="528" y="966"/>
                </a:lnTo>
                <a:lnTo>
                  <a:pt x="511" y="972"/>
                </a:lnTo>
                <a:lnTo>
                  <a:pt x="493" y="979"/>
                </a:lnTo>
                <a:lnTo>
                  <a:pt x="475" y="988"/>
                </a:lnTo>
                <a:lnTo>
                  <a:pt x="440" y="1005"/>
                </a:lnTo>
                <a:lnTo>
                  <a:pt x="407" y="1025"/>
                </a:lnTo>
                <a:lnTo>
                  <a:pt x="375" y="1047"/>
                </a:lnTo>
                <a:lnTo>
                  <a:pt x="343" y="1071"/>
                </a:lnTo>
                <a:lnTo>
                  <a:pt x="314" y="1098"/>
                </a:lnTo>
                <a:lnTo>
                  <a:pt x="285" y="1125"/>
                </a:lnTo>
                <a:lnTo>
                  <a:pt x="259" y="1154"/>
                </a:lnTo>
                <a:lnTo>
                  <a:pt x="232" y="1185"/>
                </a:lnTo>
                <a:lnTo>
                  <a:pt x="208" y="1215"/>
                </a:lnTo>
                <a:lnTo>
                  <a:pt x="186" y="1248"/>
                </a:lnTo>
                <a:lnTo>
                  <a:pt x="164" y="1281"/>
                </a:lnTo>
                <a:lnTo>
                  <a:pt x="145" y="1317"/>
                </a:lnTo>
                <a:lnTo>
                  <a:pt x="128" y="1351"/>
                </a:lnTo>
                <a:lnTo>
                  <a:pt x="112" y="1386"/>
                </a:lnTo>
                <a:lnTo>
                  <a:pt x="98" y="1421"/>
                </a:lnTo>
                <a:lnTo>
                  <a:pt x="86" y="1456"/>
                </a:lnTo>
                <a:lnTo>
                  <a:pt x="76" y="1492"/>
                </a:lnTo>
                <a:lnTo>
                  <a:pt x="68" y="1527"/>
                </a:lnTo>
                <a:lnTo>
                  <a:pt x="63" y="1562"/>
                </a:lnTo>
                <a:lnTo>
                  <a:pt x="60" y="1596"/>
                </a:lnTo>
                <a:lnTo>
                  <a:pt x="60" y="1629"/>
                </a:lnTo>
                <a:lnTo>
                  <a:pt x="77" y="1607"/>
                </a:lnTo>
                <a:lnTo>
                  <a:pt x="96" y="1586"/>
                </a:lnTo>
                <a:lnTo>
                  <a:pt x="115" y="1565"/>
                </a:lnTo>
                <a:lnTo>
                  <a:pt x="134" y="1544"/>
                </a:lnTo>
                <a:lnTo>
                  <a:pt x="155" y="1525"/>
                </a:lnTo>
                <a:lnTo>
                  <a:pt x="176" y="1505"/>
                </a:lnTo>
                <a:lnTo>
                  <a:pt x="198" y="1486"/>
                </a:lnTo>
                <a:lnTo>
                  <a:pt x="220" y="1467"/>
                </a:lnTo>
                <a:lnTo>
                  <a:pt x="265" y="1431"/>
                </a:lnTo>
                <a:lnTo>
                  <a:pt x="313" y="1397"/>
                </a:lnTo>
                <a:lnTo>
                  <a:pt x="362" y="1364"/>
                </a:lnTo>
                <a:lnTo>
                  <a:pt x="413" y="1333"/>
                </a:lnTo>
                <a:lnTo>
                  <a:pt x="464" y="1305"/>
                </a:lnTo>
                <a:lnTo>
                  <a:pt x="517" y="1277"/>
                </a:lnTo>
                <a:lnTo>
                  <a:pt x="571" y="1251"/>
                </a:lnTo>
                <a:lnTo>
                  <a:pt x="625" y="1226"/>
                </a:lnTo>
                <a:lnTo>
                  <a:pt x="680" y="1204"/>
                </a:lnTo>
                <a:lnTo>
                  <a:pt x="735" y="1184"/>
                </a:lnTo>
                <a:lnTo>
                  <a:pt x="790" y="1165"/>
                </a:lnTo>
                <a:lnTo>
                  <a:pt x="845" y="1147"/>
                </a:lnTo>
                <a:lnTo>
                  <a:pt x="820" y="1162"/>
                </a:lnTo>
                <a:lnTo>
                  <a:pt x="793" y="1177"/>
                </a:lnTo>
                <a:lnTo>
                  <a:pt x="768" y="1192"/>
                </a:lnTo>
                <a:lnTo>
                  <a:pt x="743" y="1209"/>
                </a:lnTo>
                <a:lnTo>
                  <a:pt x="717" y="1226"/>
                </a:lnTo>
                <a:lnTo>
                  <a:pt x="693" y="1244"/>
                </a:lnTo>
                <a:lnTo>
                  <a:pt x="645" y="1280"/>
                </a:lnTo>
                <a:lnTo>
                  <a:pt x="598" y="1320"/>
                </a:lnTo>
                <a:lnTo>
                  <a:pt x="552" y="1361"/>
                </a:lnTo>
                <a:lnTo>
                  <a:pt x="508" y="1405"/>
                </a:lnTo>
                <a:lnTo>
                  <a:pt x="465" y="1451"/>
                </a:lnTo>
                <a:lnTo>
                  <a:pt x="425" y="1498"/>
                </a:lnTo>
                <a:lnTo>
                  <a:pt x="384" y="1548"/>
                </a:lnTo>
                <a:lnTo>
                  <a:pt x="347" y="1599"/>
                </a:lnTo>
                <a:lnTo>
                  <a:pt x="310" y="1653"/>
                </a:lnTo>
                <a:lnTo>
                  <a:pt x="275" y="1708"/>
                </a:lnTo>
                <a:lnTo>
                  <a:pt x="243" y="1766"/>
                </a:lnTo>
                <a:lnTo>
                  <a:pt x="211" y="1824"/>
                </a:lnTo>
                <a:lnTo>
                  <a:pt x="183" y="1884"/>
                </a:lnTo>
                <a:lnTo>
                  <a:pt x="155" y="1947"/>
                </a:lnTo>
                <a:lnTo>
                  <a:pt x="130" y="2010"/>
                </a:lnTo>
                <a:lnTo>
                  <a:pt x="107" y="2075"/>
                </a:lnTo>
                <a:lnTo>
                  <a:pt x="86" y="2142"/>
                </a:lnTo>
                <a:lnTo>
                  <a:pt x="67" y="2209"/>
                </a:lnTo>
                <a:lnTo>
                  <a:pt x="51" y="2278"/>
                </a:lnTo>
                <a:lnTo>
                  <a:pt x="36" y="2348"/>
                </a:lnTo>
                <a:lnTo>
                  <a:pt x="24" y="2419"/>
                </a:lnTo>
                <a:lnTo>
                  <a:pt x="14" y="2492"/>
                </a:lnTo>
                <a:lnTo>
                  <a:pt x="7" y="2565"/>
                </a:lnTo>
                <a:lnTo>
                  <a:pt x="2" y="2639"/>
                </a:lnTo>
                <a:lnTo>
                  <a:pt x="0" y="2715"/>
                </a:lnTo>
                <a:lnTo>
                  <a:pt x="0" y="2791"/>
                </a:lnTo>
                <a:lnTo>
                  <a:pt x="2" y="2867"/>
                </a:lnTo>
                <a:lnTo>
                  <a:pt x="6" y="2906"/>
                </a:lnTo>
                <a:lnTo>
                  <a:pt x="8" y="2945"/>
                </a:lnTo>
                <a:lnTo>
                  <a:pt x="12" y="2983"/>
                </a:lnTo>
                <a:lnTo>
                  <a:pt x="17" y="3023"/>
                </a:lnTo>
                <a:lnTo>
                  <a:pt x="18" y="3000"/>
                </a:lnTo>
                <a:lnTo>
                  <a:pt x="20" y="2977"/>
                </a:lnTo>
                <a:lnTo>
                  <a:pt x="23" y="2954"/>
                </a:lnTo>
                <a:lnTo>
                  <a:pt x="27" y="2931"/>
                </a:lnTo>
                <a:lnTo>
                  <a:pt x="31" y="2909"/>
                </a:lnTo>
                <a:lnTo>
                  <a:pt x="35" y="2885"/>
                </a:lnTo>
                <a:lnTo>
                  <a:pt x="47" y="2840"/>
                </a:lnTo>
                <a:lnTo>
                  <a:pt x="62" y="2795"/>
                </a:lnTo>
                <a:lnTo>
                  <a:pt x="79" y="2750"/>
                </a:lnTo>
                <a:lnTo>
                  <a:pt x="98" y="2705"/>
                </a:lnTo>
                <a:lnTo>
                  <a:pt x="119" y="2661"/>
                </a:lnTo>
                <a:lnTo>
                  <a:pt x="143" y="2616"/>
                </a:lnTo>
                <a:lnTo>
                  <a:pt x="168" y="2571"/>
                </a:lnTo>
                <a:lnTo>
                  <a:pt x="195" y="2526"/>
                </a:lnTo>
                <a:lnTo>
                  <a:pt x="223" y="2480"/>
                </a:lnTo>
                <a:lnTo>
                  <a:pt x="253" y="2433"/>
                </a:lnTo>
                <a:lnTo>
                  <a:pt x="285" y="2386"/>
                </a:lnTo>
                <a:lnTo>
                  <a:pt x="351" y="2291"/>
                </a:lnTo>
                <a:lnTo>
                  <a:pt x="493" y="2090"/>
                </a:lnTo>
                <a:lnTo>
                  <a:pt x="567" y="1982"/>
                </a:lnTo>
                <a:lnTo>
                  <a:pt x="603" y="1927"/>
                </a:lnTo>
                <a:lnTo>
                  <a:pt x="640" y="1870"/>
                </a:lnTo>
                <a:lnTo>
                  <a:pt x="677" y="1812"/>
                </a:lnTo>
                <a:lnTo>
                  <a:pt x="713" y="1752"/>
                </a:lnTo>
                <a:lnTo>
                  <a:pt x="749" y="1691"/>
                </a:lnTo>
                <a:lnTo>
                  <a:pt x="785" y="1627"/>
                </a:lnTo>
                <a:lnTo>
                  <a:pt x="819" y="1562"/>
                </a:lnTo>
                <a:lnTo>
                  <a:pt x="852" y="1495"/>
                </a:lnTo>
                <a:lnTo>
                  <a:pt x="885" y="1426"/>
                </a:lnTo>
                <a:lnTo>
                  <a:pt x="915" y="1355"/>
                </a:lnTo>
                <a:lnTo>
                  <a:pt x="898" y="1413"/>
                </a:lnTo>
                <a:lnTo>
                  <a:pt x="882" y="1474"/>
                </a:lnTo>
                <a:lnTo>
                  <a:pt x="868" y="1538"/>
                </a:lnTo>
                <a:lnTo>
                  <a:pt x="855" y="1604"/>
                </a:lnTo>
                <a:lnTo>
                  <a:pt x="845" y="1671"/>
                </a:lnTo>
                <a:lnTo>
                  <a:pt x="836" y="1741"/>
                </a:lnTo>
                <a:lnTo>
                  <a:pt x="831" y="1812"/>
                </a:lnTo>
                <a:lnTo>
                  <a:pt x="826" y="1884"/>
                </a:lnTo>
                <a:lnTo>
                  <a:pt x="825" y="1959"/>
                </a:lnTo>
                <a:lnTo>
                  <a:pt x="825" y="2033"/>
                </a:lnTo>
                <a:lnTo>
                  <a:pt x="829" y="2109"/>
                </a:lnTo>
                <a:lnTo>
                  <a:pt x="835" y="2185"/>
                </a:lnTo>
                <a:lnTo>
                  <a:pt x="838" y="2223"/>
                </a:lnTo>
                <a:lnTo>
                  <a:pt x="844" y="2261"/>
                </a:lnTo>
                <a:lnTo>
                  <a:pt x="848" y="2299"/>
                </a:lnTo>
                <a:lnTo>
                  <a:pt x="855" y="2336"/>
                </a:lnTo>
                <a:lnTo>
                  <a:pt x="862" y="2375"/>
                </a:lnTo>
                <a:lnTo>
                  <a:pt x="869" y="2414"/>
                </a:lnTo>
                <a:lnTo>
                  <a:pt x="877" y="2451"/>
                </a:lnTo>
                <a:lnTo>
                  <a:pt x="887" y="2488"/>
                </a:lnTo>
                <a:lnTo>
                  <a:pt x="897" y="2526"/>
                </a:lnTo>
                <a:lnTo>
                  <a:pt x="907" y="2563"/>
                </a:lnTo>
                <a:lnTo>
                  <a:pt x="918" y="2601"/>
                </a:lnTo>
                <a:lnTo>
                  <a:pt x="931" y="2637"/>
                </a:lnTo>
                <a:lnTo>
                  <a:pt x="943" y="2674"/>
                </a:lnTo>
                <a:lnTo>
                  <a:pt x="957" y="2711"/>
                </a:lnTo>
                <a:lnTo>
                  <a:pt x="972" y="2746"/>
                </a:lnTo>
                <a:lnTo>
                  <a:pt x="987" y="2782"/>
                </a:lnTo>
                <a:lnTo>
                  <a:pt x="1004" y="2816"/>
                </a:lnTo>
                <a:lnTo>
                  <a:pt x="1021" y="2851"/>
                </a:lnTo>
                <a:lnTo>
                  <a:pt x="1039" y="2885"/>
                </a:lnTo>
                <a:lnTo>
                  <a:pt x="1057" y="2920"/>
                </a:lnTo>
                <a:lnTo>
                  <a:pt x="1077" y="2953"/>
                </a:lnTo>
                <a:lnTo>
                  <a:pt x="1098" y="2986"/>
                </a:lnTo>
                <a:lnTo>
                  <a:pt x="1120" y="3017"/>
                </a:lnTo>
                <a:lnTo>
                  <a:pt x="1142" y="3049"/>
                </a:lnTo>
                <a:lnTo>
                  <a:pt x="1166" y="3080"/>
                </a:lnTo>
                <a:lnTo>
                  <a:pt x="1191" y="3111"/>
                </a:lnTo>
                <a:lnTo>
                  <a:pt x="1216" y="3141"/>
                </a:lnTo>
                <a:lnTo>
                  <a:pt x="1242" y="3169"/>
                </a:lnTo>
                <a:lnTo>
                  <a:pt x="1270" y="3198"/>
                </a:lnTo>
                <a:lnTo>
                  <a:pt x="1298" y="3224"/>
                </a:lnTo>
                <a:lnTo>
                  <a:pt x="1328" y="3252"/>
                </a:lnTo>
                <a:lnTo>
                  <a:pt x="1359" y="3277"/>
                </a:lnTo>
                <a:lnTo>
                  <a:pt x="1390" y="3302"/>
                </a:lnTo>
                <a:lnTo>
                  <a:pt x="1423" y="3327"/>
                </a:lnTo>
                <a:lnTo>
                  <a:pt x="1456" y="3350"/>
                </a:lnTo>
                <a:lnTo>
                  <a:pt x="1491" y="3372"/>
                </a:lnTo>
                <a:lnTo>
                  <a:pt x="1526" y="3393"/>
                </a:lnTo>
                <a:lnTo>
                  <a:pt x="1564" y="3414"/>
                </a:lnTo>
                <a:lnTo>
                  <a:pt x="1602" y="3432"/>
                </a:lnTo>
                <a:lnTo>
                  <a:pt x="1641" y="3451"/>
                </a:lnTo>
                <a:close/>
                <a:moveTo>
                  <a:pt x="5041" y="2621"/>
                </a:moveTo>
                <a:lnTo>
                  <a:pt x="5041" y="2621"/>
                </a:lnTo>
                <a:lnTo>
                  <a:pt x="5041" y="2592"/>
                </a:lnTo>
                <a:lnTo>
                  <a:pt x="5040" y="2563"/>
                </a:lnTo>
                <a:lnTo>
                  <a:pt x="5039" y="2533"/>
                </a:lnTo>
                <a:lnTo>
                  <a:pt x="5037" y="2505"/>
                </a:lnTo>
                <a:lnTo>
                  <a:pt x="5034" y="2477"/>
                </a:lnTo>
                <a:lnTo>
                  <a:pt x="5030" y="2450"/>
                </a:lnTo>
                <a:lnTo>
                  <a:pt x="5026" y="2422"/>
                </a:lnTo>
                <a:lnTo>
                  <a:pt x="5020" y="2396"/>
                </a:lnTo>
                <a:lnTo>
                  <a:pt x="5014" y="2370"/>
                </a:lnTo>
                <a:lnTo>
                  <a:pt x="5007" y="2343"/>
                </a:lnTo>
                <a:lnTo>
                  <a:pt x="5001" y="2318"/>
                </a:lnTo>
                <a:lnTo>
                  <a:pt x="4993" y="2292"/>
                </a:lnTo>
                <a:lnTo>
                  <a:pt x="4984" y="2267"/>
                </a:lnTo>
                <a:lnTo>
                  <a:pt x="4975" y="2243"/>
                </a:lnTo>
                <a:lnTo>
                  <a:pt x="4965" y="2219"/>
                </a:lnTo>
                <a:lnTo>
                  <a:pt x="4954" y="2196"/>
                </a:lnTo>
                <a:lnTo>
                  <a:pt x="4943" y="2173"/>
                </a:lnTo>
                <a:lnTo>
                  <a:pt x="4932" y="2149"/>
                </a:lnTo>
                <a:lnTo>
                  <a:pt x="4920" y="2127"/>
                </a:lnTo>
                <a:lnTo>
                  <a:pt x="4907" y="2105"/>
                </a:lnTo>
                <a:lnTo>
                  <a:pt x="4894" y="2085"/>
                </a:lnTo>
                <a:lnTo>
                  <a:pt x="4880" y="2064"/>
                </a:lnTo>
                <a:lnTo>
                  <a:pt x="4865" y="2043"/>
                </a:lnTo>
                <a:lnTo>
                  <a:pt x="4851" y="2023"/>
                </a:lnTo>
                <a:lnTo>
                  <a:pt x="4819" y="1983"/>
                </a:lnTo>
                <a:lnTo>
                  <a:pt x="4786" y="1946"/>
                </a:lnTo>
                <a:lnTo>
                  <a:pt x="4751" y="1910"/>
                </a:lnTo>
                <a:lnTo>
                  <a:pt x="4713" y="1876"/>
                </a:lnTo>
                <a:lnTo>
                  <a:pt x="4675" y="1844"/>
                </a:lnTo>
                <a:lnTo>
                  <a:pt x="4634" y="1813"/>
                </a:lnTo>
                <a:lnTo>
                  <a:pt x="4592" y="1783"/>
                </a:lnTo>
                <a:lnTo>
                  <a:pt x="4550" y="1756"/>
                </a:lnTo>
                <a:lnTo>
                  <a:pt x="4504" y="1730"/>
                </a:lnTo>
                <a:lnTo>
                  <a:pt x="4458" y="1706"/>
                </a:lnTo>
                <a:lnTo>
                  <a:pt x="4411" y="1683"/>
                </a:lnTo>
                <a:lnTo>
                  <a:pt x="4363" y="1662"/>
                </a:lnTo>
                <a:lnTo>
                  <a:pt x="4314" y="1643"/>
                </a:lnTo>
                <a:lnTo>
                  <a:pt x="4263" y="1626"/>
                </a:lnTo>
                <a:lnTo>
                  <a:pt x="4213" y="1609"/>
                </a:lnTo>
                <a:lnTo>
                  <a:pt x="4161" y="1595"/>
                </a:lnTo>
                <a:lnTo>
                  <a:pt x="4108" y="1583"/>
                </a:lnTo>
                <a:lnTo>
                  <a:pt x="4056" y="1571"/>
                </a:lnTo>
                <a:lnTo>
                  <a:pt x="4002" y="1562"/>
                </a:lnTo>
                <a:lnTo>
                  <a:pt x="3948" y="1554"/>
                </a:lnTo>
                <a:lnTo>
                  <a:pt x="4003" y="1555"/>
                </a:lnTo>
                <a:lnTo>
                  <a:pt x="4060" y="1555"/>
                </a:lnTo>
                <a:lnTo>
                  <a:pt x="4179" y="1554"/>
                </a:lnTo>
                <a:lnTo>
                  <a:pt x="4239" y="1554"/>
                </a:lnTo>
                <a:lnTo>
                  <a:pt x="4300" y="1555"/>
                </a:lnTo>
                <a:lnTo>
                  <a:pt x="4360" y="1558"/>
                </a:lnTo>
                <a:lnTo>
                  <a:pt x="4420" y="1562"/>
                </a:lnTo>
                <a:lnTo>
                  <a:pt x="4449" y="1565"/>
                </a:lnTo>
                <a:lnTo>
                  <a:pt x="4478" y="1570"/>
                </a:lnTo>
                <a:lnTo>
                  <a:pt x="4507" y="1574"/>
                </a:lnTo>
                <a:lnTo>
                  <a:pt x="4534" y="1580"/>
                </a:lnTo>
                <a:lnTo>
                  <a:pt x="4562" y="1586"/>
                </a:lnTo>
                <a:lnTo>
                  <a:pt x="4589" y="1594"/>
                </a:lnTo>
                <a:lnTo>
                  <a:pt x="4614" y="1603"/>
                </a:lnTo>
                <a:lnTo>
                  <a:pt x="4640" y="1613"/>
                </a:lnTo>
                <a:lnTo>
                  <a:pt x="4664" y="1624"/>
                </a:lnTo>
                <a:lnTo>
                  <a:pt x="4688" y="1637"/>
                </a:lnTo>
                <a:lnTo>
                  <a:pt x="4710" y="1650"/>
                </a:lnTo>
                <a:lnTo>
                  <a:pt x="4732" y="1665"/>
                </a:lnTo>
                <a:lnTo>
                  <a:pt x="4753" y="1682"/>
                </a:lnTo>
                <a:lnTo>
                  <a:pt x="4772" y="1700"/>
                </a:lnTo>
                <a:lnTo>
                  <a:pt x="4791" y="1719"/>
                </a:lnTo>
                <a:lnTo>
                  <a:pt x="4807" y="1741"/>
                </a:lnTo>
                <a:lnTo>
                  <a:pt x="4796" y="1703"/>
                </a:lnTo>
                <a:lnTo>
                  <a:pt x="4783" y="1667"/>
                </a:lnTo>
                <a:lnTo>
                  <a:pt x="4767" y="1630"/>
                </a:lnTo>
                <a:lnTo>
                  <a:pt x="4751" y="1595"/>
                </a:lnTo>
                <a:lnTo>
                  <a:pt x="4732" y="1560"/>
                </a:lnTo>
                <a:lnTo>
                  <a:pt x="4712" y="1527"/>
                </a:lnTo>
                <a:lnTo>
                  <a:pt x="4690" y="1495"/>
                </a:lnTo>
                <a:lnTo>
                  <a:pt x="4666" y="1464"/>
                </a:lnTo>
                <a:lnTo>
                  <a:pt x="4641" y="1434"/>
                </a:lnTo>
                <a:lnTo>
                  <a:pt x="4614" y="1407"/>
                </a:lnTo>
                <a:lnTo>
                  <a:pt x="4587" y="1380"/>
                </a:lnTo>
                <a:lnTo>
                  <a:pt x="4557" y="1356"/>
                </a:lnTo>
                <a:lnTo>
                  <a:pt x="4528" y="1333"/>
                </a:lnTo>
                <a:lnTo>
                  <a:pt x="4496" y="1312"/>
                </a:lnTo>
                <a:lnTo>
                  <a:pt x="4463" y="1294"/>
                </a:lnTo>
                <a:lnTo>
                  <a:pt x="4429" y="1278"/>
                </a:lnTo>
                <a:lnTo>
                  <a:pt x="4394" y="1264"/>
                </a:lnTo>
                <a:lnTo>
                  <a:pt x="4376" y="1257"/>
                </a:lnTo>
                <a:lnTo>
                  <a:pt x="4358" y="1252"/>
                </a:lnTo>
                <a:lnTo>
                  <a:pt x="4341" y="1247"/>
                </a:lnTo>
                <a:lnTo>
                  <a:pt x="4322" y="1243"/>
                </a:lnTo>
                <a:lnTo>
                  <a:pt x="4303" y="1240"/>
                </a:lnTo>
                <a:lnTo>
                  <a:pt x="4284" y="1236"/>
                </a:lnTo>
                <a:lnTo>
                  <a:pt x="4266" y="1234"/>
                </a:lnTo>
                <a:lnTo>
                  <a:pt x="4246" y="1233"/>
                </a:lnTo>
                <a:lnTo>
                  <a:pt x="4227" y="1232"/>
                </a:lnTo>
                <a:lnTo>
                  <a:pt x="4207" y="1232"/>
                </a:lnTo>
                <a:lnTo>
                  <a:pt x="4188" y="1233"/>
                </a:lnTo>
                <a:lnTo>
                  <a:pt x="4168" y="1235"/>
                </a:lnTo>
                <a:lnTo>
                  <a:pt x="4148" y="1237"/>
                </a:lnTo>
                <a:lnTo>
                  <a:pt x="4128" y="1241"/>
                </a:lnTo>
                <a:lnTo>
                  <a:pt x="4107" y="1244"/>
                </a:lnTo>
                <a:lnTo>
                  <a:pt x="4087" y="1248"/>
                </a:lnTo>
                <a:lnTo>
                  <a:pt x="4067" y="1254"/>
                </a:lnTo>
                <a:lnTo>
                  <a:pt x="4047" y="1261"/>
                </a:lnTo>
                <a:lnTo>
                  <a:pt x="4026" y="1268"/>
                </a:lnTo>
                <a:lnTo>
                  <a:pt x="4005" y="1276"/>
                </a:lnTo>
                <a:lnTo>
                  <a:pt x="3985" y="1286"/>
                </a:lnTo>
                <a:lnTo>
                  <a:pt x="3964" y="1296"/>
                </a:lnTo>
                <a:lnTo>
                  <a:pt x="3943" y="1307"/>
                </a:lnTo>
                <a:lnTo>
                  <a:pt x="3922" y="1318"/>
                </a:lnTo>
                <a:lnTo>
                  <a:pt x="3902" y="1331"/>
                </a:lnTo>
                <a:lnTo>
                  <a:pt x="3881" y="1344"/>
                </a:lnTo>
                <a:lnTo>
                  <a:pt x="3860" y="1360"/>
                </a:lnTo>
                <a:lnTo>
                  <a:pt x="3839" y="1375"/>
                </a:lnTo>
                <a:lnTo>
                  <a:pt x="3818" y="1391"/>
                </a:lnTo>
                <a:lnTo>
                  <a:pt x="3797" y="1409"/>
                </a:lnTo>
                <a:lnTo>
                  <a:pt x="3803" y="1390"/>
                </a:lnTo>
                <a:lnTo>
                  <a:pt x="3808" y="1371"/>
                </a:lnTo>
                <a:lnTo>
                  <a:pt x="3812" y="1352"/>
                </a:lnTo>
                <a:lnTo>
                  <a:pt x="3816" y="1332"/>
                </a:lnTo>
                <a:lnTo>
                  <a:pt x="3818" y="1313"/>
                </a:lnTo>
                <a:lnTo>
                  <a:pt x="3820" y="1295"/>
                </a:lnTo>
                <a:lnTo>
                  <a:pt x="3820" y="1275"/>
                </a:lnTo>
                <a:lnTo>
                  <a:pt x="3820" y="1256"/>
                </a:lnTo>
                <a:lnTo>
                  <a:pt x="3819" y="1237"/>
                </a:lnTo>
                <a:lnTo>
                  <a:pt x="3818" y="1219"/>
                </a:lnTo>
                <a:lnTo>
                  <a:pt x="3815" y="1200"/>
                </a:lnTo>
                <a:lnTo>
                  <a:pt x="3811" y="1181"/>
                </a:lnTo>
                <a:lnTo>
                  <a:pt x="3808" y="1163"/>
                </a:lnTo>
                <a:lnTo>
                  <a:pt x="3803" y="1145"/>
                </a:lnTo>
                <a:lnTo>
                  <a:pt x="3797" y="1126"/>
                </a:lnTo>
                <a:lnTo>
                  <a:pt x="3790" y="1109"/>
                </a:lnTo>
                <a:lnTo>
                  <a:pt x="3784" y="1091"/>
                </a:lnTo>
                <a:lnTo>
                  <a:pt x="3776" y="1074"/>
                </a:lnTo>
                <a:lnTo>
                  <a:pt x="3768" y="1056"/>
                </a:lnTo>
                <a:lnTo>
                  <a:pt x="3758" y="1038"/>
                </a:lnTo>
                <a:lnTo>
                  <a:pt x="3739" y="1005"/>
                </a:lnTo>
                <a:lnTo>
                  <a:pt x="3717" y="972"/>
                </a:lnTo>
                <a:lnTo>
                  <a:pt x="3694" y="942"/>
                </a:lnTo>
                <a:lnTo>
                  <a:pt x="3667" y="911"/>
                </a:lnTo>
                <a:lnTo>
                  <a:pt x="3639" y="882"/>
                </a:lnTo>
                <a:lnTo>
                  <a:pt x="3609" y="855"/>
                </a:lnTo>
                <a:lnTo>
                  <a:pt x="3578" y="828"/>
                </a:lnTo>
                <a:lnTo>
                  <a:pt x="3545" y="804"/>
                </a:lnTo>
                <a:lnTo>
                  <a:pt x="3512" y="781"/>
                </a:lnTo>
                <a:lnTo>
                  <a:pt x="3477" y="760"/>
                </a:lnTo>
                <a:lnTo>
                  <a:pt x="3441" y="741"/>
                </a:lnTo>
                <a:lnTo>
                  <a:pt x="3404" y="724"/>
                </a:lnTo>
                <a:lnTo>
                  <a:pt x="3367" y="709"/>
                </a:lnTo>
                <a:lnTo>
                  <a:pt x="3329" y="696"/>
                </a:lnTo>
                <a:lnTo>
                  <a:pt x="3291" y="685"/>
                </a:lnTo>
                <a:lnTo>
                  <a:pt x="3252" y="677"/>
                </a:lnTo>
                <a:lnTo>
                  <a:pt x="3214" y="671"/>
                </a:lnTo>
                <a:lnTo>
                  <a:pt x="3176" y="668"/>
                </a:lnTo>
                <a:lnTo>
                  <a:pt x="3157" y="668"/>
                </a:lnTo>
                <a:lnTo>
                  <a:pt x="3138" y="666"/>
                </a:lnTo>
                <a:lnTo>
                  <a:pt x="3119" y="668"/>
                </a:lnTo>
                <a:lnTo>
                  <a:pt x="3101" y="669"/>
                </a:lnTo>
                <a:lnTo>
                  <a:pt x="3082" y="671"/>
                </a:lnTo>
                <a:lnTo>
                  <a:pt x="3063" y="674"/>
                </a:lnTo>
                <a:lnTo>
                  <a:pt x="3046" y="677"/>
                </a:lnTo>
                <a:lnTo>
                  <a:pt x="3027" y="682"/>
                </a:lnTo>
                <a:lnTo>
                  <a:pt x="3054" y="691"/>
                </a:lnTo>
                <a:lnTo>
                  <a:pt x="3081" y="702"/>
                </a:lnTo>
                <a:lnTo>
                  <a:pt x="3104" y="713"/>
                </a:lnTo>
                <a:lnTo>
                  <a:pt x="3127" y="725"/>
                </a:lnTo>
                <a:lnTo>
                  <a:pt x="3147" y="739"/>
                </a:lnTo>
                <a:lnTo>
                  <a:pt x="3165" y="753"/>
                </a:lnTo>
                <a:lnTo>
                  <a:pt x="3183" y="769"/>
                </a:lnTo>
                <a:lnTo>
                  <a:pt x="3200" y="785"/>
                </a:lnTo>
                <a:lnTo>
                  <a:pt x="3215" y="803"/>
                </a:lnTo>
                <a:lnTo>
                  <a:pt x="3229" y="822"/>
                </a:lnTo>
                <a:lnTo>
                  <a:pt x="3242" y="840"/>
                </a:lnTo>
                <a:lnTo>
                  <a:pt x="3256" y="860"/>
                </a:lnTo>
                <a:lnTo>
                  <a:pt x="3268" y="881"/>
                </a:lnTo>
                <a:lnTo>
                  <a:pt x="3279" y="903"/>
                </a:lnTo>
                <a:lnTo>
                  <a:pt x="3301" y="947"/>
                </a:lnTo>
                <a:lnTo>
                  <a:pt x="3322" y="994"/>
                </a:lnTo>
                <a:lnTo>
                  <a:pt x="3344" y="1044"/>
                </a:lnTo>
                <a:lnTo>
                  <a:pt x="3366" y="1094"/>
                </a:lnTo>
                <a:lnTo>
                  <a:pt x="3391" y="1147"/>
                </a:lnTo>
                <a:lnTo>
                  <a:pt x="3404" y="1174"/>
                </a:lnTo>
                <a:lnTo>
                  <a:pt x="3419" y="1200"/>
                </a:lnTo>
                <a:lnTo>
                  <a:pt x="3434" y="1228"/>
                </a:lnTo>
                <a:lnTo>
                  <a:pt x="3450" y="1255"/>
                </a:lnTo>
                <a:lnTo>
                  <a:pt x="3468" y="1283"/>
                </a:lnTo>
                <a:lnTo>
                  <a:pt x="3488" y="1310"/>
                </a:lnTo>
                <a:lnTo>
                  <a:pt x="3508" y="1338"/>
                </a:lnTo>
                <a:lnTo>
                  <a:pt x="3531" y="1365"/>
                </a:lnTo>
                <a:lnTo>
                  <a:pt x="3509" y="1347"/>
                </a:lnTo>
                <a:lnTo>
                  <a:pt x="3486" y="1330"/>
                </a:lnTo>
                <a:lnTo>
                  <a:pt x="3463" y="1313"/>
                </a:lnTo>
                <a:lnTo>
                  <a:pt x="3437" y="1296"/>
                </a:lnTo>
                <a:lnTo>
                  <a:pt x="3412" y="1279"/>
                </a:lnTo>
                <a:lnTo>
                  <a:pt x="3386" y="1263"/>
                </a:lnTo>
                <a:lnTo>
                  <a:pt x="3358" y="1247"/>
                </a:lnTo>
                <a:lnTo>
                  <a:pt x="3331" y="1232"/>
                </a:lnTo>
                <a:lnTo>
                  <a:pt x="3302" y="1217"/>
                </a:lnTo>
                <a:lnTo>
                  <a:pt x="3272" y="1201"/>
                </a:lnTo>
                <a:lnTo>
                  <a:pt x="3242" y="1188"/>
                </a:lnTo>
                <a:lnTo>
                  <a:pt x="3212" y="1174"/>
                </a:lnTo>
                <a:lnTo>
                  <a:pt x="3181" y="1162"/>
                </a:lnTo>
                <a:lnTo>
                  <a:pt x="3149" y="1149"/>
                </a:lnTo>
                <a:lnTo>
                  <a:pt x="3117" y="1138"/>
                </a:lnTo>
                <a:lnTo>
                  <a:pt x="3084" y="1127"/>
                </a:lnTo>
                <a:lnTo>
                  <a:pt x="3061" y="1125"/>
                </a:lnTo>
                <a:lnTo>
                  <a:pt x="3036" y="1123"/>
                </a:lnTo>
                <a:lnTo>
                  <a:pt x="3009" y="1123"/>
                </a:lnTo>
                <a:lnTo>
                  <a:pt x="2981" y="1122"/>
                </a:lnTo>
                <a:lnTo>
                  <a:pt x="2951" y="1123"/>
                </a:lnTo>
                <a:lnTo>
                  <a:pt x="2921" y="1125"/>
                </a:lnTo>
                <a:lnTo>
                  <a:pt x="2888" y="1129"/>
                </a:lnTo>
                <a:lnTo>
                  <a:pt x="2855" y="1132"/>
                </a:lnTo>
                <a:lnTo>
                  <a:pt x="2820" y="1137"/>
                </a:lnTo>
                <a:lnTo>
                  <a:pt x="2784" y="1145"/>
                </a:lnTo>
                <a:lnTo>
                  <a:pt x="2746" y="1153"/>
                </a:lnTo>
                <a:lnTo>
                  <a:pt x="2707" y="1163"/>
                </a:lnTo>
                <a:lnTo>
                  <a:pt x="2667" y="1175"/>
                </a:lnTo>
                <a:lnTo>
                  <a:pt x="2625" y="1188"/>
                </a:lnTo>
                <a:lnTo>
                  <a:pt x="2582" y="1203"/>
                </a:lnTo>
                <a:lnTo>
                  <a:pt x="2537" y="1220"/>
                </a:lnTo>
                <a:lnTo>
                  <a:pt x="2500" y="1234"/>
                </a:lnTo>
                <a:lnTo>
                  <a:pt x="2461" y="1247"/>
                </a:lnTo>
                <a:lnTo>
                  <a:pt x="2378" y="1274"/>
                </a:lnTo>
                <a:lnTo>
                  <a:pt x="2420" y="1303"/>
                </a:lnTo>
                <a:lnTo>
                  <a:pt x="2460" y="1335"/>
                </a:lnTo>
                <a:lnTo>
                  <a:pt x="2500" y="1368"/>
                </a:lnTo>
                <a:lnTo>
                  <a:pt x="2538" y="1402"/>
                </a:lnTo>
                <a:lnTo>
                  <a:pt x="2630" y="1421"/>
                </a:lnTo>
                <a:lnTo>
                  <a:pt x="2725" y="1441"/>
                </a:lnTo>
                <a:lnTo>
                  <a:pt x="2828" y="1461"/>
                </a:lnTo>
                <a:lnTo>
                  <a:pt x="2881" y="1470"/>
                </a:lnTo>
                <a:lnTo>
                  <a:pt x="2936" y="1478"/>
                </a:lnTo>
                <a:lnTo>
                  <a:pt x="2992" y="1486"/>
                </a:lnTo>
                <a:lnTo>
                  <a:pt x="3049" y="1493"/>
                </a:lnTo>
                <a:lnTo>
                  <a:pt x="3107" y="1498"/>
                </a:lnTo>
                <a:lnTo>
                  <a:pt x="3167" y="1501"/>
                </a:lnTo>
                <a:lnTo>
                  <a:pt x="3228" y="1504"/>
                </a:lnTo>
                <a:lnTo>
                  <a:pt x="3291" y="1503"/>
                </a:lnTo>
                <a:lnTo>
                  <a:pt x="3355" y="1500"/>
                </a:lnTo>
                <a:lnTo>
                  <a:pt x="3420" y="1495"/>
                </a:lnTo>
                <a:lnTo>
                  <a:pt x="3365" y="1508"/>
                </a:lnTo>
                <a:lnTo>
                  <a:pt x="3300" y="1526"/>
                </a:lnTo>
                <a:lnTo>
                  <a:pt x="3227" y="1546"/>
                </a:lnTo>
                <a:lnTo>
                  <a:pt x="3148" y="1571"/>
                </a:lnTo>
                <a:lnTo>
                  <a:pt x="3106" y="1584"/>
                </a:lnTo>
                <a:lnTo>
                  <a:pt x="3063" y="1599"/>
                </a:lnTo>
                <a:lnTo>
                  <a:pt x="3020" y="1616"/>
                </a:lnTo>
                <a:lnTo>
                  <a:pt x="2976" y="1634"/>
                </a:lnTo>
                <a:lnTo>
                  <a:pt x="2931" y="1653"/>
                </a:lnTo>
                <a:lnTo>
                  <a:pt x="2886" y="1673"/>
                </a:lnTo>
                <a:lnTo>
                  <a:pt x="2841" y="1695"/>
                </a:lnTo>
                <a:lnTo>
                  <a:pt x="2796" y="1718"/>
                </a:lnTo>
                <a:lnTo>
                  <a:pt x="2821" y="1762"/>
                </a:lnTo>
                <a:lnTo>
                  <a:pt x="2844" y="1808"/>
                </a:lnTo>
                <a:lnTo>
                  <a:pt x="2867" y="1856"/>
                </a:lnTo>
                <a:lnTo>
                  <a:pt x="2889" y="1905"/>
                </a:lnTo>
                <a:lnTo>
                  <a:pt x="2909" y="1956"/>
                </a:lnTo>
                <a:lnTo>
                  <a:pt x="2928" y="2008"/>
                </a:lnTo>
                <a:lnTo>
                  <a:pt x="2945" y="2063"/>
                </a:lnTo>
                <a:lnTo>
                  <a:pt x="2961" y="2119"/>
                </a:lnTo>
                <a:lnTo>
                  <a:pt x="3051" y="2090"/>
                </a:lnTo>
                <a:lnTo>
                  <a:pt x="3096" y="2075"/>
                </a:lnTo>
                <a:lnTo>
                  <a:pt x="3141" y="2058"/>
                </a:lnTo>
                <a:lnTo>
                  <a:pt x="3185" y="2042"/>
                </a:lnTo>
                <a:lnTo>
                  <a:pt x="3230" y="2023"/>
                </a:lnTo>
                <a:lnTo>
                  <a:pt x="3273" y="2003"/>
                </a:lnTo>
                <a:lnTo>
                  <a:pt x="3316" y="1982"/>
                </a:lnTo>
                <a:lnTo>
                  <a:pt x="3359" y="1960"/>
                </a:lnTo>
                <a:lnTo>
                  <a:pt x="3401" y="1936"/>
                </a:lnTo>
                <a:lnTo>
                  <a:pt x="3442" y="1909"/>
                </a:lnTo>
                <a:lnTo>
                  <a:pt x="3481" y="1880"/>
                </a:lnTo>
                <a:lnTo>
                  <a:pt x="3520" y="1849"/>
                </a:lnTo>
                <a:lnTo>
                  <a:pt x="3538" y="1833"/>
                </a:lnTo>
                <a:lnTo>
                  <a:pt x="3557" y="1815"/>
                </a:lnTo>
                <a:lnTo>
                  <a:pt x="3576" y="1797"/>
                </a:lnTo>
                <a:lnTo>
                  <a:pt x="3593" y="1779"/>
                </a:lnTo>
                <a:lnTo>
                  <a:pt x="3611" y="1760"/>
                </a:lnTo>
                <a:lnTo>
                  <a:pt x="3629" y="1740"/>
                </a:lnTo>
                <a:lnTo>
                  <a:pt x="3624" y="1766"/>
                </a:lnTo>
                <a:lnTo>
                  <a:pt x="3620" y="1791"/>
                </a:lnTo>
                <a:lnTo>
                  <a:pt x="3617" y="1817"/>
                </a:lnTo>
                <a:lnTo>
                  <a:pt x="3615" y="1845"/>
                </a:lnTo>
                <a:lnTo>
                  <a:pt x="3613" y="1871"/>
                </a:lnTo>
                <a:lnTo>
                  <a:pt x="3613" y="1899"/>
                </a:lnTo>
                <a:lnTo>
                  <a:pt x="3613" y="1927"/>
                </a:lnTo>
                <a:lnTo>
                  <a:pt x="3615" y="1956"/>
                </a:lnTo>
                <a:lnTo>
                  <a:pt x="3617" y="1984"/>
                </a:lnTo>
                <a:lnTo>
                  <a:pt x="3620" y="2013"/>
                </a:lnTo>
                <a:lnTo>
                  <a:pt x="3628" y="2072"/>
                </a:lnTo>
                <a:lnTo>
                  <a:pt x="3637" y="2133"/>
                </a:lnTo>
                <a:lnTo>
                  <a:pt x="3650" y="2193"/>
                </a:lnTo>
                <a:lnTo>
                  <a:pt x="3663" y="2256"/>
                </a:lnTo>
                <a:lnTo>
                  <a:pt x="3679" y="2320"/>
                </a:lnTo>
                <a:lnTo>
                  <a:pt x="3697" y="2384"/>
                </a:lnTo>
                <a:lnTo>
                  <a:pt x="3716" y="2449"/>
                </a:lnTo>
                <a:lnTo>
                  <a:pt x="3755" y="2580"/>
                </a:lnTo>
                <a:lnTo>
                  <a:pt x="3797" y="2712"/>
                </a:lnTo>
                <a:lnTo>
                  <a:pt x="3839" y="2844"/>
                </a:lnTo>
                <a:lnTo>
                  <a:pt x="3860" y="2910"/>
                </a:lnTo>
                <a:lnTo>
                  <a:pt x="3878" y="2976"/>
                </a:lnTo>
                <a:lnTo>
                  <a:pt x="3897" y="3041"/>
                </a:lnTo>
                <a:lnTo>
                  <a:pt x="3915" y="3105"/>
                </a:lnTo>
                <a:lnTo>
                  <a:pt x="3930" y="3169"/>
                </a:lnTo>
                <a:lnTo>
                  <a:pt x="3944" y="3233"/>
                </a:lnTo>
                <a:lnTo>
                  <a:pt x="3955" y="3296"/>
                </a:lnTo>
                <a:lnTo>
                  <a:pt x="3965" y="3357"/>
                </a:lnTo>
                <a:lnTo>
                  <a:pt x="3972" y="3418"/>
                </a:lnTo>
                <a:lnTo>
                  <a:pt x="3975" y="3448"/>
                </a:lnTo>
                <a:lnTo>
                  <a:pt x="3976" y="3477"/>
                </a:lnTo>
                <a:lnTo>
                  <a:pt x="3977" y="3507"/>
                </a:lnTo>
                <a:lnTo>
                  <a:pt x="3979" y="3536"/>
                </a:lnTo>
                <a:lnTo>
                  <a:pt x="3977" y="3564"/>
                </a:lnTo>
                <a:lnTo>
                  <a:pt x="3976" y="3592"/>
                </a:lnTo>
                <a:lnTo>
                  <a:pt x="3974" y="3620"/>
                </a:lnTo>
                <a:lnTo>
                  <a:pt x="3971" y="3647"/>
                </a:lnTo>
                <a:lnTo>
                  <a:pt x="3966" y="3674"/>
                </a:lnTo>
                <a:lnTo>
                  <a:pt x="3961" y="3701"/>
                </a:lnTo>
                <a:lnTo>
                  <a:pt x="3974" y="3672"/>
                </a:lnTo>
                <a:lnTo>
                  <a:pt x="3986" y="3642"/>
                </a:lnTo>
                <a:lnTo>
                  <a:pt x="3997" y="3613"/>
                </a:lnTo>
                <a:lnTo>
                  <a:pt x="4008" y="3582"/>
                </a:lnTo>
                <a:lnTo>
                  <a:pt x="4029" y="3520"/>
                </a:lnTo>
                <a:lnTo>
                  <a:pt x="4047" y="3456"/>
                </a:lnTo>
                <a:lnTo>
                  <a:pt x="4063" y="3393"/>
                </a:lnTo>
                <a:lnTo>
                  <a:pt x="4078" y="3327"/>
                </a:lnTo>
                <a:lnTo>
                  <a:pt x="4089" y="3260"/>
                </a:lnTo>
                <a:lnTo>
                  <a:pt x="4098" y="3191"/>
                </a:lnTo>
                <a:lnTo>
                  <a:pt x="4106" y="3122"/>
                </a:lnTo>
                <a:lnTo>
                  <a:pt x="4113" y="3053"/>
                </a:lnTo>
                <a:lnTo>
                  <a:pt x="4116" y="2983"/>
                </a:lnTo>
                <a:lnTo>
                  <a:pt x="4118" y="2913"/>
                </a:lnTo>
                <a:lnTo>
                  <a:pt x="4118" y="2843"/>
                </a:lnTo>
                <a:lnTo>
                  <a:pt x="4117" y="2772"/>
                </a:lnTo>
                <a:lnTo>
                  <a:pt x="4114" y="2702"/>
                </a:lnTo>
                <a:lnTo>
                  <a:pt x="4108" y="2631"/>
                </a:lnTo>
                <a:lnTo>
                  <a:pt x="4102" y="2562"/>
                </a:lnTo>
                <a:lnTo>
                  <a:pt x="4093" y="2493"/>
                </a:lnTo>
                <a:lnTo>
                  <a:pt x="4083" y="2425"/>
                </a:lnTo>
                <a:lnTo>
                  <a:pt x="4072" y="2357"/>
                </a:lnTo>
                <a:lnTo>
                  <a:pt x="4059" y="2291"/>
                </a:lnTo>
                <a:lnTo>
                  <a:pt x="4045" y="2225"/>
                </a:lnTo>
                <a:lnTo>
                  <a:pt x="4028" y="2162"/>
                </a:lnTo>
                <a:lnTo>
                  <a:pt x="4010" y="2099"/>
                </a:lnTo>
                <a:lnTo>
                  <a:pt x="3992" y="2038"/>
                </a:lnTo>
                <a:lnTo>
                  <a:pt x="3972" y="1979"/>
                </a:lnTo>
                <a:lnTo>
                  <a:pt x="3951" y="1922"/>
                </a:lnTo>
                <a:lnTo>
                  <a:pt x="3928" y="1867"/>
                </a:lnTo>
                <a:lnTo>
                  <a:pt x="3905" y="1813"/>
                </a:lnTo>
                <a:lnTo>
                  <a:pt x="3880" y="1762"/>
                </a:lnTo>
                <a:lnTo>
                  <a:pt x="3853" y="1714"/>
                </a:lnTo>
                <a:lnTo>
                  <a:pt x="3827" y="1669"/>
                </a:lnTo>
                <a:lnTo>
                  <a:pt x="3874" y="1727"/>
                </a:lnTo>
                <a:lnTo>
                  <a:pt x="3921" y="1781"/>
                </a:lnTo>
                <a:lnTo>
                  <a:pt x="3969" y="1833"/>
                </a:lnTo>
                <a:lnTo>
                  <a:pt x="4015" y="1880"/>
                </a:lnTo>
                <a:lnTo>
                  <a:pt x="4061" y="1925"/>
                </a:lnTo>
                <a:lnTo>
                  <a:pt x="4106" y="1967"/>
                </a:lnTo>
                <a:lnTo>
                  <a:pt x="4151" y="2006"/>
                </a:lnTo>
                <a:lnTo>
                  <a:pt x="4196" y="2043"/>
                </a:lnTo>
                <a:lnTo>
                  <a:pt x="4240" y="2078"/>
                </a:lnTo>
                <a:lnTo>
                  <a:pt x="4284" y="2110"/>
                </a:lnTo>
                <a:lnTo>
                  <a:pt x="4327" y="2141"/>
                </a:lnTo>
                <a:lnTo>
                  <a:pt x="4369" y="2169"/>
                </a:lnTo>
                <a:lnTo>
                  <a:pt x="4411" y="2196"/>
                </a:lnTo>
                <a:lnTo>
                  <a:pt x="4453" y="2221"/>
                </a:lnTo>
                <a:lnTo>
                  <a:pt x="4532" y="2268"/>
                </a:lnTo>
                <a:lnTo>
                  <a:pt x="4609" y="2311"/>
                </a:lnTo>
                <a:lnTo>
                  <a:pt x="4683" y="2353"/>
                </a:lnTo>
                <a:lnTo>
                  <a:pt x="4753" y="2393"/>
                </a:lnTo>
                <a:lnTo>
                  <a:pt x="4786" y="2412"/>
                </a:lnTo>
                <a:lnTo>
                  <a:pt x="4819" y="2432"/>
                </a:lnTo>
                <a:lnTo>
                  <a:pt x="4851" y="2453"/>
                </a:lnTo>
                <a:lnTo>
                  <a:pt x="4881" y="2474"/>
                </a:lnTo>
                <a:lnTo>
                  <a:pt x="4910" y="2496"/>
                </a:lnTo>
                <a:lnTo>
                  <a:pt x="4939" y="2518"/>
                </a:lnTo>
                <a:lnTo>
                  <a:pt x="4967" y="2542"/>
                </a:lnTo>
                <a:lnTo>
                  <a:pt x="4993" y="2568"/>
                </a:lnTo>
                <a:lnTo>
                  <a:pt x="5017" y="2594"/>
                </a:lnTo>
                <a:lnTo>
                  <a:pt x="5041" y="2621"/>
                </a:lnTo>
                <a:close/>
                <a:moveTo>
                  <a:pt x="1492" y="4905"/>
                </a:moveTo>
                <a:lnTo>
                  <a:pt x="23" y="4905"/>
                </a:lnTo>
                <a:lnTo>
                  <a:pt x="23" y="5063"/>
                </a:lnTo>
                <a:lnTo>
                  <a:pt x="1354" y="5063"/>
                </a:lnTo>
                <a:lnTo>
                  <a:pt x="1386" y="5021"/>
                </a:lnTo>
                <a:lnTo>
                  <a:pt x="1420" y="4981"/>
                </a:lnTo>
                <a:lnTo>
                  <a:pt x="1456" y="4943"/>
                </a:lnTo>
                <a:lnTo>
                  <a:pt x="1492" y="4905"/>
                </a:lnTo>
                <a:close/>
                <a:moveTo>
                  <a:pt x="3567" y="4905"/>
                </a:moveTo>
                <a:lnTo>
                  <a:pt x="3567" y="4905"/>
                </a:lnTo>
                <a:lnTo>
                  <a:pt x="3604" y="4943"/>
                </a:lnTo>
                <a:lnTo>
                  <a:pt x="3640" y="4981"/>
                </a:lnTo>
                <a:lnTo>
                  <a:pt x="3674" y="5021"/>
                </a:lnTo>
                <a:lnTo>
                  <a:pt x="3706" y="5063"/>
                </a:lnTo>
                <a:lnTo>
                  <a:pt x="5036" y="5063"/>
                </a:lnTo>
                <a:lnTo>
                  <a:pt x="5036" y="4905"/>
                </a:lnTo>
                <a:lnTo>
                  <a:pt x="3567" y="4905"/>
                </a:lnTo>
                <a:close/>
                <a:moveTo>
                  <a:pt x="1627" y="2261"/>
                </a:moveTo>
                <a:lnTo>
                  <a:pt x="1627" y="2261"/>
                </a:lnTo>
                <a:lnTo>
                  <a:pt x="1631" y="2214"/>
                </a:lnTo>
                <a:lnTo>
                  <a:pt x="1632" y="2166"/>
                </a:lnTo>
                <a:lnTo>
                  <a:pt x="1633" y="2119"/>
                </a:lnTo>
                <a:lnTo>
                  <a:pt x="1633" y="2069"/>
                </a:lnTo>
                <a:lnTo>
                  <a:pt x="1632" y="2020"/>
                </a:lnTo>
                <a:lnTo>
                  <a:pt x="1630" y="1969"/>
                </a:lnTo>
                <a:lnTo>
                  <a:pt x="1626" y="1917"/>
                </a:lnTo>
                <a:lnTo>
                  <a:pt x="1622" y="1865"/>
                </a:lnTo>
                <a:lnTo>
                  <a:pt x="1719" y="1918"/>
                </a:lnTo>
                <a:lnTo>
                  <a:pt x="1818" y="1971"/>
                </a:lnTo>
                <a:lnTo>
                  <a:pt x="1845" y="2032"/>
                </a:lnTo>
                <a:lnTo>
                  <a:pt x="1873" y="2092"/>
                </a:lnTo>
                <a:lnTo>
                  <a:pt x="1900" y="2155"/>
                </a:lnTo>
                <a:lnTo>
                  <a:pt x="1928" y="2218"/>
                </a:lnTo>
                <a:lnTo>
                  <a:pt x="1954" y="2283"/>
                </a:lnTo>
                <a:lnTo>
                  <a:pt x="1981" y="2349"/>
                </a:lnTo>
                <a:lnTo>
                  <a:pt x="2007" y="2415"/>
                </a:lnTo>
                <a:lnTo>
                  <a:pt x="2032" y="2483"/>
                </a:lnTo>
                <a:lnTo>
                  <a:pt x="2058" y="2552"/>
                </a:lnTo>
                <a:lnTo>
                  <a:pt x="2082" y="2623"/>
                </a:lnTo>
                <a:lnTo>
                  <a:pt x="2106" y="2694"/>
                </a:lnTo>
                <a:lnTo>
                  <a:pt x="2129" y="2767"/>
                </a:lnTo>
                <a:lnTo>
                  <a:pt x="2152" y="2840"/>
                </a:lnTo>
                <a:lnTo>
                  <a:pt x="2174" y="2915"/>
                </a:lnTo>
                <a:lnTo>
                  <a:pt x="2196" y="2992"/>
                </a:lnTo>
                <a:lnTo>
                  <a:pt x="2217" y="3069"/>
                </a:lnTo>
                <a:lnTo>
                  <a:pt x="2238" y="3148"/>
                </a:lnTo>
                <a:lnTo>
                  <a:pt x="2258" y="3228"/>
                </a:lnTo>
                <a:lnTo>
                  <a:pt x="2276" y="3309"/>
                </a:lnTo>
                <a:lnTo>
                  <a:pt x="2294" y="3392"/>
                </a:lnTo>
                <a:lnTo>
                  <a:pt x="2312" y="3475"/>
                </a:lnTo>
                <a:lnTo>
                  <a:pt x="2328" y="3560"/>
                </a:lnTo>
                <a:lnTo>
                  <a:pt x="2345" y="3646"/>
                </a:lnTo>
                <a:lnTo>
                  <a:pt x="2360" y="3733"/>
                </a:lnTo>
                <a:lnTo>
                  <a:pt x="2373" y="3822"/>
                </a:lnTo>
                <a:lnTo>
                  <a:pt x="2387" y="3911"/>
                </a:lnTo>
                <a:lnTo>
                  <a:pt x="2400" y="4002"/>
                </a:lnTo>
                <a:lnTo>
                  <a:pt x="2411" y="4095"/>
                </a:lnTo>
                <a:lnTo>
                  <a:pt x="2421" y="4188"/>
                </a:lnTo>
                <a:lnTo>
                  <a:pt x="2431" y="4283"/>
                </a:lnTo>
                <a:lnTo>
                  <a:pt x="2439" y="4378"/>
                </a:lnTo>
                <a:lnTo>
                  <a:pt x="2447" y="4476"/>
                </a:lnTo>
                <a:lnTo>
                  <a:pt x="2410" y="4478"/>
                </a:lnTo>
                <a:lnTo>
                  <a:pt x="2372" y="4482"/>
                </a:lnTo>
                <a:lnTo>
                  <a:pt x="2336" y="4486"/>
                </a:lnTo>
                <a:lnTo>
                  <a:pt x="2300" y="4492"/>
                </a:lnTo>
                <a:lnTo>
                  <a:pt x="2263" y="4498"/>
                </a:lnTo>
                <a:lnTo>
                  <a:pt x="2228" y="4505"/>
                </a:lnTo>
                <a:lnTo>
                  <a:pt x="2193" y="4513"/>
                </a:lnTo>
                <a:lnTo>
                  <a:pt x="2158" y="4521"/>
                </a:lnTo>
                <a:lnTo>
                  <a:pt x="2151" y="4436"/>
                </a:lnTo>
                <a:lnTo>
                  <a:pt x="2144" y="4350"/>
                </a:lnTo>
                <a:lnTo>
                  <a:pt x="2136" y="4265"/>
                </a:lnTo>
                <a:lnTo>
                  <a:pt x="2127" y="4183"/>
                </a:lnTo>
                <a:lnTo>
                  <a:pt x="2118" y="4100"/>
                </a:lnTo>
                <a:lnTo>
                  <a:pt x="2107" y="4019"/>
                </a:lnTo>
                <a:lnTo>
                  <a:pt x="2096" y="3938"/>
                </a:lnTo>
                <a:lnTo>
                  <a:pt x="2084" y="3859"/>
                </a:lnTo>
                <a:lnTo>
                  <a:pt x="2072" y="3781"/>
                </a:lnTo>
                <a:lnTo>
                  <a:pt x="2059" y="3704"/>
                </a:lnTo>
                <a:lnTo>
                  <a:pt x="2044" y="3628"/>
                </a:lnTo>
                <a:lnTo>
                  <a:pt x="2030" y="3553"/>
                </a:lnTo>
                <a:lnTo>
                  <a:pt x="2015" y="3480"/>
                </a:lnTo>
                <a:lnTo>
                  <a:pt x="1999" y="3406"/>
                </a:lnTo>
                <a:lnTo>
                  <a:pt x="1983" y="3334"/>
                </a:lnTo>
                <a:lnTo>
                  <a:pt x="1965" y="3264"/>
                </a:lnTo>
                <a:lnTo>
                  <a:pt x="1948" y="3194"/>
                </a:lnTo>
                <a:lnTo>
                  <a:pt x="1930" y="3124"/>
                </a:lnTo>
                <a:lnTo>
                  <a:pt x="1911" y="3056"/>
                </a:lnTo>
                <a:lnTo>
                  <a:pt x="1891" y="2989"/>
                </a:lnTo>
                <a:lnTo>
                  <a:pt x="1873" y="2923"/>
                </a:lnTo>
                <a:lnTo>
                  <a:pt x="1852" y="2858"/>
                </a:lnTo>
                <a:lnTo>
                  <a:pt x="1831" y="2794"/>
                </a:lnTo>
                <a:lnTo>
                  <a:pt x="1810" y="2731"/>
                </a:lnTo>
                <a:lnTo>
                  <a:pt x="1789" y="2669"/>
                </a:lnTo>
                <a:lnTo>
                  <a:pt x="1767" y="2608"/>
                </a:lnTo>
                <a:lnTo>
                  <a:pt x="1745" y="2548"/>
                </a:lnTo>
                <a:lnTo>
                  <a:pt x="1722" y="2488"/>
                </a:lnTo>
                <a:lnTo>
                  <a:pt x="1699" y="2430"/>
                </a:lnTo>
                <a:lnTo>
                  <a:pt x="1676" y="2373"/>
                </a:lnTo>
                <a:lnTo>
                  <a:pt x="1627" y="2261"/>
                </a:lnTo>
                <a:close/>
                <a:moveTo>
                  <a:pt x="3091" y="2312"/>
                </a:moveTo>
                <a:lnTo>
                  <a:pt x="3091" y="2312"/>
                </a:lnTo>
                <a:lnTo>
                  <a:pt x="3051" y="2408"/>
                </a:lnTo>
                <a:lnTo>
                  <a:pt x="3013" y="2508"/>
                </a:lnTo>
                <a:lnTo>
                  <a:pt x="2973" y="2615"/>
                </a:lnTo>
                <a:lnTo>
                  <a:pt x="2934" y="2726"/>
                </a:lnTo>
                <a:lnTo>
                  <a:pt x="2896" y="2841"/>
                </a:lnTo>
                <a:lnTo>
                  <a:pt x="2859" y="2964"/>
                </a:lnTo>
                <a:lnTo>
                  <a:pt x="2822" y="3090"/>
                </a:lnTo>
                <a:lnTo>
                  <a:pt x="2805" y="3156"/>
                </a:lnTo>
                <a:lnTo>
                  <a:pt x="2788" y="3222"/>
                </a:lnTo>
                <a:lnTo>
                  <a:pt x="2770" y="3290"/>
                </a:lnTo>
                <a:lnTo>
                  <a:pt x="2754" y="3360"/>
                </a:lnTo>
                <a:lnTo>
                  <a:pt x="2739" y="3431"/>
                </a:lnTo>
                <a:lnTo>
                  <a:pt x="2723" y="3503"/>
                </a:lnTo>
                <a:lnTo>
                  <a:pt x="2708" y="3576"/>
                </a:lnTo>
                <a:lnTo>
                  <a:pt x="2693" y="3651"/>
                </a:lnTo>
                <a:lnTo>
                  <a:pt x="2679" y="3727"/>
                </a:lnTo>
                <a:lnTo>
                  <a:pt x="2666" y="3805"/>
                </a:lnTo>
                <a:lnTo>
                  <a:pt x="2653" y="3883"/>
                </a:lnTo>
                <a:lnTo>
                  <a:pt x="2641" y="3964"/>
                </a:lnTo>
                <a:lnTo>
                  <a:pt x="2629" y="4046"/>
                </a:lnTo>
                <a:lnTo>
                  <a:pt x="2618" y="4129"/>
                </a:lnTo>
                <a:lnTo>
                  <a:pt x="2607" y="4213"/>
                </a:lnTo>
                <a:lnTo>
                  <a:pt x="2598" y="4299"/>
                </a:lnTo>
                <a:lnTo>
                  <a:pt x="2588" y="4386"/>
                </a:lnTo>
                <a:lnTo>
                  <a:pt x="2580" y="4474"/>
                </a:lnTo>
                <a:lnTo>
                  <a:pt x="2616" y="4476"/>
                </a:lnTo>
                <a:lnTo>
                  <a:pt x="2654" y="4478"/>
                </a:lnTo>
                <a:lnTo>
                  <a:pt x="2690" y="4482"/>
                </a:lnTo>
                <a:lnTo>
                  <a:pt x="2726" y="4487"/>
                </a:lnTo>
                <a:lnTo>
                  <a:pt x="2763" y="4492"/>
                </a:lnTo>
                <a:lnTo>
                  <a:pt x="2798" y="4498"/>
                </a:lnTo>
                <a:lnTo>
                  <a:pt x="2833" y="4506"/>
                </a:lnTo>
                <a:lnTo>
                  <a:pt x="2868" y="4514"/>
                </a:lnTo>
                <a:lnTo>
                  <a:pt x="2877" y="4417"/>
                </a:lnTo>
                <a:lnTo>
                  <a:pt x="2887" y="4321"/>
                </a:lnTo>
                <a:lnTo>
                  <a:pt x="2898" y="4228"/>
                </a:lnTo>
                <a:lnTo>
                  <a:pt x="2909" y="4135"/>
                </a:lnTo>
                <a:lnTo>
                  <a:pt x="2921" y="4046"/>
                </a:lnTo>
                <a:lnTo>
                  <a:pt x="2934" y="3957"/>
                </a:lnTo>
                <a:lnTo>
                  <a:pt x="2949" y="3871"/>
                </a:lnTo>
                <a:lnTo>
                  <a:pt x="2963" y="3786"/>
                </a:lnTo>
                <a:lnTo>
                  <a:pt x="2978" y="3703"/>
                </a:lnTo>
                <a:lnTo>
                  <a:pt x="2995" y="3621"/>
                </a:lnTo>
                <a:lnTo>
                  <a:pt x="3011" y="3542"/>
                </a:lnTo>
                <a:lnTo>
                  <a:pt x="3028" y="3464"/>
                </a:lnTo>
                <a:lnTo>
                  <a:pt x="3046" y="3388"/>
                </a:lnTo>
                <a:lnTo>
                  <a:pt x="3064" y="3313"/>
                </a:lnTo>
                <a:lnTo>
                  <a:pt x="3083" y="3241"/>
                </a:lnTo>
                <a:lnTo>
                  <a:pt x="3102" y="3169"/>
                </a:lnTo>
                <a:lnTo>
                  <a:pt x="3121" y="3100"/>
                </a:lnTo>
                <a:lnTo>
                  <a:pt x="3141" y="3032"/>
                </a:lnTo>
                <a:lnTo>
                  <a:pt x="3161" y="2966"/>
                </a:lnTo>
                <a:lnTo>
                  <a:pt x="3181" y="2902"/>
                </a:lnTo>
                <a:lnTo>
                  <a:pt x="3202" y="2839"/>
                </a:lnTo>
                <a:lnTo>
                  <a:pt x="3223" y="2778"/>
                </a:lnTo>
                <a:lnTo>
                  <a:pt x="3244" y="2718"/>
                </a:lnTo>
                <a:lnTo>
                  <a:pt x="3264" y="2660"/>
                </a:lnTo>
                <a:lnTo>
                  <a:pt x="3307" y="2550"/>
                </a:lnTo>
                <a:lnTo>
                  <a:pt x="3350" y="2445"/>
                </a:lnTo>
                <a:lnTo>
                  <a:pt x="3392" y="2348"/>
                </a:lnTo>
                <a:lnTo>
                  <a:pt x="3434" y="2256"/>
                </a:lnTo>
                <a:lnTo>
                  <a:pt x="3426" y="2220"/>
                </a:lnTo>
                <a:lnTo>
                  <a:pt x="3419" y="2182"/>
                </a:lnTo>
                <a:lnTo>
                  <a:pt x="3378" y="2202"/>
                </a:lnTo>
                <a:lnTo>
                  <a:pt x="3337" y="2221"/>
                </a:lnTo>
                <a:lnTo>
                  <a:pt x="3296" y="2239"/>
                </a:lnTo>
                <a:lnTo>
                  <a:pt x="3255" y="2255"/>
                </a:lnTo>
                <a:lnTo>
                  <a:pt x="3214" y="2270"/>
                </a:lnTo>
                <a:lnTo>
                  <a:pt x="3173" y="2285"/>
                </a:lnTo>
                <a:lnTo>
                  <a:pt x="3091" y="2312"/>
                </a:lnTo>
                <a:close/>
                <a:moveTo>
                  <a:pt x="3774" y="5853"/>
                </a:moveTo>
                <a:lnTo>
                  <a:pt x="3774" y="5853"/>
                </a:lnTo>
                <a:lnTo>
                  <a:pt x="3772" y="5823"/>
                </a:lnTo>
                <a:lnTo>
                  <a:pt x="3768" y="5793"/>
                </a:lnTo>
                <a:lnTo>
                  <a:pt x="3764" y="5763"/>
                </a:lnTo>
                <a:lnTo>
                  <a:pt x="3760" y="5734"/>
                </a:lnTo>
                <a:lnTo>
                  <a:pt x="3754" y="5704"/>
                </a:lnTo>
                <a:lnTo>
                  <a:pt x="3747" y="5675"/>
                </a:lnTo>
                <a:lnTo>
                  <a:pt x="3741" y="5646"/>
                </a:lnTo>
                <a:lnTo>
                  <a:pt x="3734" y="5617"/>
                </a:lnTo>
                <a:lnTo>
                  <a:pt x="3725" y="5590"/>
                </a:lnTo>
                <a:lnTo>
                  <a:pt x="3718" y="5561"/>
                </a:lnTo>
                <a:lnTo>
                  <a:pt x="3708" y="5533"/>
                </a:lnTo>
                <a:lnTo>
                  <a:pt x="3698" y="5506"/>
                </a:lnTo>
                <a:lnTo>
                  <a:pt x="3687" y="5478"/>
                </a:lnTo>
                <a:lnTo>
                  <a:pt x="3676" y="5452"/>
                </a:lnTo>
                <a:lnTo>
                  <a:pt x="3665" y="5426"/>
                </a:lnTo>
                <a:lnTo>
                  <a:pt x="3652" y="5399"/>
                </a:lnTo>
                <a:lnTo>
                  <a:pt x="3640" y="5374"/>
                </a:lnTo>
                <a:lnTo>
                  <a:pt x="3625" y="5348"/>
                </a:lnTo>
                <a:lnTo>
                  <a:pt x="3612" y="5323"/>
                </a:lnTo>
                <a:lnTo>
                  <a:pt x="3597" y="5298"/>
                </a:lnTo>
                <a:lnTo>
                  <a:pt x="3582" y="5274"/>
                </a:lnTo>
                <a:lnTo>
                  <a:pt x="3566" y="5250"/>
                </a:lnTo>
                <a:lnTo>
                  <a:pt x="3533" y="5202"/>
                </a:lnTo>
                <a:lnTo>
                  <a:pt x="3498" y="5157"/>
                </a:lnTo>
                <a:lnTo>
                  <a:pt x="3461" y="5114"/>
                </a:lnTo>
                <a:lnTo>
                  <a:pt x="3422" y="5073"/>
                </a:lnTo>
                <a:lnTo>
                  <a:pt x="3381" y="5032"/>
                </a:lnTo>
                <a:lnTo>
                  <a:pt x="3338" y="4994"/>
                </a:lnTo>
                <a:lnTo>
                  <a:pt x="3294" y="4958"/>
                </a:lnTo>
                <a:lnTo>
                  <a:pt x="3248" y="4924"/>
                </a:lnTo>
                <a:lnTo>
                  <a:pt x="3201" y="4892"/>
                </a:lnTo>
                <a:lnTo>
                  <a:pt x="3176" y="4877"/>
                </a:lnTo>
                <a:lnTo>
                  <a:pt x="3151" y="4861"/>
                </a:lnTo>
                <a:lnTo>
                  <a:pt x="3126" y="4848"/>
                </a:lnTo>
                <a:lnTo>
                  <a:pt x="3101" y="4834"/>
                </a:lnTo>
                <a:lnTo>
                  <a:pt x="3075" y="4822"/>
                </a:lnTo>
                <a:lnTo>
                  <a:pt x="3049" y="4808"/>
                </a:lnTo>
                <a:lnTo>
                  <a:pt x="3022" y="4797"/>
                </a:lnTo>
                <a:lnTo>
                  <a:pt x="2995" y="4785"/>
                </a:lnTo>
                <a:lnTo>
                  <a:pt x="2969" y="4775"/>
                </a:lnTo>
                <a:lnTo>
                  <a:pt x="2941" y="4766"/>
                </a:lnTo>
                <a:lnTo>
                  <a:pt x="2914" y="4756"/>
                </a:lnTo>
                <a:lnTo>
                  <a:pt x="2885" y="4747"/>
                </a:lnTo>
                <a:lnTo>
                  <a:pt x="2857" y="4739"/>
                </a:lnTo>
                <a:lnTo>
                  <a:pt x="2829" y="4731"/>
                </a:lnTo>
                <a:lnTo>
                  <a:pt x="2799" y="4725"/>
                </a:lnTo>
                <a:lnTo>
                  <a:pt x="2770" y="4719"/>
                </a:lnTo>
                <a:lnTo>
                  <a:pt x="2741" y="4714"/>
                </a:lnTo>
                <a:lnTo>
                  <a:pt x="2711" y="4709"/>
                </a:lnTo>
                <a:lnTo>
                  <a:pt x="2681" y="4705"/>
                </a:lnTo>
                <a:lnTo>
                  <a:pt x="2652" y="4702"/>
                </a:lnTo>
                <a:lnTo>
                  <a:pt x="2622" y="4700"/>
                </a:lnTo>
                <a:lnTo>
                  <a:pt x="2591" y="4697"/>
                </a:lnTo>
                <a:lnTo>
                  <a:pt x="2560" y="4696"/>
                </a:lnTo>
                <a:lnTo>
                  <a:pt x="2530" y="4696"/>
                </a:lnTo>
                <a:lnTo>
                  <a:pt x="2499" y="4696"/>
                </a:lnTo>
                <a:lnTo>
                  <a:pt x="2468" y="4697"/>
                </a:lnTo>
                <a:lnTo>
                  <a:pt x="2438" y="4700"/>
                </a:lnTo>
                <a:lnTo>
                  <a:pt x="2407" y="4702"/>
                </a:lnTo>
                <a:lnTo>
                  <a:pt x="2378" y="4705"/>
                </a:lnTo>
                <a:lnTo>
                  <a:pt x="2348" y="4709"/>
                </a:lnTo>
                <a:lnTo>
                  <a:pt x="2318" y="4714"/>
                </a:lnTo>
                <a:lnTo>
                  <a:pt x="2290" y="4719"/>
                </a:lnTo>
                <a:lnTo>
                  <a:pt x="2260" y="4725"/>
                </a:lnTo>
                <a:lnTo>
                  <a:pt x="2231" y="4731"/>
                </a:lnTo>
                <a:lnTo>
                  <a:pt x="2203" y="4739"/>
                </a:lnTo>
                <a:lnTo>
                  <a:pt x="2174" y="4747"/>
                </a:lnTo>
                <a:lnTo>
                  <a:pt x="2147" y="4756"/>
                </a:lnTo>
                <a:lnTo>
                  <a:pt x="2119" y="4766"/>
                </a:lnTo>
                <a:lnTo>
                  <a:pt x="2092" y="4775"/>
                </a:lnTo>
                <a:lnTo>
                  <a:pt x="2064" y="4785"/>
                </a:lnTo>
                <a:lnTo>
                  <a:pt x="2038" y="4797"/>
                </a:lnTo>
                <a:lnTo>
                  <a:pt x="2011" y="4808"/>
                </a:lnTo>
                <a:lnTo>
                  <a:pt x="1985" y="4822"/>
                </a:lnTo>
                <a:lnTo>
                  <a:pt x="1959" y="4834"/>
                </a:lnTo>
                <a:lnTo>
                  <a:pt x="1933" y="4848"/>
                </a:lnTo>
                <a:lnTo>
                  <a:pt x="1908" y="4861"/>
                </a:lnTo>
                <a:lnTo>
                  <a:pt x="1884" y="4877"/>
                </a:lnTo>
                <a:lnTo>
                  <a:pt x="1859" y="4892"/>
                </a:lnTo>
                <a:lnTo>
                  <a:pt x="1835" y="4908"/>
                </a:lnTo>
                <a:lnTo>
                  <a:pt x="1812" y="4924"/>
                </a:lnTo>
                <a:lnTo>
                  <a:pt x="1766" y="4958"/>
                </a:lnTo>
                <a:lnTo>
                  <a:pt x="1721" y="4994"/>
                </a:lnTo>
                <a:lnTo>
                  <a:pt x="1679" y="5032"/>
                </a:lnTo>
                <a:lnTo>
                  <a:pt x="1637" y="5073"/>
                </a:lnTo>
                <a:lnTo>
                  <a:pt x="1599" y="5114"/>
                </a:lnTo>
                <a:lnTo>
                  <a:pt x="1561" y="5157"/>
                </a:lnTo>
                <a:lnTo>
                  <a:pt x="1526" y="5202"/>
                </a:lnTo>
                <a:lnTo>
                  <a:pt x="1493" y="5250"/>
                </a:lnTo>
                <a:lnTo>
                  <a:pt x="1478" y="5274"/>
                </a:lnTo>
                <a:lnTo>
                  <a:pt x="1462" y="5298"/>
                </a:lnTo>
                <a:lnTo>
                  <a:pt x="1448" y="5323"/>
                </a:lnTo>
                <a:lnTo>
                  <a:pt x="1434" y="5348"/>
                </a:lnTo>
                <a:lnTo>
                  <a:pt x="1420" y="5374"/>
                </a:lnTo>
                <a:lnTo>
                  <a:pt x="1407" y="5399"/>
                </a:lnTo>
                <a:lnTo>
                  <a:pt x="1395" y="5426"/>
                </a:lnTo>
                <a:lnTo>
                  <a:pt x="1383" y="5452"/>
                </a:lnTo>
                <a:lnTo>
                  <a:pt x="1372" y="5478"/>
                </a:lnTo>
                <a:lnTo>
                  <a:pt x="1362" y="5506"/>
                </a:lnTo>
                <a:lnTo>
                  <a:pt x="1352" y="5533"/>
                </a:lnTo>
                <a:lnTo>
                  <a:pt x="1342" y="5561"/>
                </a:lnTo>
                <a:lnTo>
                  <a:pt x="1334" y="5590"/>
                </a:lnTo>
                <a:lnTo>
                  <a:pt x="1326" y="5617"/>
                </a:lnTo>
                <a:lnTo>
                  <a:pt x="1318" y="5646"/>
                </a:lnTo>
                <a:lnTo>
                  <a:pt x="1312" y="5675"/>
                </a:lnTo>
                <a:lnTo>
                  <a:pt x="1306" y="5704"/>
                </a:lnTo>
                <a:lnTo>
                  <a:pt x="1301" y="5734"/>
                </a:lnTo>
                <a:lnTo>
                  <a:pt x="1296" y="5763"/>
                </a:lnTo>
                <a:lnTo>
                  <a:pt x="1292" y="5793"/>
                </a:lnTo>
                <a:lnTo>
                  <a:pt x="1288" y="5823"/>
                </a:lnTo>
                <a:lnTo>
                  <a:pt x="1286" y="5853"/>
                </a:lnTo>
                <a:lnTo>
                  <a:pt x="3774" y="5853"/>
                </a:lnTo>
                <a:close/>
                <a:moveTo>
                  <a:pt x="4028" y="6311"/>
                </a:moveTo>
                <a:lnTo>
                  <a:pt x="4028" y="6088"/>
                </a:lnTo>
                <a:lnTo>
                  <a:pt x="987" y="6088"/>
                </a:lnTo>
                <a:lnTo>
                  <a:pt x="987" y="6311"/>
                </a:lnTo>
                <a:lnTo>
                  <a:pt x="4028" y="6311"/>
                </a:lnTo>
                <a:close/>
              </a:path>
            </a:pathLst>
          </a:custGeom>
          <a:blipFill rotWithShape="1">
            <a:blip r:embed="rId6"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pic>
        <p:nvPicPr>
          <p:cNvPr id="2" name="a_hisa - Town of Windmill (风车小镇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699287" y="6043741"/>
            <a:ext cx="143302" cy="143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1972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14194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755" showWhenStopped="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8" grpId="0"/>
      <p:bldP spid="18" grpId="1"/>
      <p:bldP spid="19" grpId="0"/>
      <p:bldP spid="19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阴影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5907" y="1765905"/>
            <a:ext cx="7601585" cy="3545840"/>
          </a:xfrm>
          <a:prstGeom prst="rect">
            <a:avLst/>
          </a:prstGeom>
        </p:spPr>
      </p:pic>
      <p:pic>
        <p:nvPicPr>
          <p:cNvPr id="24" name="图片 23" descr="树枝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160" y="-22225"/>
            <a:ext cx="1713230" cy="184404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2522862" y="2590578"/>
            <a:ext cx="699571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6000"/>
              </a:lnSpc>
            </a:pPr>
            <a:r>
              <a:rPr lang="en-US" altLang="zh-CN" sz="4000" b="1" dirty="0" smtClean="0">
                <a:solidFill>
                  <a:srgbClr val="55463D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《</a:t>
            </a:r>
            <a:r>
              <a:rPr lang="zh-CN" altLang="en-US" sz="4000" b="1" dirty="0" smtClean="0">
                <a:solidFill>
                  <a:srgbClr val="55463D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海底两万里</a:t>
            </a:r>
            <a:r>
              <a:rPr lang="en-US" altLang="zh-CN" sz="4000" b="1" dirty="0" smtClean="0">
                <a:solidFill>
                  <a:srgbClr val="55463D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》</a:t>
            </a:r>
            <a:r>
              <a:rPr lang="zh-CN" altLang="en-US" sz="4000" b="1" dirty="0" smtClean="0">
                <a:solidFill>
                  <a:srgbClr val="55463D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快速阅读指导</a:t>
            </a:r>
            <a:endParaRPr lang="en-US" altLang="zh-CN" sz="4000" b="1" dirty="0" smtClean="0">
              <a:solidFill>
                <a:srgbClr val="55463D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lnSpc>
                <a:spcPts val="6000"/>
              </a:lnSpc>
            </a:pPr>
            <a:r>
              <a:rPr lang="en-US" altLang="zh-CN" sz="4000" b="1" dirty="0">
                <a:solidFill>
                  <a:srgbClr val="55463D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</a:t>
            </a:r>
            <a:r>
              <a:rPr lang="en-US" altLang="zh-CN" sz="4000" b="1" dirty="0" smtClean="0">
                <a:solidFill>
                  <a:srgbClr val="55463D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  ——</a:t>
            </a:r>
            <a:r>
              <a:rPr lang="zh-CN" altLang="en-US" sz="4000" b="1" dirty="0" smtClean="0">
                <a:solidFill>
                  <a:srgbClr val="55463D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分析尼摩船长人物形象</a:t>
            </a:r>
            <a:endParaRPr lang="zh-CN" altLang="en-US" sz="4000" b="1" dirty="0">
              <a:solidFill>
                <a:srgbClr val="55463D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8" name="树"/>
          <p:cNvSpPr/>
          <p:nvPr/>
        </p:nvSpPr>
        <p:spPr bwMode="auto">
          <a:xfrm>
            <a:off x="10157552" y="4428781"/>
            <a:ext cx="1438183" cy="1885658"/>
          </a:xfrm>
          <a:custGeom>
            <a:avLst/>
            <a:gdLst>
              <a:gd name="T0" fmla="*/ 287353 w 5041"/>
              <a:gd name="T1" fmla="*/ 1349891 h 6311"/>
              <a:gd name="T2" fmla="*/ 101419 w 5041"/>
              <a:gd name="T3" fmla="*/ 1349891 h 6311"/>
              <a:gd name="T4" fmla="*/ 15394 w 5041"/>
              <a:gd name="T5" fmla="*/ 1187191 h 6311"/>
              <a:gd name="T6" fmla="*/ 124661 w 5041"/>
              <a:gd name="T7" fmla="*/ 1031133 h 6311"/>
              <a:gd name="T8" fmla="*/ 308482 w 5041"/>
              <a:gd name="T9" fmla="*/ 1057998 h 6311"/>
              <a:gd name="T10" fmla="*/ 676126 w 5041"/>
              <a:gd name="T11" fmla="*/ 696679 h 6311"/>
              <a:gd name="T12" fmla="*/ 724421 w 5041"/>
              <a:gd name="T13" fmla="*/ 694566 h 6311"/>
              <a:gd name="T14" fmla="*/ 417146 w 5041"/>
              <a:gd name="T15" fmla="*/ 893789 h 6311"/>
              <a:gd name="T16" fmla="*/ 415938 w 5041"/>
              <a:gd name="T17" fmla="*/ 527942 h 6311"/>
              <a:gd name="T18" fmla="*/ 469062 w 5041"/>
              <a:gd name="T19" fmla="*/ 472100 h 6311"/>
              <a:gd name="T20" fmla="*/ 837309 w 5041"/>
              <a:gd name="T21" fmla="*/ 707244 h 6311"/>
              <a:gd name="T22" fmla="*/ 749473 w 5041"/>
              <a:gd name="T23" fmla="*/ 504096 h 6311"/>
              <a:gd name="T24" fmla="*/ 463025 w 5041"/>
              <a:gd name="T25" fmla="*/ 349849 h 6311"/>
              <a:gd name="T26" fmla="*/ 646545 w 5041"/>
              <a:gd name="T27" fmla="*/ 333549 h 6311"/>
              <a:gd name="T28" fmla="*/ 913374 w 5041"/>
              <a:gd name="T29" fmla="*/ 283441 h 6311"/>
              <a:gd name="T30" fmla="*/ 816180 w 5041"/>
              <a:gd name="T31" fmla="*/ 217033 h 6311"/>
              <a:gd name="T32" fmla="*/ 456385 w 5041"/>
              <a:gd name="T33" fmla="*/ 242691 h 6311"/>
              <a:gd name="T34" fmla="*/ 606099 w 5041"/>
              <a:gd name="T35" fmla="*/ 152738 h 6311"/>
              <a:gd name="T36" fmla="*/ 725326 w 5041"/>
              <a:gd name="T37" fmla="*/ 20526 h 6311"/>
              <a:gd name="T38" fmla="*/ 483249 w 5041"/>
              <a:gd name="T39" fmla="*/ 97197 h 6311"/>
              <a:gd name="T40" fmla="*/ 348024 w 5041"/>
              <a:gd name="T41" fmla="*/ 209487 h 6311"/>
              <a:gd name="T42" fmla="*/ 398733 w 5041"/>
              <a:gd name="T43" fmla="*/ 2415 h 6311"/>
              <a:gd name="T44" fmla="*/ 292183 w 5041"/>
              <a:gd name="T45" fmla="*/ 57050 h 6311"/>
              <a:gd name="T46" fmla="*/ 260791 w 5041"/>
              <a:gd name="T47" fmla="*/ 279819 h 6311"/>
              <a:gd name="T48" fmla="*/ 165108 w 5041"/>
              <a:gd name="T49" fmla="*/ 289478 h 6311"/>
              <a:gd name="T50" fmla="*/ 19016 w 5041"/>
              <a:gd name="T51" fmla="*/ 471496 h 6311"/>
              <a:gd name="T52" fmla="*/ 255056 w 5041"/>
              <a:gd name="T53" fmla="*/ 346226 h 6311"/>
              <a:gd name="T54" fmla="*/ 32297 w 5041"/>
              <a:gd name="T55" fmla="*/ 626347 h 6311"/>
              <a:gd name="T56" fmla="*/ 14187 w 5041"/>
              <a:gd name="T57" fmla="*/ 857265 h 6311"/>
              <a:gd name="T58" fmla="*/ 276185 w 5041"/>
              <a:gd name="T59" fmla="*/ 409012 h 6311"/>
              <a:gd name="T60" fmla="*/ 273771 w 5041"/>
              <a:gd name="T61" fmla="*/ 773652 h 6311"/>
              <a:gd name="T62" fmla="*/ 419560 w 5041"/>
              <a:gd name="T63" fmla="*/ 996722 h 6311"/>
              <a:gd name="T64" fmla="*/ 1504380 w 5041"/>
              <a:gd name="T65" fmla="*/ 684303 h 6311"/>
              <a:gd name="T66" fmla="*/ 1316936 w 5041"/>
              <a:gd name="T67" fmla="*/ 501681 h 6311"/>
              <a:gd name="T68" fmla="*/ 1392699 w 5041"/>
              <a:gd name="T69" fmla="*/ 483872 h 6311"/>
              <a:gd name="T70" fmla="*/ 1366740 w 5041"/>
              <a:gd name="T71" fmla="*/ 402371 h 6311"/>
              <a:gd name="T72" fmla="*/ 1215215 w 5041"/>
              <a:gd name="T73" fmla="*/ 382751 h 6311"/>
              <a:gd name="T74" fmla="*/ 1151527 w 5041"/>
              <a:gd name="T75" fmla="*/ 362225 h 6311"/>
              <a:gd name="T76" fmla="*/ 1004832 w 5041"/>
              <a:gd name="T77" fmla="*/ 210090 h 6311"/>
              <a:gd name="T78" fmla="*/ 974647 w 5041"/>
              <a:gd name="T79" fmla="*/ 248124 h 6311"/>
              <a:gd name="T80" fmla="*/ 1029885 w 5041"/>
              <a:gd name="T81" fmla="*/ 386071 h 6311"/>
              <a:gd name="T82" fmla="*/ 828858 w 5041"/>
              <a:gd name="T83" fmla="*/ 348038 h 6311"/>
              <a:gd name="T84" fmla="*/ 937823 w 5041"/>
              <a:gd name="T85" fmla="*/ 452177 h 6311"/>
              <a:gd name="T86" fmla="*/ 872021 w 5041"/>
              <a:gd name="T87" fmla="*/ 575032 h 6311"/>
              <a:gd name="T88" fmla="*/ 1095384 w 5041"/>
              <a:gd name="T89" fmla="*/ 525226 h 6311"/>
              <a:gd name="T90" fmla="*/ 1170543 w 5041"/>
              <a:gd name="T91" fmla="*/ 898317 h 6311"/>
              <a:gd name="T92" fmla="*/ 1216121 w 5041"/>
              <a:gd name="T93" fmla="*/ 1062526 h 6311"/>
              <a:gd name="T94" fmla="*/ 1198916 w 5041"/>
              <a:gd name="T95" fmla="*/ 597369 h 6311"/>
              <a:gd name="T96" fmla="*/ 1391189 w 5041"/>
              <a:gd name="T97" fmla="*/ 697584 h 6311"/>
              <a:gd name="T98" fmla="*/ 450348 w 5041"/>
              <a:gd name="T99" fmla="*/ 1480593 h 6311"/>
              <a:gd name="T100" fmla="*/ 548749 w 5041"/>
              <a:gd name="T101" fmla="*/ 594954 h 6311"/>
              <a:gd name="T102" fmla="*/ 707819 w 5041"/>
              <a:gd name="T103" fmla="*/ 1100559 h 6311"/>
              <a:gd name="T104" fmla="*/ 642018 w 5041"/>
              <a:gd name="T105" fmla="*/ 1262655 h 6311"/>
              <a:gd name="T106" fmla="*/ 526714 w 5041"/>
              <a:gd name="T107" fmla="*/ 769124 h 6311"/>
              <a:gd name="T108" fmla="*/ 808634 w 5041"/>
              <a:gd name="T109" fmla="*/ 1125010 h 6311"/>
              <a:gd name="T110" fmla="*/ 878058 w 5041"/>
              <a:gd name="T111" fmla="*/ 1248166 h 6311"/>
              <a:gd name="T112" fmla="*/ 1023848 w 5041"/>
              <a:gd name="T113" fmla="*/ 708753 h 6311"/>
              <a:gd name="T114" fmla="*/ 1127078 w 5041"/>
              <a:gd name="T115" fmla="*/ 1695513 h 6311"/>
              <a:gd name="T116" fmla="*/ 966196 w 5041"/>
              <a:gd name="T117" fmla="*/ 1476669 h 6311"/>
              <a:gd name="T118" fmla="*/ 772715 w 5041"/>
              <a:gd name="T119" fmla="*/ 1417506 h 6311"/>
              <a:gd name="T120" fmla="*/ 583460 w 5041"/>
              <a:gd name="T121" fmla="*/ 1463388 h 6311"/>
              <a:gd name="T122" fmla="*/ 411109 w 5041"/>
              <a:gd name="T123" fmla="*/ 1662008 h 6311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5041" h="6311">
                <a:moveTo>
                  <a:pt x="1238" y="3964"/>
                </a:moveTo>
                <a:lnTo>
                  <a:pt x="1238" y="3964"/>
                </a:lnTo>
                <a:lnTo>
                  <a:pt x="1238" y="3994"/>
                </a:lnTo>
                <a:lnTo>
                  <a:pt x="1236" y="4024"/>
                </a:lnTo>
                <a:lnTo>
                  <a:pt x="1231" y="4054"/>
                </a:lnTo>
                <a:lnTo>
                  <a:pt x="1226" y="4084"/>
                </a:lnTo>
                <a:lnTo>
                  <a:pt x="1219" y="4112"/>
                </a:lnTo>
                <a:lnTo>
                  <a:pt x="1211" y="4141"/>
                </a:lnTo>
                <a:lnTo>
                  <a:pt x="1203" y="4168"/>
                </a:lnTo>
                <a:lnTo>
                  <a:pt x="1192" y="4195"/>
                </a:lnTo>
                <a:lnTo>
                  <a:pt x="1180" y="4221"/>
                </a:lnTo>
                <a:lnTo>
                  <a:pt x="1166" y="4246"/>
                </a:lnTo>
                <a:lnTo>
                  <a:pt x="1152" y="4272"/>
                </a:lnTo>
                <a:lnTo>
                  <a:pt x="1137" y="4296"/>
                </a:lnTo>
                <a:lnTo>
                  <a:pt x="1120" y="4319"/>
                </a:lnTo>
                <a:lnTo>
                  <a:pt x="1103" y="4342"/>
                </a:lnTo>
                <a:lnTo>
                  <a:pt x="1084" y="4363"/>
                </a:lnTo>
                <a:lnTo>
                  <a:pt x="1064" y="4384"/>
                </a:lnTo>
                <a:lnTo>
                  <a:pt x="1043" y="4404"/>
                </a:lnTo>
                <a:lnTo>
                  <a:pt x="1022" y="4422"/>
                </a:lnTo>
                <a:lnTo>
                  <a:pt x="999" y="4440"/>
                </a:lnTo>
                <a:lnTo>
                  <a:pt x="976" y="4456"/>
                </a:lnTo>
                <a:lnTo>
                  <a:pt x="952" y="4472"/>
                </a:lnTo>
                <a:lnTo>
                  <a:pt x="928" y="4486"/>
                </a:lnTo>
                <a:lnTo>
                  <a:pt x="901" y="4499"/>
                </a:lnTo>
                <a:lnTo>
                  <a:pt x="875" y="4511"/>
                </a:lnTo>
                <a:lnTo>
                  <a:pt x="848" y="4521"/>
                </a:lnTo>
                <a:lnTo>
                  <a:pt x="821" y="4531"/>
                </a:lnTo>
                <a:lnTo>
                  <a:pt x="792" y="4539"/>
                </a:lnTo>
                <a:lnTo>
                  <a:pt x="764" y="4546"/>
                </a:lnTo>
                <a:lnTo>
                  <a:pt x="734" y="4551"/>
                </a:lnTo>
                <a:lnTo>
                  <a:pt x="704" y="4554"/>
                </a:lnTo>
                <a:lnTo>
                  <a:pt x="675" y="4558"/>
                </a:lnTo>
                <a:lnTo>
                  <a:pt x="644" y="4558"/>
                </a:lnTo>
                <a:lnTo>
                  <a:pt x="613" y="4558"/>
                </a:lnTo>
                <a:lnTo>
                  <a:pt x="583" y="4554"/>
                </a:lnTo>
                <a:lnTo>
                  <a:pt x="554" y="4551"/>
                </a:lnTo>
                <a:lnTo>
                  <a:pt x="524" y="4546"/>
                </a:lnTo>
                <a:lnTo>
                  <a:pt x="495" y="4539"/>
                </a:lnTo>
                <a:lnTo>
                  <a:pt x="467" y="4531"/>
                </a:lnTo>
                <a:lnTo>
                  <a:pt x="439" y="4521"/>
                </a:lnTo>
                <a:lnTo>
                  <a:pt x="413" y="4511"/>
                </a:lnTo>
                <a:lnTo>
                  <a:pt x="386" y="4499"/>
                </a:lnTo>
                <a:lnTo>
                  <a:pt x="361" y="4486"/>
                </a:lnTo>
                <a:lnTo>
                  <a:pt x="336" y="4472"/>
                </a:lnTo>
                <a:lnTo>
                  <a:pt x="311" y="4456"/>
                </a:lnTo>
                <a:lnTo>
                  <a:pt x="288" y="4440"/>
                </a:lnTo>
                <a:lnTo>
                  <a:pt x="266" y="4422"/>
                </a:lnTo>
                <a:lnTo>
                  <a:pt x="244" y="4404"/>
                </a:lnTo>
                <a:lnTo>
                  <a:pt x="223" y="4384"/>
                </a:lnTo>
                <a:lnTo>
                  <a:pt x="204" y="4363"/>
                </a:lnTo>
                <a:lnTo>
                  <a:pt x="185" y="4342"/>
                </a:lnTo>
                <a:lnTo>
                  <a:pt x="167" y="4319"/>
                </a:lnTo>
                <a:lnTo>
                  <a:pt x="151" y="4296"/>
                </a:lnTo>
                <a:lnTo>
                  <a:pt x="135" y="4272"/>
                </a:lnTo>
                <a:lnTo>
                  <a:pt x="121" y="4246"/>
                </a:lnTo>
                <a:lnTo>
                  <a:pt x="108" y="4221"/>
                </a:lnTo>
                <a:lnTo>
                  <a:pt x="96" y="4195"/>
                </a:lnTo>
                <a:lnTo>
                  <a:pt x="86" y="4168"/>
                </a:lnTo>
                <a:lnTo>
                  <a:pt x="76" y="4141"/>
                </a:lnTo>
                <a:lnTo>
                  <a:pt x="68" y="4112"/>
                </a:lnTo>
                <a:lnTo>
                  <a:pt x="62" y="4084"/>
                </a:lnTo>
                <a:lnTo>
                  <a:pt x="56" y="4054"/>
                </a:lnTo>
                <a:lnTo>
                  <a:pt x="53" y="4024"/>
                </a:lnTo>
                <a:lnTo>
                  <a:pt x="51" y="3994"/>
                </a:lnTo>
                <a:lnTo>
                  <a:pt x="50" y="3964"/>
                </a:lnTo>
                <a:lnTo>
                  <a:pt x="51" y="3933"/>
                </a:lnTo>
                <a:lnTo>
                  <a:pt x="53" y="3903"/>
                </a:lnTo>
                <a:lnTo>
                  <a:pt x="56" y="3873"/>
                </a:lnTo>
                <a:lnTo>
                  <a:pt x="62" y="3844"/>
                </a:lnTo>
                <a:lnTo>
                  <a:pt x="68" y="3815"/>
                </a:lnTo>
                <a:lnTo>
                  <a:pt x="76" y="3786"/>
                </a:lnTo>
                <a:lnTo>
                  <a:pt x="86" y="3759"/>
                </a:lnTo>
                <a:lnTo>
                  <a:pt x="96" y="3733"/>
                </a:lnTo>
                <a:lnTo>
                  <a:pt x="108" y="3706"/>
                </a:lnTo>
                <a:lnTo>
                  <a:pt x="121" y="3680"/>
                </a:lnTo>
                <a:lnTo>
                  <a:pt x="135" y="3656"/>
                </a:lnTo>
                <a:lnTo>
                  <a:pt x="151" y="3631"/>
                </a:lnTo>
                <a:lnTo>
                  <a:pt x="167" y="3608"/>
                </a:lnTo>
                <a:lnTo>
                  <a:pt x="185" y="3585"/>
                </a:lnTo>
                <a:lnTo>
                  <a:pt x="204" y="3564"/>
                </a:lnTo>
                <a:lnTo>
                  <a:pt x="223" y="3543"/>
                </a:lnTo>
                <a:lnTo>
                  <a:pt x="244" y="3524"/>
                </a:lnTo>
                <a:lnTo>
                  <a:pt x="266" y="3505"/>
                </a:lnTo>
                <a:lnTo>
                  <a:pt x="288" y="3487"/>
                </a:lnTo>
                <a:lnTo>
                  <a:pt x="311" y="3471"/>
                </a:lnTo>
                <a:lnTo>
                  <a:pt x="336" y="3455"/>
                </a:lnTo>
                <a:lnTo>
                  <a:pt x="361" y="3441"/>
                </a:lnTo>
                <a:lnTo>
                  <a:pt x="386" y="3428"/>
                </a:lnTo>
                <a:lnTo>
                  <a:pt x="413" y="3416"/>
                </a:lnTo>
                <a:lnTo>
                  <a:pt x="439" y="3405"/>
                </a:lnTo>
                <a:lnTo>
                  <a:pt x="467" y="3396"/>
                </a:lnTo>
                <a:lnTo>
                  <a:pt x="495" y="3388"/>
                </a:lnTo>
                <a:lnTo>
                  <a:pt x="524" y="3382"/>
                </a:lnTo>
                <a:lnTo>
                  <a:pt x="554" y="3376"/>
                </a:lnTo>
                <a:lnTo>
                  <a:pt x="583" y="3372"/>
                </a:lnTo>
                <a:lnTo>
                  <a:pt x="613" y="3370"/>
                </a:lnTo>
                <a:lnTo>
                  <a:pt x="644" y="3370"/>
                </a:lnTo>
                <a:lnTo>
                  <a:pt x="675" y="3370"/>
                </a:lnTo>
                <a:lnTo>
                  <a:pt x="704" y="3372"/>
                </a:lnTo>
                <a:lnTo>
                  <a:pt x="734" y="3376"/>
                </a:lnTo>
                <a:lnTo>
                  <a:pt x="764" y="3382"/>
                </a:lnTo>
                <a:lnTo>
                  <a:pt x="792" y="3388"/>
                </a:lnTo>
                <a:lnTo>
                  <a:pt x="821" y="3396"/>
                </a:lnTo>
                <a:lnTo>
                  <a:pt x="848" y="3405"/>
                </a:lnTo>
                <a:lnTo>
                  <a:pt x="875" y="3416"/>
                </a:lnTo>
                <a:lnTo>
                  <a:pt x="901" y="3428"/>
                </a:lnTo>
                <a:lnTo>
                  <a:pt x="928" y="3441"/>
                </a:lnTo>
                <a:lnTo>
                  <a:pt x="952" y="3455"/>
                </a:lnTo>
                <a:lnTo>
                  <a:pt x="976" y="3471"/>
                </a:lnTo>
                <a:lnTo>
                  <a:pt x="999" y="3487"/>
                </a:lnTo>
                <a:lnTo>
                  <a:pt x="1022" y="3505"/>
                </a:lnTo>
                <a:lnTo>
                  <a:pt x="1043" y="3524"/>
                </a:lnTo>
                <a:lnTo>
                  <a:pt x="1064" y="3543"/>
                </a:lnTo>
                <a:lnTo>
                  <a:pt x="1084" y="3564"/>
                </a:lnTo>
                <a:lnTo>
                  <a:pt x="1103" y="3585"/>
                </a:lnTo>
                <a:lnTo>
                  <a:pt x="1120" y="3608"/>
                </a:lnTo>
                <a:lnTo>
                  <a:pt x="1137" y="3631"/>
                </a:lnTo>
                <a:lnTo>
                  <a:pt x="1152" y="3656"/>
                </a:lnTo>
                <a:lnTo>
                  <a:pt x="1166" y="3680"/>
                </a:lnTo>
                <a:lnTo>
                  <a:pt x="1180" y="3706"/>
                </a:lnTo>
                <a:lnTo>
                  <a:pt x="1192" y="3733"/>
                </a:lnTo>
                <a:lnTo>
                  <a:pt x="1203" y="3759"/>
                </a:lnTo>
                <a:lnTo>
                  <a:pt x="1211" y="3786"/>
                </a:lnTo>
                <a:lnTo>
                  <a:pt x="1219" y="3815"/>
                </a:lnTo>
                <a:lnTo>
                  <a:pt x="1226" y="3844"/>
                </a:lnTo>
                <a:lnTo>
                  <a:pt x="1231" y="3873"/>
                </a:lnTo>
                <a:lnTo>
                  <a:pt x="1236" y="3903"/>
                </a:lnTo>
                <a:lnTo>
                  <a:pt x="1238" y="3933"/>
                </a:lnTo>
                <a:lnTo>
                  <a:pt x="1238" y="3964"/>
                </a:lnTo>
                <a:close/>
                <a:moveTo>
                  <a:pt x="2276" y="2224"/>
                </a:moveTo>
                <a:lnTo>
                  <a:pt x="2276" y="2224"/>
                </a:lnTo>
                <a:lnTo>
                  <a:pt x="2258" y="2265"/>
                </a:lnTo>
                <a:lnTo>
                  <a:pt x="2240" y="2308"/>
                </a:lnTo>
                <a:lnTo>
                  <a:pt x="2225" y="2352"/>
                </a:lnTo>
                <a:lnTo>
                  <a:pt x="2213" y="2398"/>
                </a:lnTo>
                <a:lnTo>
                  <a:pt x="2202" y="2445"/>
                </a:lnTo>
                <a:lnTo>
                  <a:pt x="2193" y="2494"/>
                </a:lnTo>
                <a:lnTo>
                  <a:pt x="2186" y="2544"/>
                </a:lnTo>
                <a:lnTo>
                  <a:pt x="2182" y="2597"/>
                </a:lnTo>
                <a:lnTo>
                  <a:pt x="2194" y="2575"/>
                </a:lnTo>
                <a:lnTo>
                  <a:pt x="2207" y="2553"/>
                </a:lnTo>
                <a:lnTo>
                  <a:pt x="2221" y="2532"/>
                </a:lnTo>
                <a:lnTo>
                  <a:pt x="2235" y="2513"/>
                </a:lnTo>
                <a:lnTo>
                  <a:pt x="2250" y="2494"/>
                </a:lnTo>
                <a:lnTo>
                  <a:pt x="2264" y="2475"/>
                </a:lnTo>
                <a:lnTo>
                  <a:pt x="2280" y="2458"/>
                </a:lnTo>
                <a:lnTo>
                  <a:pt x="2296" y="2441"/>
                </a:lnTo>
                <a:lnTo>
                  <a:pt x="2313" y="2425"/>
                </a:lnTo>
                <a:lnTo>
                  <a:pt x="2329" y="2408"/>
                </a:lnTo>
                <a:lnTo>
                  <a:pt x="2346" y="2394"/>
                </a:lnTo>
                <a:lnTo>
                  <a:pt x="2363" y="2379"/>
                </a:lnTo>
                <a:lnTo>
                  <a:pt x="2400" y="2352"/>
                </a:lnTo>
                <a:lnTo>
                  <a:pt x="2437" y="2327"/>
                </a:lnTo>
                <a:lnTo>
                  <a:pt x="2400" y="2301"/>
                </a:lnTo>
                <a:lnTo>
                  <a:pt x="2361" y="2276"/>
                </a:lnTo>
                <a:lnTo>
                  <a:pt x="2319" y="2251"/>
                </a:lnTo>
                <a:lnTo>
                  <a:pt x="2276" y="2224"/>
                </a:lnTo>
                <a:close/>
                <a:moveTo>
                  <a:pt x="1641" y="3451"/>
                </a:moveTo>
                <a:lnTo>
                  <a:pt x="1641" y="3451"/>
                </a:lnTo>
                <a:lnTo>
                  <a:pt x="1613" y="3422"/>
                </a:lnTo>
                <a:lnTo>
                  <a:pt x="1588" y="3394"/>
                </a:lnTo>
                <a:lnTo>
                  <a:pt x="1564" y="3365"/>
                </a:lnTo>
                <a:lnTo>
                  <a:pt x="1542" y="3338"/>
                </a:lnTo>
                <a:lnTo>
                  <a:pt x="1521" y="3309"/>
                </a:lnTo>
                <a:lnTo>
                  <a:pt x="1502" y="3280"/>
                </a:lnTo>
                <a:lnTo>
                  <a:pt x="1484" y="3252"/>
                </a:lnTo>
                <a:lnTo>
                  <a:pt x="1468" y="3223"/>
                </a:lnTo>
                <a:lnTo>
                  <a:pt x="1454" y="3195"/>
                </a:lnTo>
                <a:lnTo>
                  <a:pt x="1440" y="3166"/>
                </a:lnTo>
                <a:lnTo>
                  <a:pt x="1429" y="3136"/>
                </a:lnTo>
                <a:lnTo>
                  <a:pt x="1418" y="3108"/>
                </a:lnTo>
                <a:lnTo>
                  <a:pt x="1408" y="3079"/>
                </a:lnTo>
                <a:lnTo>
                  <a:pt x="1401" y="3049"/>
                </a:lnTo>
                <a:lnTo>
                  <a:pt x="1393" y="3021"/>
                </a:lnTo>
                <a:lnTo>
                  <a:pt x="1387" y="2991"/>
                </a:lnTo>
                <a:lnTo>
                  <a:pt x="1382" y="2961"/>
                </a:lnTo>
                <a:lnTo>
                  <a:pt x="1378" y="2932"/>
                </a:lnTo>
                <a:lnTo>
                  <a:pt x="1374" y="2902"/>
                </a:lnTo>
                <a:lnTo>
                  <a:pt x="1372" y="2872"/>
                </a:lnTo>
                <a:lnTo>
                  <a:pt x="1370" y="2843"/>
                </a:lnTo>
                <a:lnTo>
                  <a:pt x="1369" y="2812"/>
                </a:lnTo>
                <a:lnTo>
                  <a:pt x="1369" y="2751"/>
                </a:lnTo>
                <a:lnTo>
                  <a:pt x="1371" y="2690"/>
                </a:lnTo>
                <a:lnTo>
                  <a:pt x="1374" y="2627"/>
                </a:lnTo>
                <a:lnTo>
                  <a:pt x="1379" y="2563"/>
                </a:lnTo>
                <a:lnTo>
                  <a:pt x="1384" y="2499"/>
                </a:lnTo>
                <a:lnTo>
                  <a:pt x="1396" y="2367"/>
                </a:lnTo>
                <a:lnTo>
                  <a:pt x="1402" y="2299"/>
                </a:lnTo>
                <a:lnTo>
                  <a:pt x="1405" y="2231"/>
                </a:lnTo>
                <a:lnTo>
                  <a:pt x="1408" y="2160"/>
                </a:lnTo>
                <a:lnTo>
                  <a:pt x="1409" y="2089"/>
                </a:lnTo>
                <a:lnTo>
                  <a:pt x="1408" y="2016"/>
                </a:lnTo>
                <a:lnTo>
                  <a:pt x="1406" y="1979"/>
                </a:lnTo>
                <a:lnTo>
                  <a:pt x="1404" y="1942"/>
                </a:lnTo>
                <a:lnTo>
                  <a:pt x="1401" y="1904"/>
                </a:lnTo>
                <a:lnTo>
                  <a:pt x="1396" y="1866"/>
                </a:lnTo>
                <a:lnTo>
                  <a:pt x="1391" y="1827"/>
                </a:lnTo>
                <a:lnTo>
                  <a:pt x="1385" y="1789"/>
                </a:lnTo>
                <a:lnTo>
                  <a:pt x="1378" y="1749"/>
                </a:lnTo>
                <a:lnTo>
                  <a:pt x="1370" y="1709"/>
                </a:lnTo>
                <a:lnTo>
                  <a:pt x="1360" y="1669"/>
                </a:lnTo>
                <a:lnTo>
                  <a:pt x="1350" y="1628"/>
                </a:lnTo>
                <a:lnTo>
                  <a:pt x="1338" y="1587"/>
                </a:lnTo>
                <a:lnTo>
                  <a:pt x="1325" y="1546"/>
                </a:lnTo>
                <a:lnTo>
                  <a:pt x="1310" y="1504"/>
                </a:lnTo>
                <a:lnTo>
                  <a:pt x="1295" y="1461"/>
                </a:lnTo>
                <a:lnTo>
                  <a:pt x="1277" y="1418"/>
                </a:lnTo>
                <a:lnTo>
                  <a:pt x="1259" y="1375"/>
                </a:lnTo>
                <a:lnTo>
                  <a:pt x="1238" y="1331"/>
                </a:lnTo>
                <a:lnTo>
                  <a:pt x="1216" y="1286"/>
                </a:lnTo>
                <a:lnTo>
                  <a:pt x="1230" y="1303"/>
                </a:lnTo>
                <a:lnTo>
                  <a:pt x="1244" y="1321"/>
                </a:lnTo>
                <a:lnTo>
                  <a:pt x="1261" y="1339"/>
                </a:lnTo>
                <a:lnTo>
                  <a:pt x="1277" y="1356"/>
                </a:lnTo>
                <a:lnTo>
                  <a:pt x="1296" y="1374"/>
                </a:lnTo>
                <a:lnTo>
                  <a:pt x="1315" y="1391"/>
                </a:lnTo>
                <a:lnTo>
                  <a:pt x="1356" y="1426"/>
                </a:lnTo>
                <a:lnTo>
                  <a:pt x="1401" y="1461"/>
                </a:lnTo>
                <a:lnTo>
                  <a:pt x="1449" y="1495"/>
                </a:lnTo>
                <a:lnTo>
                  <a:pt x="1500" y="1530"/>
                </a:lnTo>
                <a:lnTo>
                  <a:pt x="1554" y="1564"/>
                </a:lnTo>
                <a:lnTo>
                  <a:pt x="1610" y="1598"/>
                </a:lnTo>
                <a:lnTo>
                  <a:pt x="1668" y="1632"/>
                </a:lnTo>
                <a:lnTo>
                  <a:pt x="1727" y="1667"/>
                </a:lnTo>
                <a:lnTo>
                  <a:pt x="1789" y="1701"/>
                </a:lnTo>
                <a:lnTo>
                  <a:pt x="1913" y="1769"/>
                </a:lnTo>
                <a:lnTo>
                  <a:pt x="2039" y="1836"/>
                </a:lnTo>
                <a:lnTo>
                  <a:pt x="2164" y="1903"/>
                </a:lnTo>
                <a:lnTo>
                  <a:pt x="2285" y="1970"/>
                </a:lnTo>
                <a:lnTo>
                  <a:pt x="2344" y="2003"/>
                </a:lnTo>
                <a:lnTo>
                  <a:pt x="2400" y="2036"/>
                </a:lnTo>
                <a:lnTo>
                  <a:pt x="2454" y="2069"/>
                </a:lnTo>
                <a:lnTo>
                  <a:pt x="2504" y="2101"/>
                </a:lnTo>
                <a:lnTo>
                  <a:pt x="2553" y="2134"/>
                </a:lnTo>
                <a:lnTo>
                  <a:pt x="2598" y="2167"/>
                </a:lnTo>
                <a:lnTo>
                  <a:pt x="2640" y="2199"/>
                </a:lnTo>
                <a:lnTo>
                  <a:pt x="2677" y="2232"/>
                </a:lnTo>
                <a:lnTo>
                  <a:pt x="2695" y="2247"/>
                </a:lnTo>
                <a:lnTo>
                  <a:pt x="2711" y="2264"/>
                </a:lnTo>
                <a:lnTo>
                  <a:pt x="2725" y="2279"/>
                </a:lnTo>
                <a:lnTo>
                  <a:pt x="2740" y="2296"/>
                </a:lnTo>
                <a:lnTo>
                  <a:pt x="2752" y="2311"/>
                </a:lnTo>
                <a:lnTo>
                  <a:pt x="2763" y="2328"/>
                </a:lnTo>
                <a:lnTo>
                  <a:pt x="2774" y="2343"/>
                </a:lnTo>
                <a:lnTo>
                  <a:pt x="2781" y="2360"/>
                </a:lnTo>
                <a:lnTo>
                  <a:pt x="2775" y="2318"/>
                </a:lnTo>
                <a:lnTo>
                  <a:pt x="2767" y="2276"/>
                </a:lnTo>
                <a:lnTo>
                  <a:pt x="2759" y="2236"/>
                </a:lnTo>
                <a:lnTo>
                  <a:pt x="2750" y="2197"/>
                </a:lnTo>
                <a:lnTo>
                  <a:pt x="2740" y="2159"/>
                </a:lnTo>
                <a:lnTo>
                  <a:pt x="2729" y="2122"/>
                </a:lnTo>
                <a:lnTo>
                  <a:pt x="2718" y="2086"/>
                </a:lnTo>
                <a:lnTo>
                  <a:pt x="2706" y="2050"/>
                </a:lnTo>
                <a:lnTo>
                  <a:pt x="2692" y="2016"/>
                </a:lnTo>
                <a:lnTo>
                  <a:pt x="2678" y="1983"/>
                </a:lnTo>
                <a:lnTo>
                  <a:pt x="2664" y="1950"/>
                </a:lnTo>
                <a:lnTo>
                  <a:pt x="2648" y="1918"/>
                </a:lnTo>
                <a:lnTo>
                  <a:pt x="2633" y="1888"/>
                </a:lnTo>
                <a:lnTo>
                  <a:pt x="2616" y="1858"/>
                </a:lnTo>
                <a:lnTo>
                  <a:pt x="2599" y="1828"/>
                </a:lnTo>
                <a:lnTo>
                  <a:pt x="2581" y="1800"/>
                </a:lnTo>
                <a:lnTo>
                  <a:pt x="2563" y="1772"/>
                </a:lnTo>
                <a:lnTo>
                  <a:pt x="2544" y="1746"/>
                </a:lnTo>
                <a:lnTo>
                  <a:pt x="2524" y="1719"/>
                </a:lnTo>
                <a:lnTo>
                  <a:pt x="2504" y="1694"/>
                </a:lnTo>
                <a:lnTo>
                  <a:pt x="2483" y="1670"/>
                </a:lnTo>
                <a:lnTo>
                  <a:pt x="2461" y="1646"/>
                </a:lnTo>
                <a:lnTo>
                  <a:pt x="2440" y="1623"/>
                </a:lnTo>
                <a:lnTo>
                  <a:pt x="2417" y="1601"/>
                </a:lnTo>
                <a:lnTo>
                  <a:pt x="2395" y="1579"/>
                </a:lnTo>
                <a:lnTo>
                  <a:pt x="2372" y="1558"/>
                </a:lnTo>
                <a:lnTo>
                  <a:pt x="2348" y="1537"/>
                </a:lnTo>
                <a:lnTo>
                  <a:pt x="2324" y="1517"/>
                </a:lnTo>
                <a:lnTo>
                  <a:pt x="2300" y="1497"/>
                </a:lnTo>
                <a:lnTo>
                  <a:pt x="2274" y="1479"/>
                </a:lnTo>
                <a:lnTo>
                  <a:pt x="2249" y="1461"/>
                </a:lnTo>
                <a:lnTo>
                  <a:pt x="2224" y="1443"/>
                </a:lnTo>
                <a:lnTo>
                  <a:pt x="2171" y="1410"/>
                </a:lnTo>
                <a:lnTo>
                  <a:pt x="2117" y="1379"/>
                </a:lnTo>
                <a:lnTo>
                  <a:pt x="2062" y="1350"/>
                </a:lnTo>
                <a:lnTo>
                  <a:pt x="2006" y="1323"/>
                </a:lnTo>
                <a:lnTo>
                  <a:pt x="1949" y="1298"/>
                </a:lnTo>
                <a:lnTo>
                  <a:pt x="1891" y="1274"/>
                </a:lnTo>
                <a:lnTo>
                  <a:pt x="1833" y="1252"/>
                </a:lnTo>
                <a:lnTo>
                  <a:pt x="1774" y="1231"/>
                </a:lnTo>
                <a:lnTo>
                  <a:pt x="1714" y="1211"/>
                </a:lnTo>
                <a:lnTo>
                  <a:pt x="1654" y="1193"/>
                </a:lnTo>
                <a:lnTo>
                  <a:pt x="1594" y="1176"/>
                </a:lnTo>
                <a:lnTo>
                  <a:pt x="1534" y="1159"/>
                </a:lnTo>
                <a:lnTo>
                  <a:pt x="1474" y="1145"/>
                </a:lnTo>
                <a:lnTo>
                  <a:pt x="1414" y="1130"/>
                </a:lnTo>
                <a:lnTo>
                  <a:pt x="1296" y="1103"/>
                </a:lnTo>
                <a:lnTo>
                  <a:pt x="1346" y="1112"/>
                </a:lnTo>
                <a:lnTo>
                  <a:pt x="1393" y="1120"/>
                </a:lnTo>
                <a:lnTo>
                  <a:pt x="1440" y="1127"/>
                </a:lnTo>
                <a:lnTo>
                  <a:pt x="1487" y="1133"/>
                </a:lnTo>
                <a:lnTo>
                  <a:pt x="1532" y="1138"/>
                </a:lnTo>
                <a:lnTo>
                  <a:pt x="1575" y="1142"/>
                </a:lnTo>
                <a:lnTo>
                  <a:pt x="1617" y="1145"/>
                </a:lnTo>
                <a:lnTo>
                  <a:pt x="1659" y="1147"/>
                </a:lnTo>
                <a:lnTo>
                  <a:pt x="1699" y="1148"/>
                </a:lnTo>
                <a:lnTo>
                  <a:pt x="1738" y="1149"/>
                </a:lnTo>
                <a:lnTo>
                  <a:pt x="1777" y="1149"/>
                </a:lnTo>
                <a:lnTo>
                  <a:pt x="1814" y="1148"/>
                </a:lnTo>
                <a:lnTo>
                  <a:pt x="1851" y="1146"/>
                </a:lnTo>
                <a:lnTo>
                  <a:pt x="1887" y="1144"/>
                </a:lnTo>
                <a:lnTo>
                  <a:pt x="1921" y="1142"/>
                </a:lnTo>
                <a:lnTo>
                  <a:pt x="1955" y="1137"/>
                </a:lnTo>
                <a:lnTo>
                  <a:pt x="2021" y="1129"/>
                </a:lnTo>
                <a:lnTo>
                  <a:pt x="2083" y="1119"/>
                </a:lnTo>
                <a:lnTo>
                  <a:pt x="2142" y="1105"/>
                </a:lnTo>
                <a:lnTo>
                  <a:pt x="2199" y="1092"/>
                </a:lnTo>
                <a:lnTo>
                  <a:pt x="2253" y="1077"/>
                </a:lnTo>
                <a:lnTo>
                  <a:pt x="2306" y="1061"/>
                </a:lnTo>
                <a:lnTo>
                  <a:pt x="2357" y="1045"/>
                </a:lnTo>
                <a:lnTo>
                  <a:pt x="2405" y="1028"/>
                </a:lnTo>
                <a:lnTo>
                  <a:pt x="2498" y="997"/>
                </a:lnTo>
                <a:lnTo>
                  <a:pt x="2543" y="981"/>
                </a:lnTo>
                <a:lnTo>
                  <a:pt x="2586" y="967"/>
                </a:lnTo>
                <a:lnTo>
                  <a:pt x="2630" y="954"/>
                </a:lnTo>
                <a:lnTo>
                  <a:pt x="2671" y="943"/>
                </a:lnTo>
                <a:lnTo>
                  <a:pt x="2714" y="933"/>
                </a:lnTo>
                <a:lnTo>
                  <a:pt x="2757" y="925"/>
                </a:lnTo>
                <a:lnTo>
                  <a:pt x="2800" y="920"/>
                </a:lnTo>
                <a:lnTo>
                  <a:pt x="2821" y="917"/>
                </a:lnTo>
                <a:lnTo>
                  <a:pt x="2843" y="917"/>
                </a:lnTo>
                <a:lnTo>
                  <a:pt x="2865" y="916"/>
                </a:lnTo>
                <a:lnTo>
                  <a:pt x="2887" y="917"/>
                </a:lnTo>
                <a:lnTo>
                  <a:pt x="2909" y="918"/>
                </a:lnTo>
                <a:lnTo>
                  <a:pt x="2932" y="921"/>
                </a:lnTo>
                <a:lnTo>
                  <a:pt x="2955" y="924"/>
                </a:lnTo>
                <a:lnTo>
                  <a:pt x="2978" y="928"/>
                </a:lnTo>
                <a:lnTo>
                  <a:pt x="3002" y="933"/>
                </a:lnTo>
                <a:lnTo>
                  <a:pt x="3026" y="939"/>
                </a:lnTo>
                <a:lnTo>
                  <a:pt x="3050" y="946"/>
                </a:lnTo>
                <a:lnTo>
                  <a:pt x="3074" y="954"/>
                </a:lnTo>
                <a:lnTo>
                  <a:pt x="3099" y="964"/>
                </a:lnTo>
                <a:lnTo>
                  <a:pt x="3126" y="973"/>
                </a:lnTo>
                <a:lnTo>
                  <a:pt x="3107" y="955"/>
                </a:lnTo>
                <a:lnTo>
                  <a:pt x="3088" y="937"/>
                </a:lnTo>
                <a:lnTo>
                  <a:pt x="3069" y="920"/>
                </a:lnTo>
                <a:lnTo>
                  <a:pt x="3049" y="902"/>
                </a:lnTo>
                <a:lnTo>
                  <a:pt x="3028" y="885"/>
                </a:lnTo>
                <a:lnTo>
                  <a:pt x="3006" y="869"/>
                </a:lnTo>
                <a:lnTo>
                  <a:pt x="2984" y="854"/>
                </a:lnTo>
                <a:lnTo>
                  <a:pt x="2961" y="839"/>
                </a:lnTo>
                <a:lnTo>
                  <a:pt x="2938" y="824"/>
                </a:lnTo>
                <a:lnTo>
                  <a:pt x="2914" y="811"/>
                </a:lnTo>
                <a:lnTo>
                  <a:pt x="2889" y="797"/>
                </a:lnTo>
                <a:lnTo>
                  <a:pt x="2864" y="784"/>
                </a:lnTo>
                <a:lnTo>
                  <a:pt x="2839" y="772"/>
                </a:lnTo>
                <a:lnTo>
                  <a:pt x="2813" y="760"/>
                </a:lnTo>
                <a:lnTo>
                  <a:pt x="2786" y="749"/>
                </a:lnTo>
                <a:lnTo>
                  <a:pt x="2759" y="739"/>
                </a:lnTo>
                <a:lnTo>
                  <a:pt x="2732" y="729"/>
                </a:lnTo>
                <a:lnTo>
                  <a:pt x="2704" y="719"/>
                </a:lnTo>
                <a:lnTo>
                  <a:pt x="2676" y="711"/>
                </a:lnTo>
                <a:lnTo>
                  <a:pt x="2647" y="703"/>
                </a:lnTo>
                <a:lnTo>
                  <a:pt x="2588" y="687"/>
                </a:lnTo>
                <a:lnTo>
                  <a:pt x="2528" y="675"/>
                </a:lnTo>
                <a:lnTo>
                  <a:pt x="2467" y="665"/>
                </a:lnTo>
                <a:lnTo>
                  <a:pt x="2404" y="658"/>
                </a:lnTo>
                <a:lnTo>
                  <a:pt x="2341" y="652"/>
                </a:lnTo>
                <a:lnTo>
                  <a:pt x="2276" y="650"/>
                </a:lnTo>
                <a:lnTo>
                  <a:pt x="2212" y="650"/>
                </a:lnTo>
                <a:lnTo>
                  <a:pt x="2146" y="652"/>
                </a:lnTo>
                <a:lnTo>
                  <a:pt x="2078" y="657"/>
                </a:lnTo>
                <a:lnTo>
                  <a:pt x="2012" y="664"/>
                </a:lnTo>
                <a:lnTo>
                  <a:pt x="1945" y="674"/>
                </a:lnTo>
                <a:lnTo>
                  <a:pt x="1878" y="686"/>
                </a:lnTo>
                <a:lnTo>
                  <a:pt x="1811" y="702"/>
                </a:lnTo>
                <a:lnTo>
                  <a:pt x="1744" y="719"/>
                </a:lnTo>
                <a:lnTo>
                  <a:pt x="1710" y="729"/>
                </a:lnTo>
                <a:lnTo>
                  <a:pt x="1677" y="740"/>
                </a:lnTo>
                <a:lnTo>
                  <a:pt x="1644" y="751"/>
                </a:lnTo>
                <a:lnTo>
                  <a:pt x="1611" y="763"/>
                </a:lnTo>
                <a:lnTo>
                  <a:pt x="1578" y="777"/>
                </a:lnTo>
                <a:lnTo>
                  <a:pt x="1545" y="790"/>
                </a:lnTo>
                <a:lnTo>
                  <a:pt x="1512" y="804"/>
                </a:lnTo>
                <a:lnTo>
                  <a:pt x="1480" y="818"/>
                </a:lnTo>
                <a:lnTo>
                  <a:pt x="1447" y="834"/>
                </a:lnTo>
                <a:lnTo>
                  <a:pt x="1415" y="849"/>
                </a:lnTo>
                <a:lnTo>
                  <a:pt x="1383" y="867"/>
                </a:lnTo>
                <a:lnTo>
                  <a:pt x="1351" y="884"/>
                </a:lnTo>
                <a:lnTo>
                  <a:pt x="1320" y="902"/>
                </a:lnTo>
                <a:lnTo>
                  <a:pt x="1290" y="921"/>
                </a:lnTo>
                <a:lnTo>
                  <a:pt x="1259" y="940"/>
                </a:lnTo>
                <a:lnTo>
                  <a:pt x="1228" y="961"/>
                </a:lnTo>
                <a:lnTo>
                  <a:pt x="1264" y="926"/>
                </a:lnTo>
                <a:lnTo>
                  <a:pt x="1302" y="893"/>
                </a:lnTo>
                <a:lnTo>
                  <a:pt x="1340" y="862"/>
                </a:lnTo>
                <a:lnTo>
                  <a:pt x="1380" y="833"/>
                </a:lnTo>
                <a:lnTo>
                  <a:pt x="1422" y="804"/>
                </a:lnTo>
                <a:lnTo>
                  <a:pt x="1463" y="778"/>
                </a:lnTo>
                <a:lnTo>
                  <a:pt x="1507" y="752"/>
                </a:lnTo>
                <a:lnTo>
                  <a:pt x="1551" y="727"/>
                </a:lnTo>
                <a:lnTo>
                  <a:pt x="1595" y="704"/>
                </a:lnTo>
                <a:lnTo>
                  <a:pt x="1642" y="681"/>
                </a:lnTo>
                <a:lnTo>
                  <a:pt x="1733" y="636"/>
                </a:lnTo>
                <a:lnTo>
                  <a:pt x="1918" y="550"/>
                </a:lnTo>
                <a:lnTo>
                  <a:pt x="2008" y="506"/>
                </a:lnTo>
                <a:lnTo>
                  <a:pt x="2053" y="483"/>
                </a:lnTo>
                <a:lnTo>
                  <a:pt x="2097" y="460"/>
                </a:lnTo>
                <a:lnTo>
                  <a:pt x="2140" y="437"/>
                </a:lnTo>
                <a:lnTo>
                  <a:pt x="2182" y="411"/>
                </a:lnTo>
                <a:lnTo>
                  <a:pt x="2223" y="385"/>
                </a:lnTo>
                <a:lnTo>
                  <a:pt x="2262" y="358"/>
                </a:lnTo>
                <a:lnTo>
                  <a:pt x="2301" y="330"/>
                </a:lnTo>
                <a:lnTo>
                  <a:pt x="2337" y="300"/>
                </a:lnTo>
                <a:lnTo>
                  <a:pt x="2372" y="268"/>
                </a:lnTo>
                <a:lnTo>
                  <a:pt x="2406" y="235"/>
                </a:lnTo>
                <a:lnTo>
                  <a:pt x="2422" y="218"/>
                </a:lnTo>
                <a:lnTo>
                  <a:pt x="2438" y="200"/>
                </a:lnTo>
                <a:lnTo>
                  <a:pt x="2453" y="181"/>
                </a:lnTo>
                <a:lnTo>
                  <a:pt x="2468" y="163"/>
                </a:lnTo>
                <a:lnTo>
                  <a:pt x="2481" y="144"/>
                </a:lnTo>
                <a:lnTo>
                  <a:pt x="2495" y="124"/>
                </a:lnTo>
                <a:lnTo>
                  <a:pt x="2508" y="103"/>
                </a:lnTo>
                <a:lnTo>
                  <a:pt x="2521" y="82"/>
                </a:lnTo>
                <a:lnTo>
                  <a:pt x="2491" y="77"/>
                </a:lnTo>
                <a:lnTo>
                  <a:pt x="2461" y="74"/>
                </a:lnTo>
                <a:lnTo>
                  <a:pt x="2433" y="70"/>
                </a:lnTo>
                <a:lnTo>
                  <a:pt x="2403" y="68"/>
                </a:lnTo>
                <a:lnTo>
                  <a:pt x="2373" y="66"/>
                </a:lnTo>
                <a:lnTo>
                  <a:pt x="2345" y="66"/>
                </a:lnTo>
                <a:lnTo>
                  <a:pt x="2315" y="66"/>
                </a:lnTo>
                <a:lnTo>
                  <a:pt x="2286" y="67"/>
                </a:lnTo>
                <a:lnTo>
                  <a:pt x="2258" y="68"/>
                </a:lnTo>
                <a:lnTo>
                  <a:pt x="2229" y="70"/>
                </a:lnTo>
                <a:lnTo>
                  <a:pt x="2201" y="74"/>
                </a:lnTo>
                <a:lnTo>
                  <a:pt x="2172" y="78"/>
                </a:lnTo>
                <a:lnTo>
                  <a:pt x="2143" y="82"/>
                </a:lnTo>
                <a:lnTo>
                  <a:pt x="2115" y="88"/>
                </a:lnTo>
                <a:lnTo>
                  <a:pt x="2087" y="93"/>
                </a:lnTo>
                <a:lnTo>
                  <a:pt x="2059" y="101"/>
                </a:lnTo>
                <a:lnTo>
                  <a:pt x="2031" y="108"/>
                </a:lnTo>
                <a:lnTo>
                  <a:pt x="2004" y="116"/>
                </a:lnTo>
                <a:lnTo>
                  <a:pt x="1977" y="125"/>
                </a:lnTo>
                <a:lnTo>
                  <a:pt x="1950" y="134"/>
                </a:lnTo>
                <a:lnTo>
                  <a:pt x="1897" y="155"/>
                </a:lnTo>
                <a:lnTo>
                  <a:pt x="1844" y="177"/>
                </a:lnTo>
                <a:lnTo>
                  <a:pt x="1793" y="202"/>
                </a:lnTo>
                <a:lnTo>
                  <a:pt x="1743" y="230"/>
                </a:lnTo>
                <a:lnTo>
                  <a:pt x="1694" y="258"/>
                </a:lnTo>
                <a:lnTo>
                  <a:pt x="1647" y="289"/>
                </a:lnTo>
                <a:lnTo>
                  <a:pt x="1601" y="322"/>
                </a:lnTo>
                <a:lnTo>
                  <a:pt x="1557" y="357"/>
                </a:lnTo>
                <a:lnTo>
                  <a:pt x="1515" y="393"/>
                </a:lnTo>
                <a:lnTo>
                  <a:pt x="1473" y="430"/>
                </a:lnTo>
                <a:lnTo>
                  <a:pt x="1435" y="468"/>
                </a:lnTo>
                <a:lnTo>
                  <a:pt x="1397" y="509"/>
                </a:lnTo>
                <a:lnTo>
                  <a:pt x="1362" y="550"/>
                </a:lnTo>
                <a:lnTo>
                  <a:pt x="1329" y="592"/>
                </a:lnTo>
                <a:lnTo>
                  <a:pt x="1298" y="635"/>
                </a:lnTo>
                <a:lnTo>
                  <a:pt x="1270" y="679"/>
                </a:lnTo>
                <a:lnTo>
                  <a:pt x="1243" y="723"/>
                </a:lnTo>
                <a:lnTo>
                  <a:pt x="1220" y="767"/>
                </a:lnTo>
                <a:lnTo>
                  <a:pt x="1199" y="813"/>
                </a:lnTo>
                <a:lnTo>
                  <a:pt x="1181" y="858"/>
                </a:lnTo>
                <a:lnTo>
                  <a:pt x="1164" y="903"/>
                </a:lnTo>
                <a:lnTo>
                  <a:pt x="1158" y="926"/>
                </a:lnTo>
                <a:lnTo>
                  <a:pt x="1151" y="949"/>
                </a:lnTo>
                <a:lnTo>
                  <a:pt x="1154" y="920"/>
                </a:lnTo>
                <a:lnTo>
                  <a:pt x="1155" y="890"/>
                </a:lnTo>
                <a:lnTo>
                  <a:pt x="1156" y="858"/>
                </a:lnTo>
                <a:lnTo>
                  <a:pt x="1158" y="826"/>
                </a:lnTo>
                <a:lnTo>
                  <a:pt x="1156" y="761"/>
                </a:lnTo>
                <a:lnTo>
                  <a:pt x="1153" y="694"/>
                </a:lnTo>
                <a:lnTo>
                  <a:pt x="1147" y="558"/>
                </a:lnTo>
                <a:lnTo>
                  <a:pt x="1145" y="489"/>
                </a:lnTo>
                <a:lnTo>
                  <a:pt x="1145" y="455"/>
                </a:lnTo>
                <a:lnTo>
                  <a:pt x="1145" y="421"/>
                </a:lnTo>
                <a:lnTo>
                  <a:pt x="1147" y="388"/>
                </a:lnTo>
                <a:lnTo>
                  <a:pt x="1149" y="356"/>
                </a:lnTo>
                <a:lnTo>
                  <a:pt x="1152" y="323"/>
                </a:lnTo>
                <a:lnTo>
                  <a:pt x="1156" y="292"/>
                </a:lnTo>
                <a:lnTo>
                  <a:pt x="1162" y="262"/>
                </a:lnTo>
                <a:lnTo>
                  <a:pt x="1169" y="232"/>
                </a:lnTo>
                <a:lnTo>
                  <a:pt x="1176" y="203"/>
                </a:lnTo>
                <a:lnTo>
                  <a:pt x="1186" y="176"/>
                </a:lnTo>
                <a:lnTo>
                  <a:pt x="1197" y="148"/>
                </a:lnTo>
                <a:lnTo>
                  <a:pt x="1211" y="123"/>
                </a:lnTo>
                <a:lnTo>
                  <a:pt x="1226" y="99"/>
                </a:lnTo>
                <a:lnTo>
                  <a:pt x="1243" y="76"/>
                </a:lnTo>
                <a:lnTo>
                  <a:pt x="1253" y="65"/>
                </a:lnTo>
                <a:lnTo>
                  <a:pt x="1263" y="55"/>
                </a:lnTo>
                <a:lnTo>
                  <a:pt x="1273" y="45"/>
                </a:lnTo>
                <a:lnTo>
                  <a:pt x="1284" y="35"/>
                </a:lnTo>
                <a:lnTo>
                  <a:pt x="1296" y="25"/>
                </a:lnTo>
                <a:lnTo>
                  <a:pt x="1308" y="16"/>
                </a:lnTo>
                <a:lnTo>
                  <a:pt x="1321" y="8"/>
                </a:lnTo>
                <a:lnTo>
                  <a:pt x="1335" y="0"/>
                </a:lnTo>
                <a:lnTo>
                  <a:pt x="1314" y="1"/>
                </a:lnTo>
                <a:lnTo>
                  <a:pt x="1292" y="3"/>
                </a:lnTo>
                <a:lnTo>
                  <a:pt x="1271" y="6"/>
                </a:lnTo>
                <a:lnTo>
                  <a:pt x="1251" y="10"/>
                </a:lnTo>
                <a:lnTo>
                  <a:pt x="1231" y="15"/>
                </a:lnTo>
                <a:lnTo>
                  <a:pt x="1211" y="21"/>
                </a:lnTo>
                <a:lnTo>
                  <a:pt x="1192" y="27"/>
                </a:lnTo>
                <a:lnTo>
                  <a:pt x="1173" y="34"/>
                </a:lnTo>
                <a:lnTo>
                  <a:pt x="1155" y="42"/>
                </a:lnTo>
                <a:lnTo>
                  <a:pt x="1137" y="50"/>
                </a:lnTo>
                <a:lnTo>
                  <a:pt x="1119" y="60"/>
                </a:lnTo>
                <a:lnTo>
                  <a:pt x="1103" y="70"/>
                </a:lnTo>
                <a:lnTo>
                  <a:pt x="1086" y="81"/>
                </a:lnTo>
                <a:lnTo>
                  <a:pt x="1070" y="92"/>
                </a:lnTo>
                <a:lnTo>
                  <a:pt x="1054" y="105"/>
                </a:lnTo>
                <a:lnTo>
                  <a:pt x="1039" y="118"/>
                </a:lnTo>
                <a:lnTo>
                  <a:pt x="1023" y="131"/>
                </a:lnTo>
                <a:lnTo>
                  <a:pt x="1009" y="145"/>
                </a:lnTo>
                <a:lnTo>
                  <a:pt x="995" y="159"/>
                </a:lnTo>
                <a:lnTo>
                  <a:pt x="982" y="174"/>
                </a:lnTo>
                <a:lnTo>
                  <a:pt x="968" y="189"/>
                </a:lnTo>
                <a:lnTo>
                  <a:pt x="956" y="206"/>
                </a:lnTo>
                <a:lnTo>
                  <a:pt x="932" y="239"/>
                </a:lnTo>
                <a:lnTo>
                  <a:pt x="910" y="273"/>
                </a:lnTo>
                <a:lnTo>
                  <a:pt x="890" y="309"/>
                </a:lnTo>
                <a:lnTo>
                  <a:pt x="873" y="346"/>
                </a:lnTo>
                <a:lnTo>
                  <a:pt x="857" y="385"/>
                </a:lnTo>
                <a:lnTo>
                  <a:pt x="843" y="424"/>
                </a:lnTo>
                <a:lnTo>
                  <a:pt x="832" y="464"/>
                </a:lnTo>
                <a:lnTo>
                  <a:pt x="822" y="505"/>
                </a:lnTo>
                <a:lnTo>
                  <a:pt x="814" y="545"/>
                </a:lnTo>
                <a:lnTo>
                  <a:pt x="809" y="586"/>
                </a:lnTo>
                <a:lnTo>
                  <a:pt x="805" y="627"/>
                </a:lnTo>
                <a:lnTo>
                  <a:pt x="805" y="666"/>
                </a:lnTo>
                <a:lnTo>
                  <a:pt x="807" y="707"/>
                </a:lnTo>
                <a:lnTo>
                  <a:pt x="810" y="746"/>
                </a:lnTo>
                <a:lnTo>
                  <a:pt x="816" y="784"/>
                </a:lnTo>
                <a:lnTo>
                  <a:pt x="824" y="822"/>
                </a:lnTo>
                <a:lnTo>
                  <a:pt x="830" y="840"/>
                </a:lnTo>
                <a:lnTo>
                  <a:pt x="835" y="858"/>
                </a:lnTo>
                <a:lnTo>
                  <a:pt x="842" y="876"/>
                </a:lnTo>
                <a:lnTo>
                  <a:pt x="848" y="893"/>
                </a:lnTo>
                <a:lnTo>
                  <a:pt x="856" y="911"/>
                </a:lnTo>
                <a:lnTo>
                  <a:pt x="864" y="927"/>
                </a:lnTo>
                <a:lnTo>
                  <a:pt x="873" y="943"/>
                </a:lnTo>
                <a:lnTo>
                  <a:pt x="882" y="958"/>
                </a:lnTo>
                <a:lnTo>
                  <a:pt x="892" y="973"/>
                </a:lnTo>
                <a:lnTo>
                  <a:pt x="902" y="988"/>
                </a:lnTo>
                <a:lnTo>
                  <a:pt x="881" y="979"/>
                </a:lnTo>
                <a:lnTo>
                  <a:pt x="862" y="970"/>
                </a:lnTo>
                <a:lnTo>
                  <a:pt x="841" y="962"/>
                </a:lnTo>
                <a:lnTo>
                  <a:pt x="820" y="957"/>
                </a:lnTo>
                <a:lnTo>
                  <a:pt x="800" y="951"/>
                </a:lnTo>
                <a:lnTo>
                  <a:pt x="779" y="947"/>
                </a:lnTo>
                <a:lnTo>
                  <a:pt x="759" y="943"/>
                </a:lnTo>
                <a:lnTo>
                  <a:pt x="739" y="940"/>
                </a:lnTo>
                <a:lnTo>
                  <a:pt x="720" y="938"/>
                </a:lnTo>
                <a:lnTo>
                  <a:pt x="700" y="938"/>
                </a:lnTo>
                <a:lnTo>
                  <a:pt x="680" y="937"/>
                </a:lnTo>
                <a:lnTo>
                  <a:pt x="660" y="938"/>
                </a:lnTo>
                <a:lnTo>
                  <a:pt x="640" y="940"/>
                </a:lnTo>
                <a:lnTo>
                  <a:pt x="622" y="943"/>
                </a:lnTo>
                <a:lnTo>
                  <a:pt x="603" y="946"/>
                </a:lnTo>
                <a:lnTo>
                  <a:pt x="584" y="949"/>
                </a:lnTo>
                <a:lnTo>
                  <a:pt x="566" y="954"/>
                </a:lnTo>
                <a:lnTo>
                  <a:pt x="547" y="959"/>
                </a:lnTo>
                <a:lnTo>
                  <a:pt x="528" y="966"/>
                </a:lnTo>
                <a:lnTo>
                  <a:pt x="511" y="972"/>
                </a:lnTo>
                <a:lnTo>
                  <a:pt x="493" y="979"/>
                </a:lnTo>
                <a:lnTo>
                  <a:pt x="475" y="988"/>
                </a:lnTo>
                <a:lnTo>
                  <a:pt x="440" y="1005"/>
                </a:lnTo>
                <a:lnTo>
                  <a:pt x="407" y="1025"/>
                </a:lnTo>
                <a:lnTo>
                  <a:pt x="375" y="1047"/>
                </a:lnTo>
                <a:lnTo>
                  <a:pt x="343" y="1071"/>
                </a:lnTo>
                <a:lnTo>
                  <a:pt x="314" y="1098"/>
                </a:lnTo>
                <a:lnTo>
                  <a:pt x="285" y="1125"/>
                </a:lnTo>
                <a:lnTo>
                  <a:pt x="259" y="1154"/>
                </a:lnTo>
                <a:lnTo>
                  <a:pt x="232" y="1185"/>
                </a:lnTo>
                <a:lnTo>
                  <a:pt x="208" y="1215"/>
                </a:lnTo>
                <a:lnTo>
                  <a:pt x="186" y="1248"/>
                </a:lnTo>
                <a:lnTo>
                  <a:pt x="164" y="1281"/>
                </a:lnTo>
                <a:lnTo>
                  <a:pt x="145" y="1317"/>
                </a:lnTo>
                <a:lnTo>
                  <a:pt x="128" y="1351"/>
                </a:lnTo>
                <a:lnTo>
                  <a:pt x="112" y="1386"/>
                </a:lnTo>
                <a:lnTo>
                  <a:pt x="98" y="1421"/>
                </a:lnTo>
                <a:lnTo>
                  <a:pt x="86" y="1456"/>
                </a:lnTo>
                <a:lnTo>
                  <a:pt x="76" y="1492"/>
                </a:lnTo>
                <a:lnTo>
                  <a:pt x="68" y="1527"/>
                </a:lnTo>
                <a:lnTo>
                  <a:pt x="63" y="1562"/>
                </a:lnTo>
                <a:lnTo>
                  <a:pt x="60" y="1596"/>
                </a:lnTo>
                <a:lnTo>
                  <a:pt x="60" y="1629"/>
                </a:lnTo>
                <a:lnTo>
                  <a:pt x="77" y="1607"/>
                </a:lnTo>
                <a:lnTo>
                  <a:pt x="96" y="1586"/>
                </a:lnTo>
                <a:lnTo>
                  <a:pt x="115" y="1565"/>
                </a:lnTo>
                <a:lnTo>
                  <a:pt x="134" y="1544"/>
                </a:lnTo>
                <a:lnTo>
                  <a:pt x="155" y="1525"/>
                </a:lnTo>
                <a:lnTo>
                  <a:pt x="176" y="1505"/>
                </a:lnTo>
                <a:lnTo>
                  <a:pt x="198" y="1486"/>
                </a:lnTo>
                <a:lnTo>
                  <a:pt x="220" y="1467"/>
                </a:lnTo>
                <a:lnTo>
                  <a:pt x="265" y="1431"/>
                </a:lnTo>
                <a:lnTo>
                  <a:pt x="313" y="1397"/>
                </a:lnTo>
                <a:lnTo>
                  <a:pt x="362" y="1364"/>
                </a:lnTo>
                <a:lnTo>
                  <a:pt x="413" y="1333"/>
                </a:lnTo>
                <a:lnTo>
                  <a:pt x="464" y="1305"/>
                </a:lnTo>
                <a:lnTo>
                  <a:pt x="517" y="1277"/>
                </a:lnTo>
                <a:lnTo>
                  <a:pt x="571" y="1251"/>
                </a:lnTo>
                <a:lnTo>
                  <a:pt x="625" y="1226"/>
                </a:lnTo>
                <a:lnTo>
                  <a:pt x="680" y="1204"/>
                </a:lnTo>
                <a:lnTo>
                  <a:pt x="735" y="1184"/>
                </a:lnTo>
                <a:lnTo>
                  <a:pt x="790" y="1165"/>
                </a:lnTo>
                <a:lnTo>
                  <a:pt x="845" y="1147"/>
                </a:lnTo>
                <a:lnTo>
                  <a:pt x="820" y="1162"/>
                </a:lnTo>
                <a:lnTo>
                  <a:pt x="793" y="1177"/>
                </a:lnTo>
                <a:lnTo>
                  <a:pt x="768" y="1192"/>
                </a:lnTo>
                <a:lnTo>
                  <a:pt x="743" y="1209"/>
                </a:lnTo>
                <a:lnTo>
                  <a:pt x="717" y="1226"/>
                </a:lnTo>
                <a:lnTo>
                  <a:pt x="693" y="1244"/>
                </a:lnTo>
                <a:lnTo>
                  <a:pt x="645" y="1280"/>
                </a:lnTo>
                <a:lnTo>
                  <a:pt x="598" y="1320"/>
                </a:lnTo>
                <a:lnTo>
                  <a:pt x="552" y="1361"/>
                </a:lnTo>
                <a:lnTo>
                  <a:pt x="508" y="1405"/>
                </a:lnTo>
                <a:lnTo>
                  <a:pt x="465" y="1451"/>
                </a:lnTo>
                <a:lnTo>
                  <a:pt x="425" y="1498"/>
                </a:lnTo>
                <a:lnTo>
                  <a:pt x="384" y="1548"/>
                </a:lnTo>
                <a:lnTo>
                  <a:pt x="347" y="1599"/>
                </a:lnTo>
                <a:lnTo>
                  <a:pt x="310" y="1653"/>
                </a:lnTo>
                <a:lnTo>
                  <a:pt x="275" y="1708"/>
                </a:lnTo>
                <a:lnTo>
                  <a:pt x="243" y="1766"/>
                </a:lnTo>
                <a:lnTo>
                  <a:pt x="211" y="1824"/>
                </a:lnTo>
                <a:lnTo>
                  <a:pt x="183" y="1884"/>
                </a:lnTo>
                <a:lnTo>
                  <a:pt x="155" y="1947"/>
                </a:lnTo>
                <a:lnTo>
                  <a:pt x="130" y="2010"/>
                </a:lnTo>
                <a:lnTo>
                  <a:pt x="107" y="2075"/>
                </a:lnTo>
                <a:lnTo>
                  <a:pt x="86" y="2142"/>
                </a:lnTo>
                <a:lnTo>
                  <a:pt x="67" y="2209"/>
                </a:lnTo>
                <a:lnTo>
                  <a:pt x="51" y="2278"/>
                </a:lnTo>
                <a:lnTo>
                  <a:pt x="36" y="2348"/>
                </a:lnTo>
                <a:lnTo>
                  <a:pt x="24" y="2419"/>
                </a:lnTo>
                <a:lnTo>
                  <a:pt x="14" y="2492"/>
                </a:lnTo>
                <a:lnTo>
                  <a:pt x="7" y="2565"/>
                </a:lnTo>
                <a:lnTo>
                  <a:pt x="2" y="2639"/>
                </a:lnTo>
                <a:lnTo>
                  <a:pt x="0" y="2715"/>
                </a:lnTo>
                <a:lnTo>
                  <a:pt x="0" y="2791"/>
                </a:lnTo>
                <a:lnTo>
                  <a:pt x="2" y="2867"/>
                </a:lnTo>
                <a:lnTo>
                  <a:pt x="6" y="2906"/>
                </a:lnTo>
                <a:lnTo>
                  <a:pt x="8" y="2945"/>
                </a:lnTo>
                <a:lnTo>
                  <a:pt x="12" y="2983"/>
                </a:lnTo>
                <a:lnTo>
                  <a:pt x="17" y="3023"/>
                </a:lnTo>
                <a:lnTo>
                  <a:pt x="18" y="3000"/>
                </a:lnTo>
                <a:lnTo>
                  <a:pt x="20" y="2977"/>
                </a:lnTo>
                <a:lnTo>
                  <a:pt x="23" y="2954"/>
                </a:lnTo>
                <a:lnTo>
                  <a:pt x="27" y="2931"/>
                </a:lnTo>
                <a:lnTo>
                  <a:pt x="31" y="2909"/>
                </a:lnTo>
                <a:lnTo>
                  <a:pt x="35" y="2885"/>
                </a:lnTo>
                <a:lnTo>
                  <a:pt x="47" y="2840"/>
                </a:lnTo>
                <a:lnTo>
                  <a:pt x="62" y="2795"/>
                </a:lnTo>
                <a:lnTo>
                  <a:pt x="79" y="2750"/>
                </a:lnTo>
                <a:lnTo>
                  <a:pt x="98" y="2705"/>
                </a:lnTo>
                <a:lnTo>
                  <a:pt x="119" y="2661"/>
                </a:lnTo>
                <a:lnTo>
                  <a:pt x="143" y="2616"/>
                </a:lnTo>
                <a:lnTo>
                  <a:pt x="168" y="2571"/>
                </a:lnTo>
                <a:lnTo>
                  <a:pt x="195" y="2526"/>
                </a:lnTo>
                <a:lnTo>
                  <a:pt x="223" y="2480"/>
                </a:lnTo>
                <a:lnTo>
                  <a:pt x="253" y="2433"/>
                </a:lnTo>
                <a:lnTo>
                  <a:pt x="285" y="2386"/>
                </a:lnTo>
                <a:lnTo>
                  <a:pt x="351" y="2291"/>
                </a:lnTo>
                <a:lnTo>
                  <a:pt x="493" y="2090"/>
                </a:lnTo>
                <a:lnTo>
                  <a:pt x="567" y="1982"/>
                </a:lnTo>
                <a:lnTo>
                  <a:pt x="603" y="1927"/>
                </a:lnTo>
                <a:lnTo>
                  <a:pt x="640" y="1870"/>
                </a:lnTo>
                <a:lnTo>
                  <a:pt x="677" y="1812"/>
                </a:lnTo>
                <a:lnTo>
                  <a:pt x="713" y="1752"/>
                </a:lnTo>
                <a:lnTo>
                  <a:pt x="749" y="1691"/>
                </a:lnTo>
                <a:lnTo>
                  <a:pt x="785" y="1627"/>
                </a:lnTo>
                <a:lnTo>
                  <a:pt x="819" y="1562"/>
                </a:lnTo>
                <a:lnTo>
                  <a:pt x="852" y="1495"/>
                </a:lnTo>
                <a:lnTo>
                  <a:pt x="885" y="1426"/>
                </a:lnTo>
                <a:lnTo>
                  <a:pt x="915" y="1355"/>
                </a:lnTo>
                <a:lnTo>
                  <a:pt x="898" y="1413"/>
                </a:lnTo>
                <a:lnTo>
                  <a:pt x="882" y="1474"/>
                </a:lnTo>
                <a:lnTo>
                  <a:pt x="868" y="1538"/>
                </a:lnTo>
                <a:lnTo>
                  <a:pt x="855" y="1604"/>
                </a:lnTo>
                <a:lnTo>
                  <a:pt x="845" y="1671"/>
                </a:lnTo>
                <a:lnTo>
                  <a:pt x="836" y="1741"/>
                </a:lnTo>
                <a:lnTo>
                  <a:pt x="831" y="1812"/>
                </a:lnTo>
                <a:lnTo>
                  <a:pt x="826" y="1884"/>
                </a:lnTo>
                <a:lnTo>
                  <a:pt x="825" y="1959"/>
                </a:lnTo>
                <a:lnTo>
                  <a:pt x="825" y="2033"/>
                </a:lnTo>
                <a:lnTo>
                  <a:pt x="829" y="2109"/>
                </a:lnTo>
                <a:lnTo>
                  <a:pt x="835" y="2185"/>
                </a:lnTo>
                <a:lnTo>
                  <a:pt x="838" y="2223"/>
                </a:lnTo>
                <a:lnTo>
                  <a:pt x="844" y="2261"/>
                </a:lnTo>
                <a:lnTo>
                  <a:pt x="848" y="2299"/>
                </a:lnTo>
                <a:lnTo>
                  <a:pt x="855" y="2336"/>
                </a:lnTo>
                <a:lnTo>
                  <a:pt x="862" y="2375"/>
                </a:lnTo>
                <a:lnTo>
                  <a:pt x="869" y="2414"/>
                </a:lnTo>
                <a:lnTo>
                  <a:pt x="877" y="2451"/>
                </a:lnTo>
                <a:lnTo>
                  <a:pt x="887" y="2488"/>
                </a:lnTo>
                <a:lnTo>
                  <a:pt x="897" y="2526"/>
                </a:lnTo>
                <a:lnTo>
                  <a:pt x="907" y="2563"/>
                </a:lnTo>
                <a:lnTo>
                  <a:pt x="918" y="2601"/>
                </a:lnTo>
                <a:lnTo>
                  <a:pt x="931" y="2637"/>
                </a:lnTo>
                <a:lnTo>
                  <a:pt x="943" y="2674"/>
                </a:lnTo>
                <a:lnTo>
                  <a:pt x="957" y="2711"/>
                </a:lnTo>
                <a:lnTo>
                  <a:pt x="972" y="2746"/>
                </a:lnTo>
                <a:lnTo>
                  <a:pt x="987" y="2782"/>
                </a:lnTo>
                <a:lnTo>
                  <a:pt x="1004" y="2816"/>
                </a:lnTo>
                <a:lnTo>
                  <a:pt x="1021" y="2851"/>
                </a:lnTo>
                <a:lnTo>
                  <a:pt x="1039" y="2885"/>
                </a:lnTo>
                <a:lnTo>
                  <a:pt x="1057" y="2920"/>
                </a:lnTo>
                <a:lnTo>
                  <a:pt x="1077" y="2953"/>
                </a:lnTo>
                <a:lnTo>
                  <a:pt x="1098" y="2986"/>
                </a:lnTo>
                <a:lnTo>
                  <a:pt x="1120" y="3017"/>
                </a:lnTo>
                <a:lnTo>
                  <a:pt x="1142" y="3049"/>
                </a:lnTo>
                <a:lnTo>
                  <a:pt x="1166" y="3080"/>
                </a:lnTo>
                <a:lnTo>
                  <a:pt x="1191" y="3111"/>
                </a:lnTo>
                <a:lnTo>
                  <a:pt x="1216" y="3141"/>
                </a:lnTo>
                <a:lnTo>
                  <a:pt x="1242" y="3169"/>
                </a:lnTo>
                <a:lnTo>
                  <a:pt x="1270" y="3198"/>
                </a:lnTo>
                <a:lnTo>
                  <a:pt x="1298" y="3224"/>
                </a:lnTo>
                <a:lnTo>
                  <a:pt x="1328" y="3252"/>
                </a:lnTo>
                <a:lnTo>
                  <a:pt x="1359" y="3277"/>
                </a:lnTo>
                <a:lnTo>
                  <a:pt x="1390" y="3302"/>
                </a:lnTo>
                <a:lnTo>
                  <a:pt x="1423" y="3327"/>
                </a:lnTo>
                <a:lnTo>
                  <a:pt x="1456" y="3350"/>
                </a:lnTo>
                <a:lnTo>
                  <a:pt x="1491" y="3372"/>
                </a:lnTo>
                <a:lnTo>
                  <a:pt x="1526" y="3393"/>
                </a:lnTo>
                <a:lnTo>
                  <a:pt x="1564" y="3414"/>
                </a:lnTo>
                <a:lnTo>
                  <a:pt x="1602" y="3432"/>
                </a:lnTo>
                <a:lnTo>
                  <a:pt x="1641" y="3451"/>
                </a:lnTo>
                <a:close/>
                <a:moveTo>
                  <a:pt x="5041" y="2621"/>
                </a:moveTo>
                <a:lnTo>
                  <a:pt x="5041" y="2621"/>
                </a:lnTo>
                <a:lnTo>
                  <a:pt x="5041" y="2592"/>
                </a:lnTo>
                <a:lnTo>
                  <a:pt x="5040" y="2563"/>
                </a:lnTo>
                <a:lnTo>
                  <a:pt x="5039" y="2533"/>
                </a:lnTo>
                <a:lnTo>
                  <a:pt x="5037" y="2505"/>
                </a:lnTo>
                <a:lnTo>
                  <a:pt x="5034" y="2477"/>
                </a:lnTo>
                <a:lnTo>
                  <a:pt x="5030" y="2450"/>
                </a:lnTo>
                <a:lnTo>
                  <a:pt x="5026" y="2422"/>
                </a:lnTo>
                <a:lnTo>
                  <a:pt x="5020" y="2396"/>
                </a:lnTo>
                <a:lnTo>
                  <a:pt x="5014" y="2370"/>
                </a:lnTo>
                <a:lnTo>
                  <a:pt x="5007" y="2343"/>
                </a:lnTo>
                <a:lnTo>
                  <a:pt x="5001" y="2318"/>
                </a:lnTo>
                <a:lnTo>
                  <a:pt x="4993" y="2292"/>
                </a:lnTo>
                <a:lnTo>
                  <a:pt x="4984" y="2267"/>
                </a:lnTo>
                <a:lnTo>
                  <a:pt x="4975" y="2243"/>
                </a:lnTo>
                <a:lnTo>
                  <a:pt x="4965" y="2219"/>
                </a:lnTo>
                <a:lnTo>
                  <a:pt x="4954" y="2196"/>
                </a:lnTo>
                <a:lnTo>
                  <a:pt x="4943" y="2173"/>
                </a:lnTo>
                <a:lnTo>
                  <a:pt x="4932" y="2149"/>
                </a:lnTo>
                <a:lnTo>
                  <a:pt x="4920" y="2127"/>
                </a:lnTo>
                <a:lnTo>
                  <a:pt x="4907" y="2105"/>
                </a:lnTo>
                <a:lnTo>
                  <a:pt x="4894" y="2085"/>
                </a:lnTo>
                <a:lnTo>
                  <a:pt x="4880" y="2064"/>
                </a:lnTo>
                <a:lnTo>
                  <a:pt x="4865" y="2043"/>
                </a:lnTo>
                <a:lnTo>
                  <a:pt x="4851" y="2023"/>
                </a:lnTo>
                <a:lnTo>
                  <a:pt x="4819" y="1983"/>
                </a:lnTo>
                <a:lnTo>
                  <a:pt x="4786" y="1946"/>
                </a:lnTo>
                <a:lnTo>
                  <a:pt x="4751" y="1910"/>
                </a:lnTo>
                <a:lnTo>
                  <a:pt x="4713" y="1876"/>
                </a:lnTo>
                <a:lnTo>
                  <a:pt x="4675" y="1844"/>
                </a:lnTo>
                <a:lnTo>
                  <a:pt x="4634" y="1813"/>
                </a:lnTo>
                <a:lnTo>
                  <a:pt x="4592" y="1783"/>
                </a:lnTo>
                <a:lnTo>
                  <a:pt x="4550" y="1756"/>
                </a:lnTo>
                <a:lnTo>
                  <a:pt x="4504" y="1730"/>
                </a:lnTo>
                <a:lnTo>
                  <a:pt x="4458" y="1706"/>
                </a:lnTo>
                <a:lnTo>
                  <a:pt x="4411" y="1683"/>
                </a:lnTo>
                <a:lnTo>
                  <a:pt x="4363" y="1662"/>
                </a:lnTo>
                <a:lnTo>
                  <a:pt x="4314" y="1643"/>
                </a:lnTo>
                <a:lnTo>
                  <a:pt x="4263" y="1626"/>
                </a:lnTo>
                <a:lnTo>
                  <a:pt x="4213" y="1609"/>
                </a:lnTo>
                <a:lnTo>
                  <a:pt x="4161" y="1595"/>
                </a:lnTo>
                <a:lnTo>
                  <a:pt x="4108" y="1583"/>
                </a:lnTo>
                <a:lnTo>
                  <a:pt x="4056" y="1571"/>
                </a:lnTo>
                <a:lnTo>
                  <a:pt x="4002" y="1562"/>
                </a:lnTo>
                <a:lnTo>
                  <a:pt x="3948" y="1554"/>
                </a:lnTo>
                <a:lnTo>
                  <a:pt x="4003" y="1555"/>
                </a:lnTo>
                <a:lnTo>
                  <a:pt x="4060" y="1555"/>
                </a:lnTo>
                <a:lnTo>
                  <a:pt x="4179" y="1554"/>
                </a:lnTo>
                <a:lnTo>
                  <a:pt x="4239" y="1554"/>
                </a:lnTo>
                <a:lnTo>
                  <a:pt x="4300" y="1555"/>
                </a:lnTo>
                <a:lnTo>
                  <a:pt x="4360" y="1558"/>
                </a:lnTo>
                <a:lnTo>
                  <a:pt x="4420" y="1562"/>
                </a:lnTo>
                <a:lnTo>
                  <a:pt x="4449" y="1565"/>
                </a:lnTo>
                <a:lnTo>
                  <a:pt x="4478" y="1570"/>
                </a:lnTo>
                <a:lnTo>
                  <a:pt x="4507" y="1574"/>
                </a:lnTo>
                <a:lnTo>
                  <a:pt x="4534" y="1580"/>
                </a:lnTo>
                <a:lnTo>
                  <a:pt x="4562" y="1586"/>
                </a:lnTo>
                <a:lnTo>
                  <a:pt x="4589" y="1594"/>
                </a:lnTo>
                <a:lnTo>
                  <a:pt x="4614" y="1603"/>
                </a:lnTo>
                <a:lnTo>
                  <a:pt x="4640" y="1613"/>
                </a:lnTo>
                <a:lnTo>
                  <a:pt x="4664" y="1624"/>
                </a:lnTo>
                <a:lnTo>
                  <a:pt x="4688" y="1637"/>
                </a:lnTo>
                <a:lnTo>
                  <a:pt x="4710" y="1650"/>
                </a:lnTo>
                <a:lnTo>
                  <a:pt x="4732" y="1665"/>
                </a:lnTo>
                <a:lnTo>
                  <a:pt x="4753" y="1682"/>
                </a:lnTo>
                <a:lnTo>
                  <a:pt x="4772" y="1700"/>
                </a:lnTo>
                <a:lnTo>
                  <a:pt x="4791" y="1719"/>
                </a:lnTo>
                <a:lnTo>
                  <a:pt x="4807" y="1741"/>
                </a:lnTo>
                <a:lnTo>
                  <a:pt x="4796" y="1703"/>
                </a:lnTo>
                <a:lnTo>
                  <a:pt x="4783" y="1667"/>
                </a:lnTo>
                <a:lnTo>
                  <a:pt x="4767" y="1630"/>
                </a:lnTo>
                <a:lnTo>
                  <a:pt x="4751" y="1595"/>
                </a:lnTo>
                <a:lnTo>
                  <a:pt x="4732" y="1560"/>
                </a:lnTo>
                <a:lnTo>
                  <a:pt x="4712" y="1527"/>
                </a:lnTo>
                <a:lnTo>
                  <a:pt x="4690" y="1495"/>
                </a:lnTo>
                <a:lnTo>
                  <a:pt x="4666" y="1464"/>
                </a:lnTo>
                <a:lnTo>
                  <a:pt x="4641" y="1434"/>
                </a:lnTo>
                <a:lnTo>
                  <a:pt x="4614" y="1407"/>
                </a:lnTo>
                <a:lnTo>
                  <a:pt x="4587" y="1380"/>
                </a:lnTo>
                <a:lnTo>
                  <a:pt x="4557" y="1356"/>
                </a:lnTo>
                <a:lnTo>
                  <a:pt x="4528" y="1333"/>
                </a:lnTo>
                <a:lnTo>
                  <a:pt x="4496" y="1312"/>
                </a:lnTo>
                <a:lnTo>
                  <a:pt x="4463" y="1294"/>
                </a:lnTo>
                <a:lnTo>
                  <a:pt x="4429" y="1278"/>
                </a:lnTo>
                <a:lnTo>
                  <a:pt x="4394" y="1264"/>
                </a:lnTo>
                <a:lnTo>
                  <a:pt x="4376" y="1257"/>
                </a:lnTo>
                <a:lnTo>
                  <a:pt x="4358" y="1252"/>
                </a:lnTo>
                <a:lnTo>
                  <a:pt x="4341" y="1247"/>
                </a:lnTo>
                <a:lnTo>
                  <a:pt x="4322" y="1243"/>
                </a:lnTo>
                <a:lnTo>
                  <a:pt x="4303" y="1240"/>
                </a:lnTo>
                <a:lnTo>
                  <a:pt x="4284" y="1236"/>
                </a:lnTo>
                <a:lnTo>
                  <a:pt x="4266" y="1234"/>
                </a:lnTo>
                <a:lnTo>
                  <a:pt x="4246" y="1233"/>
                </a:lnTo>
                <a:lnTo>
                  <a:pt x="4227" y="1232"/>
                </a:lnTo>
                <a:lnTo>
                  <a:pt x="4207" y="1232"/>
                </a:lnTo>
                <a:lnTo>
                  <a:pt x="4188" y="1233"/>
                </a:lnTo>
                <a:lnTo>
                  <a:pt x="4168" y="1235"/>
                </a:lnTo>
                <a:lnTo>
                  <a:pt x="4148" y="1237"/>
                </a:lnTo>
                <a:lnTo>
                  <a:pt x="4128" y="1241"/>
                </a:lnTo>
                <a:lnTo>
                  <a:pt x="4107" y="1244"/>
                </a:lnTo>
                <a:lnTo>
                  <a:pt x="4087" y="1248"/>
                </a:lnTo>
                <a:lnTo>
                  <a:pt x="4067" y="1254"/>
                </a:lnTo>
                <a:lnTo>
                  <a:pt x="4047" y="1261"/>
                </a:lnTo>
                <a:lnTo>
                  <a:pt x="4026" y="1268"/>
                </a:lnTo>
                <a:lnTo>
                  <a:pt x="4005" y="1276"/>
                </a:lnTo>
                <a:lnTo>
                  <a:pt x="3985" y="1286"/>
                </a:lnTo>
                <a:lnTo>
                  <a:pt x="3964" y="1296"/>
                </a:lnTo>
                <a:lnTo>
                  <a:pt x="3943" y="1307"/>
                </a:lnTo>
                <a:lnTo>
                  <a:pt x="3922" y="1318"/>
                </a:lnTo>
                <a:lnTo>
                  <a:pt x="3902" y="1331"/>
                </a:lnTo>
                <a:lnTo>
                  <a:pt x="3881" y="1344"/>
                </a:lnTo>
                <a:lnTo>
                  <a:pt x="3860" y="1360"/>
                </a:lnTo>
                <a:lnTo>
                  <a:pt x="3839" y="1375"/>
                </a:lnTo>
                <a:lnTo>
                  <a:pt x="3818" y="1391"/>
                </a:lnTo>
                <a:lnTo>
                  <a:pt x="3797" y="1409"/>
                </a:lnTo>
                <a:lnTo>
                  <a:pt x="3803" y="1390"/>
                </a:lnTo>
                <a:lnTo>
                  <a:pt x="3808" y="1371"/>
                </a:lnTo>
                <a:lnTo>
                  <a:pt x="3812" y="1352"/>
                </a:lnTo>
                <a:lnTo>
                  <a:pt x="3816" y="1332"/>
                </a:lnTo>
                <a:lnTo>
                  <a:pt x="3818" y="1313"/>
                </a:lnTo>
                <a:lnTo>
                  <a:pt x="3820" y="1295"/>
                </a:lnTo>
                <a:lnTo>
                  <a:pt x="3820" y="1275"/>
                </a:lnTo>
                <a:lnTo>
                  <a:pt x="3820" y="1256"/>
                </a:lnTo>
                <a:lnTo>
                  <a:pt x="3819" y="1237"/>
                </a:lnTo>
                <a:lnTo>
                  <a:pt x="3818" y="1219"/>
                </a:lnTo>
                <a:lnTo>
                  <a:pt x="3815" y="1200"/>
                </a:lnTo>
                <a:lnTo>
                  <a:pt x="3811" y="1181"/>
                </a:lnTo>
                <a:lnTo>
                  <a:pt x="3808" y="1163"/>
                </a:lnTo>
                <a:lnTo>
                  <a:pt x="3803" y="1145"/>
                </a:lnTo>
                <a:lnTo>
                  <a:pt x="3797" y="1126"/>
                </a:lnTo>
                <a:lnTo>
                  <a:pt x="3790" y="1109"/>
                </a:lnTo>
                <a:lnTo>
                  <a:pt x="3784" y="1091"/>
                </a:lnTo>
                <a:lnTo>
                  <a:pt x="3776" y="1074"/>
                </a:lnTo>
                <a:lnTo>
                  <a:pt x="3768" y="1056"/>
                </a:lnTo>
                <a:lnTo>
                  <a:pt x="3758" y="1038"/>
                </a:lnTo>
                <a:lnTo>
                  <a:pt x="3739" y="1005"/>
                </a:lnTo>
                <a:lnTo>
                  <a:pt x="3717" y="972"/>
                </a:lnTo>
                <a:lnTo>
                  <a:pt x="3694" y="942"/>
                </a:lnTo>
                <a:lnTo>
                  <a:pt x="3667" y="911"/>
                </a:lnTo>
                <a:lnTo>
                  <a:pt x="3639" y="882"/>
                </a:lnTo>
                <a:lnTo>
                  <a:pt x="3609" y="855"/>
                </a:lnTo>
                <a:lnTo>
                  <a:pt x="3578" y="828"/>
                </a:lnTo>
                <a:lnTo>
                  <a:pt x="3545" y="804"/>
                </a:lnTo>
                <a:lnTo>
                  <a:pt x="3512" y="781"/>
                </a:lnTo>
                <a:lnTo>
                  <a:pt x="3477" y="760"/>
                </a:lnTo>
                <a:lnTo>
                  <a:pt x="3441" y="741"/>
                </a:lnTo>
                <a:lnTo>
                  <a:pt x="3404" y="724"/>
                </a:lnTo>
                <a:lnTo>
                  <a:pt x="3367" y="709"/>
                </a:lnTo>
                <a:lnTo>
                  <a:pt x="3329" y="696"/>
                </a:lnTo>
                <a:lnTo>
                  <a:pt x="3291" y="685"/>
                </a:lnTo>
                <a:lnTo>
                  <a:pt x="3252" y="677"/>
                </a:lnTo>
                <a:lnTo>
                  <a:pt x="3214" y="671"/>
                </a:lnTo>
                <a:lnTo>
                  <a:pt x="3176" y="668"/>
                </a:lnTo>
                <a:lnTo>
                  <a:pt x="3157" y="668"/>
                </a:lnTo>
                <a:lnTo>
                  <a:pt x="3138" y="666"/>
                </a:lnTo>
                <a:lnTo>
                  <a:pt x="3119" y="668"/>
                </a:lnTo>
                <a:lnTo>
                  <a:pt x="3101" y="669"/>
                </a:lnTo>
                <a:lnTo>
                  <a:pt x="3082" y="671"/>
                </a:lnTo>
                <a:lnTo>
                  <a:pt x="3063" y="674"/>
                </a:lnTo>
                <a:lnTo>
                  <a:pt x="3046" y="677"/>
                </a:lnTo>
                <a:lnTo>
                  <a:pt x="3027" y="682"/>
                </a:lnTo>
                <a:lnTo>
                  <a:pt x="3054" y="691"/>
                </a:lnTo>
                <a:lnTo>
                  <a:pt x="3081" y="702"/>
                </a:lnTo>
                <a:lnTo>
                  <a:pt x="3104" y="713"/>
                </a:lnTo>
                <a:lnTo>
                  <a:pt x="3127" y="725"/>
                </a:lnTo>
                <a:lnTo>
                  <a:pt x="3147" y="739"/>
                </a:lnTo>
                <a:lnTo>
                  <a:pt x="3165" y="753"/>
                </a:lnTo>
                <a:lnTo>
                  <a:pt x="3183" y="769"/>
                </a:lnTo>
                <a:lnTo>
                  <a:pt x="3200" y="785"/>
                </a:lnTo>
                <a:lnTo>
                  <a:pt x="3215" y="803"/>
                </a:lnTo>
                <a:lnTo>
                  <a:pt x="3229" y="822"/>
                </a:lnTo>
                <a:lnTo>
                  <a:pt x="3242" y="840"/>
                </a:lnTo>
                <a:lnTo>
                  <a:pt x="3256" y="860"/>
                </a:lnTo>
                <a:lnTo>
                  <a:pt x="3268" y="881"/>
                </a:lnTo>
                <a:lnTo>
                  <a:pt x="3279" y="903"/>
                </a:lnTo>
                <a:lnTo>
                  <a:pt x="3301" y="947"/>
                </a:lnTo>
                <a:lnTo>
                  <a:pt x="3322" y="994"/>
                </a:lnTo>
                <a:lnTo>
                  <a:pt x="3344" y="1044"/>
                </a:lnTo>
                <a:lnTo>
                  <a:pt x="3366" y="1094"/>
                </a:lnTo>
                <a:lnTo>
                  <a:pt x="3391" y="1147"/>
                </a:lnTo>
                <a:lnTo>
                  <a:pt x="3404" y="1174"/>
                </a:lnTo>
                <a:lnTo>
                  <a:pt x="3419" y="1200"/>
                </a:lnTo>
                <a:lnTo>
                  <a:pt x="3434" y="1228"/>
                </a:lnTo>
                <a:lnTo>
                  <a:pt x="3450" y="1255"/>
                </a:lnTo>
                <a:lnTo>
                  <a:pt x="3468" y="1283"/>
                </a:lnTo>
                <a:lnTo>
                  <a:pt x="3488" y="1310"/>
                </a:lnTo>
                <a:lnTo>
                  <a:pt x="3508" y="1338"/>
                </a:lnTo>
                <a:lnTo>
                  <a:pt x="3531" y="1365"/>
                </a:lnTo>
                <a:lnTo>
                  <a:pt x="3509" y="1347"/>
                </a:lnTo>
                <a:lnTo>
                  <a:pt x="3486" y="1330"/>
                </a:lnTo>
                <a:lnTo>
                  <a:pt x="3463" y="1313"/>
                </a:lnTo>
                <a:lnTo>
                  <a:pt x="3437" y="1296"/>
                </a:lnTo>
                <a:lnTo>
                  <a:pt x="3412" y="1279"/>
                </a:lnTo>
                <a:lnTo>
                  <a:pt x="3386" y="1263"/>
                </a:lnTo>
                <a:lnTo>
                  <a:pt x="3358" y="1247"/>
                </a:lnTo>
                <a:lnTo>
                  <a:pt x="3331" y="1232"/>
                </a:lnTo>
                <a:lnTo>
                  <a:pt x="3302" y="1217"/>
                </a:lnTo>
                <a:lnTo>
                  <a:pt x="3272" y="1201"/>
                </a:lnTo>
                <a:lnTo>
                  <a:pt x="3242" y="1188"/>
                </a:lnTo>
                <a:lnTo>
                  <a:pt x="3212" y="1174"/>
                </a:lnTo>
                <a:lnTo>
                  <a:pt x="3181" y="1162"/>
                </a:lnTo>
                <a:lnTo>
                  <a:pt x="3149" y="1149"/>
                </a:lnTo>
                <a:lnTo>
                  <a:pt x="3117" y="1138"/>
                </a:lnTo>
                <a:lnTo>
                  <a:pt x="3084" y="1127"/>
                </a:lnTo>
                <a:lnTo>
                  <a:pt x="3061" y="1125"/>
                </a:lnTo>
                <a:lnTo>
                  <a:pt x="3036" y="1123"/>
                </a:lnTo>
                <a:lnTo>
                  <a:pt x="3009" y="1123"/>
                </a:lnTo>
                <a:lnTo>
                  <a:pt x="2981" y="1122"/>
                </a:lnTo>
                <a:lnTo>
                  <a:pt x="2951" y="1123"/>
                </a:lnTo>
                <a:lnTo>
                  <a:pt x="2921" y="1125"/>
                </a:lnTo>
                <a:lnTo>
                  <a:pt x="2888" y="1129"/>
                </a:lnTo>
                <a:lnTo>
                  <a:pt x="2855" y="1132"/>
                </a:lnTo>
                <a:lnTo>
                  <a:pt x="2820" y="1137"/>
                </a:lnTo>
                <a:lnTo>
                  <a:pt x="2784" y="1145"/>
                </a:lnTo>
                <a:lnTo>
                  <a:pt x="2746" y="1153"/>
                </a:lnTo>
                <a:lnTo>
                  <a:pt x="2707" y="1163"/>
                </a:lnTo>
                <a:lnTo>
                  <a:pt x="2667" y="1175"/>
                </a:lnTo>
                <a:lnTo>
                  <a:pt x="2625" y="1188"/>
                </a:lnTo>
                <a:lnTo>
                  <a:pt x="2582" y="1203"/>
                </a:lnTo>
                <a:lnTo>
                  <a:pt x="2537" y="1220"/>
                </a:lnTo>
                <a:lnTo>
                  <a:pt x="2500" y="1234"/>
                </a:lnTo>
                <a:lnTo>
                  <a:pt x="2461" y="1247"/>
                </a:lnTo>
                <a:lnTo>
                  <a:pt x="2378" y="1274"/>
                </a:lnTo>
                <a:lnTo>
                  <a:pt x="2420" y="1303"/>
                </a:lnTo>
                <a:lnTo>
                  <a:pt x="2460" y="1335"/>
                </a:lnTo>
                <a:lnTo>
                  <a:pt x="2500" y="1368"/>
                </a:lnTo>
                <a:lnTo>
                  <a:pt x="2538" y="1402"/>
                </a:lnTo>
                <a:lnTo>
                  <a:pt x="2630" y="1421"/>
                </a:lnTo>
                <a:lnTo>
                  <a:pt x="2725" y="1441"/>
                </a:lnTo>
                <a:lnTo>
                  <a:pt x="2828" y="1461"/>
                </a:lnTo>
                <a:lnTo>
                  <a:pt x="2881" y="1470"/>
                </a:lnTo>
                <a:lnTo>
                  <a:pt x="2936" y="1478"/>
                </a:lnTo>
                <a:lnTo>
                  <a:pt x="2992" y="1486"/>
                </a:lnTo>
                <a:lnTo>
                  <a:pt x="3049" y="1493"/>
                </a:lnTo>
                <a:lnTo>
                  <a:pt x="3107" y="1498"/>
                </a:lnTo>
                <a:lnTo>
                  <a:pt x="3167" y="1501"/>
                </a:lnTo>
                <a:lnTo>
                  <a:pt x="3228" y="1504"/>
                </a:lnTo>
                <a:lnTo>
                  <a:pt x="3291" y="1503"/>
                </a:lnTo>
                <a:lnTo>
                  <a:pt x="3355" y="1500"/>
                </a:lnTo>
                <a:lnTo>
                  <a:pt x="3420" y="1495"/>
                </a:lnTo>
                <a:lnTo>
                  <a:pt x="3365" y="1508"/>
                </a:lnTo>
                <a:lnTo>
                  <a:pt x="3300" y="1526"/>
                </a:lnTo>
                <a:lnTo>
                  <a:pt x="3227" y="1546"/>
                </a:lnTo>
                <a:lnTo>
                  <a:pt x="3148" y="1571"/>
                </a:lnTo>
                <a:lnTo>
                  <a:pt x="3106" y="1584"/>
                </a:lnTo>
                <a:lnTo>
                  <a:pt x="3063" y="1599"/>
                </a:lnTo>
                <a:lnTo>
                  <a:pt x="3020" y="1616"/>
                </a:lnTo>
                <a:lnTo>
                  <a:pt x="2976" y="1634"/>
                </a:lnTo>
                <a:lnTo>
                  <a:pt x="2931" y="1653"/>
                </a:lnTo>
                <a:lnTo>
                  <a:pt x="2886" y="1673"/>
                </a:lnTo>
                <a:lnTo>
                  <a:pt x="2841" y="1695"/>
                </a:lnTo>
                <a:lnTo>
                  <a:pt x="2796" y="1718"/>
                </a:lnTo>
                <a:lnTo>
                  <a:pt x="2821" y="1762"/>
                </a:lnTo>
                <a:lnTo>
                  <a:pt x="2844" y="1808"/>
                </a:lnTo>
                <a:lnTo>
                  <a:pt x="2867" y="1856"/>
                </a:lnTo>
                <a:lnTo>
                  <a:pt x="2889" y="1905"/>
                </a:lnTo>
                <a:lnTo>
                  <a:pt x="2909" y="1956"/>
                </a:lnTo>
                <a:lnTo>
                  <a:pt x="2928" y="2008"/>
                </a:lnTo>
                <a:lnTo>
                  <a:pt x="2945" y="2063"/>
                </a:lnTo>
                <a:lnTo>
                  <a:pt x="2961" y="2119"/>
                </a:lnTo>
                <a:lnTo>
                  <a:pt x="3051" y="2090"/>
                </a:lnTo>
                <a:lnTo>
                  <a:pt x="3096" y="2075"/>
                </a:lnTo>
                <a:lnTo>
                  <a:pt x="3141" y="2058"/>
                </a:lnTo>
                <a:lnTo>
                  <a:pt x="3185" y="2042"/>
                </a:lnTo>
                <a:lnTo>
                  <a:pt x="3230" y="2023"/>
                </a:lnTo>
                <a:lnTo>
                  <a:pt x="3273" y="2003"/>
                </a:lnTo>
                <a:lnTo>
                  <a:pt x="3316" y="1982"/>
                </a:lnTo>
                <a:lnTo>
                  <a:pt x="3359" y="1960"/>
                </a:lnTo>
                <a:lnTo>
                  <a:pt x="3401" y="1936"/>
                </a:lnTo>
                <a:lnTo>
                  <a:pt x="3442" y="1909"/>
                </a:lnTo>
                <a:lnTo>
                  <a:pt x="3481" y="1880"/>
                </a:lnTo>
                <a:lnTo>
                  <a:pt x="3520" y="1849"/>
                </a:lnTo>
                <a:lnTo>
                  <a:pt x="3538" y="1833"/>
                </a:lnTo>
                <a:lnTo>
                  <a:pt x="3557" y="1815"/>
                </a:lnTo>
                <a:lnTo>
                  <a:pt x="3576" y="1797"/>
                </a:lnTo>
                <a:lnTo>
                  <a:pt x="3593" y="1779"/>
                </a:lnTo>
                <a:lnTo>
                  <a:pt x="3611" y="1760"/>
                </a:lnTo>
                <a:lnTo>
                  <a:pt x="3629" y="1740"/>
                </a:lnTo>
                <a:lnTo>
                  <a:pt x="3624" y="1766"/>
                </a:lnTo>
                <a:lnTo>
                  <a:pt x="3620" y="1791"/>
                </a:lnTo>
                <a:lnTo>
                  <a:pt x="3617" y="1817"/>
                </a:lnTo>
                <a:lnTo>
                  <a:pt x="3615" y="1845"/>
                </a:lnTo>
                <a:lnTo>
                  <a:pt x="3613" y="1871"/>
                </a:lnTo>
                <a:lnTo>
                  <a:pt x="3613" y="1899"/>
                </a:lnTo>
                <a:lnTo>
                  <a:pt x="3613" y="1927"/>
                </a:lnTo>
                <a:lnTo>
                  <a:pt x="3615" y="1956"/>
                </a:lnTo>
                <a:lnTo>
                  <a:pt x="3617" y="1984"/>
                </a:lnTo>
                <a:lnTo>
                  <a:pt x="3620" y="2013"/>
                </a:lnTo>
                <a:lnTo>
                  <a:pt x="3628" y="2072"/>
                </a:lnTo>
                <a:lnTo>
                  <a:pt x="3637" y="2133"/>
                </a:lnTo>
                <a:lnTo>
                  <a:pt x="3650" y="2193"/>
                </a:lnTo>
                <a:lnTo>
                  <a:pt x="3663" y="2256"/>
                </a:lnTo>
                <a:lnTo>
                  <a:pt x="3679" y="2320"/>
                </a:lnTo>
                <a:lnTo>
                  <a:pt x="3697" y="2384"/>
                </a:lnTo>
                <a:lnTo>
                  <a:pt x="3716" y="2449"/>
                </a:lnTo>
                <a:lnTo>
                  <a:pt x="3755" y="2580"/>
                </a:lnTo>
                <a:lnTo>
                  <a:pt x="3797" y="2712"/>
                </a:lnTo>
                <a:lnTo>
                  <a:pt x="3839" y="2844"/>
                </a:lnTo>
                <a:lnTo>
                  <a:pt x="3860" y="2910"/>
                </a:lnTo>
                <a:lnTo>
                  <a:pt x="3878" y="2976"/>
                </a:lnTo>
                <a:lnTo>
                  <a:pt x="3897" y="3041"/>
                </a:lnTo>
                <a:lnTo>
                  <a:pt x="3915" y="3105"/>
                </a:lnTo>
                <a:lnTo>
                  <a:pt x="3930" y="3169"/>
                </a:lnTo>
                <a:lnTo>
                  <a:pt x="3944" y="3233"/>
                </a:lnTo>
                <a:lnTo>
                  <a:pt x="3955" y="3296"/>
                </a:lnTo>
                <a:lnTo>
                  <a:pt x="3965" y="3357"/>
                </a:lnTo>
                <a:lnTo>
                  <a:pt x="3972" y="3418"/>
                </a:lnTo>
                <a:lnTo>
                  <a:pt x="3975" y="3448"/>
                </a:lnTo>
                <a:lnTo>
                  <a:pt x="3976" y="3477"/>
                </a:lnTo>
                <a:lnTo>
                  <a:pt x="3977" y="3507"/>
                </a:lnTo>
                <a:lnTo>
                  <a:pt x="3979" y="3536"/>
                </a:lnTo>
                <a:lnTo>
                  <a:pt x="3977" y="3564"/>
                </a:lnTo>
                <a:lnTo>
                  <a:pt x="3976" y="3592"/>
                </a:lnTo>
                <a:lnTo>
                  <a:pt x="3974" y="3620"/>
                </a:lnTo>
                <a:lnTo>
                  <a:pt x="3971" y="3647"/>
                </a:lnTo>
                <a:lnTo>
                  <a:pt x="3966" y="3674"/>
                </a:lnTo>
                <a:lnTo>
                  <a:pt x="3961" y="3701"/>
                </a:lnTo>
                <a:lnTo>
                  <a:pt x="3974" y="3672"/>
                </a:lnTo>
                <a:lnTo>
                  <a:pt x="3986" y="3642"/>
                </a:lnTo>
                <a:lnTo>
                  <a:pt x="3997" y="3613"/>
                </a:lnTo>
                <a:lnTo>
                  <a:pt x="4008" y="3582"/>
                </a:lnTo>
                <a:lnTo>
                  <a:pt x="4029" y="3520"/>
                </a:lnTo>
                <a:lnTo>
                  <a:pt x="4047" y="3456"/>
                </a:lnTo>
                <a:lnTo>
                  <a:pt x="4063" y="3393"/>
                </a:lnTo>
                <a:lnTo>
                  <a:pt x="4078" y="3327"/>
                </a:lnTo>
                <a:lnTo>
                  <a:pt x="4089" y="3260"/>
                </a:lnTo>
                <a:lnTo>
                  <a:pt x="4098" y="3191"/>
                </a:lnTo>
                <a:lnTo>
                  <a:pt x="4106" y="3122"/>
                </a:lnTo>
                <a:lnTo>
                  <a:pt x="4113" y="3053"/>
                </a:lnTo>
                <a:lnTo>
                  <a:pt x="4116" y="2983"/>
                </a:lnTo>
                <a:lnTo>
                  <a:pt x="4118" y="2913"/>
                </a:lnTo>
                <a:lnTo>
                  <a:pt x="4118" y="2843"/>
                </a:lnTo>
                <a:lnTo>
                  <a:pt x="4117" y="2772"/>
                </a:lnTo>
                <a:lnTo>
                  <a:pt x="4114" y="2702"/>
                </a:lnTo>
                <a:lnTo>
                  <a:pt x="4108" y="2631"/>
                </a:lnTo>
                <a:lnTo>
                  <a:pt x="4102" y="2562"/>
                </a:lnTo>
                <a:lnTo>
                  <a:pt x="4093" y="2493"/>
                </a:lnTo>
                <a:lnTo>
                  <a:pt x="4083" y="2425"/>
                </a:lnTo>
                <a:lnTo>
                  <a:pt x="4072" y="2357"/>
                </a:lnTo>
                <a:lnTo>
                  <a:pt x="4059" y="2291"/>
                </a:lnTo>
                <a:lnTo>
                  <a:pt x="4045" y="2225"/>
                </a:lnTo>
                <a:lnTo>
                  <a:pt x="4028" y="2162"/>
                </a:lnTo>
                <a:lnTo>
                  <a:pt x="4010" y="2099"/>
                </a:lnTo>
                <a:lnTo>
                  <a:pt x="3992" y="2038"/>
                </a:lnTo>
                <a:lnTo>
                  <a:pt x="3972" y="1979"/>
                </a:lnTo>
                <a:lnTo>
                  <a:pt x="3951" y="1922"/>
                </a:lnTo>
                <a:lnTo>
                  <a:pt x="3928" y="1867"/>
                </a:lnTo>
                <a:lnTo>
                  <a:pt x="3905" y="1813"/>
                </a:lnTo>
                <a:lnTo>
                  <a:pt x="3880" y="1762"/>
                </a:lnTo>
                <a:lnTo>
                  <a:pt x="3853" y="1714"/>
                </a:lnTo>
                <a:lnTo>
                  <a:pt x="3827" y="1669"/>
                </a:lnTo>
                <a:lnTo>
                  <a:pt x="3874" y="1727"/>
                </a:lnTo>
                <a:lnTo>
                  <a:pt x="3921" y="1781"/>
                </a:lnTo>
                <a:lnTo>
                  <a:pt x="3969" y="1833"/>
                </a:lnTo>
                <a:lnTo>
                  <a:pt x="4015" y="1880"/>
                </a:lnTo>
                <a:lnTo>
                  <a:pt x="4061" y="1925"/>
                </a:lnTo>
                <a:lnTo>
                  <a:pt x="4106" y="1967"/>
                </a:lnTo>
                <a:lnTo>
                  <a:pt x="4151" y="2006"/>
                </a:lnTo>
                <a:lnTo>
                  <a:pt x="4196" y="2043"/>
                </a:lnTo>
                <a:lnTo>
                  <a:pt x="4240" y="2078"/>
                </a:lnTo>
                <a:lnTo>
                  <a:pt x="4284" y="2110"/>
                </a:lnTo>
                <a:lnTo>
                  <a:pt x="4327" y="2141"/>
                </a:lnTo>
                <a:lnTo>
                  <a:pt x="4369" y="2169"/>
                </a:lnTo>
                <a:lnTo>
                  <a:pt x="4411" y="2196"/>
                </a:lnTo>
                <a:lnTo>
                  <a:pt x="4453" y="2221"/>
                </a:lnTo>
                <a:lnTo>
                  <a:pt x="4532" y="2268"/>
                </a:lnTo>
                <a:lnTo>
                  <a:pt x="4609" y="2311"/>
                </a:lnTo>
                <a:lnTo>
                  <a:pt x="4683" y="2353"/>
                </a:lnTo>
                <a:lnTo>
                  <a:pt x="4753" y="2393"/>
                </a:lnTo>
                <a:lnTo>
                  <a:pt x="4786" y="2412"/>
                </a:lnTo>
                <a:lnTo>
                  <a:pt x="4819" y="2432"/>
                </a:lnTo>
                <a:lnTo>
                  <a:pt x="4851" y="2453"/>
                </a:lnTo>
                <a:lnTo>
                  <a:pt x="4881" y="2474"/>
                </a:lnTo>
                <a:lnTo>
                  <a:pt x="4910" y="2496"/>
                </a:lnTo>
                <a:lnTo>
                  <a:pt x="4939" y="2518"/>
                </a:lnTo>
                <a:lnTo>
                  <a:pt x="4967" y="2542"/>
                </a:lnTo>
                <a:lnTo>
                  <a:pt x="4993" y="2568"/>
                </a:lnTo>
                <a:lnTo>
                  <a:pt x="5017" y="2594"/>
                </a:lnTo>
                <a:lnTo>
                  <a:pt x="5041" y="2621"/>
                </a:lnTo>
                <a:close/>
                <a:moveTo>
                  <a:pt x="1492" y="4905"/>
                </a:moveTo>
                <a:lnTo>
                  <a:pt x="23" y="4905"/>
                </a:lnTo>
                <a:lnTo>
                  <a:pt x="23" y="5063"/>
                </a:lnTo>
                <a:lnTo>
                  <a:pt x="1354" y="5063"/>
                </a:lnTo>
                <a:lnTo>
                  <a:pt x="1386" y="5021"/>
                </a:lnTo>
                <a:lnTo>
                  <a:pt x="1420" y="4981"/>
                </a:lnTo>
                <a:lnTo>
                  <a:pt x="1456" y="4943"/>
                </a:lnTo>
                <a:lnTo>
                  <a:pt x="1492" y="4905"/>
                </a:lnTo>
                <a:close/>
                <a:moveTo>
                  <a:pt x="3567" y="4905"/>
                </a:moveTo>
                <a:lnTo>
                  <a:pt x="3567" y="4905"/>
                </a:lnTo>
                <a:lnTo>
                  <a:pt x="3604" y="4943"/>
                </a:lnTo>
                <a:lnTo>
                  <a:pt x="3640" y="4981"/>
                </a:lnTo>
                <a:lnTo>
                  <a:pt x="3674" y="5021"/>
                </a:lnTo>
                <a:lnTo>
                  <a:pt x="3706" y="5063"/>
                </a:lnTo>
                <a:lnTo>
                  <a:pt x="5036" y="5063"/>
                </a:lnTo>
                <a:lnTo>
                  <a:pt x="5036" y="4905"/>
                </a:lnTo>
                <a:lnTo>
                  <a:pt x="3567" y="4905"/>
                </a:lnTo>
                <a:close/>
                <a:moveTo>
                  <a:pt x="1627" y="2261"/>
                </a:moveTo>
                <a:lnTo>
                  <a:pt x="1627" y="2261"/>
                </a:lnTo>
                <a:lnTo>
                  <a:pt x="1631" y="2214"/>
                </a:lnTo>
                <a:lnTo>
                  <a:pt x="1632" y="2166"/>
                </a:lnTo>
                <a:lnTo>
                  <a:pt x="1633" y="2119"/>
                </a:lnTo>
                <a:lnTo>
                  <a:pt x="1633" y="2069"/>
                </a:lnTo>
                <a:lnTo>
                  <a:pt x="1632" y="2020"/>
                </a:lnTo>
                <a:lnTo>
                  <a:pt x="1630" y="1969"/>
                </a:lnTo>
                <a:lnTo>
                  <a:pt x="1626" y="1917"/>
                </a:lnTo>
                <a:lnTo>
                  <a:pt x="1622" y="1865"/>
                </a:lnTo>
                <a:lnTo>
                  <a:pt x="1719" y="1918"/>
                </a:lnTo>
                <a:lnTo>
                  <a:pt x="1818" y="1971"/>
                </a:lnTo>
                <a:lnTo>
                  <a:pt x="1845" y="2032"/>
                </a:lnTo>
                <a:lnTo>
                  <a:pt x="1873" y="2092"/>
                </a:lnTo>
                <a:lnTo>
                  <a:pt x="1900" y="2155"/>
                </a:lnTo>
                <a:lnTo>
                  <a:pt x="1928" y="2218"/>
                </a:lnTo>
                <a:lnTo>
                  <a:pt x="1954" y="2283"/>
                </a:lnTo>
                <a:lnTo>
                  <a:pt x="1981" y="2349"/>
                </a:lnTo>
                <a:lnTo>
                  <a:pt x="2007" y="2415"/>
                </a:lnTo>
                <a:lnTo>
                  <a:pt x="2032" y="2483"/>
                </a:lnTo>
                <a:lnTo>
                  <a:pt x="2058" y="2552"/>
                </a:lnTo>
                <a:lnTo>
                  <a:pt x="2082" y="2623"/>
                </a:lnTo>
                <a:lnTo>
                  <a:pt x="2106" y="2694"/>
                </a:lnTo>
                <a:lnTo>
                  <a:pt x="2129" y="2767"/>
                </a:lnTo>
                <a:lnTo>
                  <a:pt x="2152" y="2840"/>
                </a:lnTo>
                <a:lnTo>
                  <a:pt x="2174" y="2915"/>
                </a:lnTo>
                <a:lnTo>
                  <a:pt x="2196" y="2992"/>
                </a:lnTo>
                <a:lnTo>
                  <a:pt x="2217" y="3069"/>
                </a:lnTo>
                <a:lnTo>
                  <a:pt x="2238" y="3148"/>
                </a:lnTo>
                <a:lnTo>
                  <a:pt x="2258" y="3228"/>
                </a:lnTo>
                <a:lnTo>
                  <a:pt x="2276" y="3309"/>
                </a:lnTo>
                <a:lnTo>
                  <a:pt x="2294" y="3392"/>
                </a:lnTo>
                <a:lnTo>
                  <a:pt x="2312" y="3475"/>
                </a:lnTo>
                <a:lnTo>
                  <a:pt x="2328" y="3560"/>
                </a:lnTo>
                <a:lnTo>
                  <a:pt x="2345" y="3646"/>
                </a:lnTo>
                <a:lnTo>
                  <a:pt x="2360" y="3733"/>
                </a:lnTo>
                <a:lnTo>
                  <a:pt x="2373" y="3822"/>
                </a:lnTo>
                <a:lnTo>
                  <a:pt x="2387" y="3911"/>
                </a:lnTo>
                <a:lnTo>
                  <a:pt x="2400" y="4002"/>
                </a:lnTo>
                <a:lnTo>
                  <a:pt x="2411" y="4095"/>
                </a:lnTo>
                <a:lnTo>
                  <a:pt x="2421" y="4188"/>
                </a:lnTo>
                <a:lnTo>
                  <a:pt x="2431" y="4283"/>
                </a:lnTo>
                <a:lnTo>
                  <a:pt x="2439" y="4378"/>
                </a:lnTo>
                <a:lnTo>
                  <a:pt x="2447" y="4476"/>
                </a:lnTo>
                <a:lnTo>
                  <a:pt x="2410" y="4478"/>
                </a:lnTo>
                <a:lnTo>
                  <a:pt x="2372" y="4482"/>
                </a:lnTo>
                <a:lnTo>
                  <a:pt x="2336" y="4486"/>
                </a:lnTo>
                <a:lnTo>
                  <a:pt x="2300" y="4492"/>
                </a:lnTo>
                <a:lnTo>
                  <a:pt x="2263" y="4498"/>
                </a:lnTo>
                <a:lnTo>
                  <a:pt x="2228" y="4505"/>
                </a:lnTo>
                <a:lnTo>
                  <a:pt x="2193" y="4513"/>
                </a:lnTo>
                <a:lnTo>
                  <a:pt x="2158" y="4521"/>
                </a:lnTo>
                <a:lnTo>
                  <a:pt x="2151" y="4436"/>
                </a:lnTo>
                <a:lnTo>
                  <a:pt x="2144" y="4350"/>
                </a:lnTo>
                <a:lnTo>
                  <a:pt x="2136" y="4265"/>
                </a:lnTo>
                <a:lnTo>
                  <a:pt x="2127" y="4183"/>
                </a:lnTo>
                <a:lnTo>
                  <a:pt x="2118" y="4100"/>
                </a:lnTo>
                <a:lnTo>
                  <a:pt x="2107" y="4019"/>
                </a:lnTo>
                <a:lnTo>
                  <a:pt x="2096" y="3938"/>
                </a:lnTo>
                <a:lnTo>
                  <a:pt x="2084" y="3859"/>
                </a:lnTo>
                <a:lnTo>
                  <a:pt x="2072" y="3781"/>
                </a:lnTo>
                <a:lnTo>
                  <a:pt x="2059" y="3704"/>
                </a:lnTo>
                <a:lnTo>
                  <a:pt x="2044" y="3628"/>
                </a:lnTo>
                <a:lnTo>
                  <a:pt x="2030" y="3553"/>
                </a:lnTo>
                <a:lnTo>
                  <a:pt x="2015" y="3480"/>
                </a:lnTo>
                <a:lnTo>
                  <a:pt x="1999" y="3406"/>
                </a:lnTo>
                <a:lnTo>
                  <a:pt x="1983" y="3334"/>
                </a:lnTo>
                <a:lnTo>
                  <a:pt x="1965" y="3264"/>
                </a:lnTo>
                <a:lnTo>
                  <a:pt x="1948" y="3194"/>
                </a:lnTo>
                <a:lnTo>
                  <a:pt x="1930" y="3124"/>
                </a:lnTo>
                <a:lnTo>
                  <a:pt x="1911" y="3056"/>
                </a:lnTo>
                <a:lnTo>
                  <a:pt x="1891" y="2989"/>
                </a:lnTo>
                <a:lnTo>
                  <a:pt x="1873" y="2923"/>
                </a:lnTo>
                <a:lnTo>
                  <a:pt x="1852" y="2858"/>
                </a:lnTo>
                <a:lnTo>
                  <a:pt x="1831" y="2794"/>
                </a:lnTo>
                <a:lnTo>
                  <a:pt x="1810" y="2731"/>
                </a:lnTo>
                <a:lnTo>
                  <a:pt x="1789" y="2669"/>
                </a:lnTo>
                <a:lnTo>
                  <a:pt x="1767" y="2608"/>
                </a:lnTo>
                <a:lnTo>
                  <a:pt x="1745" y="2548"/>
                </a:lnTo>
                <a:lnTo>
                  <a:pt x="1722" y="2488"/>
                </a:lnTo>
                <a:lnTo>
                  <a:pt x="1699" y="2430"/>
                </a:lnTo>
                <a:lnTo>
                  <a:pt x="1676" y="2373"/>
                </a:lnTo>
                <a:lnTo>
                  <a:pt x="1627" y="2261"/>
                </a:lnTo>
                <a:close/>
                <a:moveTo>
                  <a:pt x="3091" y="2312"/>
                </a:moveTo>
                <a:lnTo>
                  <a:pt x="3091" y="2312"/>
                </a:lnTo>
                <a:lnTo>
                  <a:pt x="3051" y="2408"/>
                </a:lnTo>
                <a:lnTo>
                  <a:pt x="3013" y="2508"/>
                </a:lnTo>
                <a:lnTo>
                  <a:pt x="2973" y="2615"/>
                </a:lnTo>
                <a:lnTo>
                  <a:pt x="2934" y="2726"/>
                </a:lnTo>
                <a:lnTo>
                  <a:pt x="2896" y="2841"/>
                </a:lnTo>
                <a:lnTo>
                  <a:pt x="2859" y="2964"/>
                </a:lnTo>
                <a:lnTo>
                  <a:pt x="2822" y="3090"/>
                </a:lnTo>
                <a:lnTo>
                  <a:pt x="2805" y="3156"/>
                </a:lnTo>
                <a:lnTo>
                  <a:pt x="2788" y="3222"/>
                </a:lnTo>
                <a:lnTo>
                  <a:pt x="2770" y="3290"/>
                </a:lnTo>
                <a:lnTo>
                  <a:pt x="2754" y="3360"/>
                </a:lnTo>
                <a:lnTo>
                  <a:pt x="2739" y="3431"/>
                </a:lnTo>
                <a:lnTo>
                  <a:pt x="2723" y="3503"/>
                </a:lnTo>
                <a:lnTo>
                  <a:pt x="2708" y="3576"/>
                </a:lnTo>
                <a:lnTo>
                  <a:pt x="2693" y="3651"/>
                </a:lnTo>
                <a:lnTo>
                  <a:pt x="2679" y="3727"/>
                </a:lnTo>
                <a:lnTo>
                  <a:pt x="2666" y="3805"/>
                </a:lnTo>
                <a:lnTo>
                  <a:pt x="2653" y="3883"/>
                </a:lnTo>
                <a:lnTo>
                  <a:pt x="2641" y="3964"/>
                </a:lnTo>
                <a:lnTo>
                  <a:pt x="2629" y="4046"/>
                </a:lnTo>
                <a:lnTo>
                  <a:pt x="2618" y="4129"/>
                </a:lnTo>
                <a:lnTo>
                  <a:pt x="2607" y="4213"/>
                </a:lnTo>
                <a:lnTo>
                  <a:pt x="2598" y="4299"/>
                </a:lnTo>
                <a:lnTo>
                  <a:pt x="2588" y="4386"/>
                </a:lnTo>
                <a:lnTo>
                  <a:pt x="2580" y="4474"/>
                </a:lnTo>
                <a:lnTo>
                  <a:pt x="2616" y="4476"/>
                </a:lnTo>
                <a:lnTo>
                  <a:pt x="2654" y="4478"/>
                </a:lnTo>
                <a:lnTo>
                  <a:pt x="2690" y="4482"/>
                </a:lnTo>
                <a:lnTo>
                  <a:pt x="2726" y="4487"/>
                </a:lnTo>
                <a:lnTo>
                  <a:pt x="2763" y="4492"/>
                </a:lnTo>
                <a:lnTo>
                  <a:pt x="2798" y="4498"/>
                </a:lnTo>
                <a:lnTo>
                  <a:pt x="2833" y="4506"/>
                </a:lnTo>
                <a:lnTo>
                  <a:pt x="2868" y="4514"/>
                </a:lnTo>
                <a:lnTo>
                  <a:pt x="2877" y="4417"/>
                </a:lnTo>
                <a:lnTo>
                  <a:pt x="2887" y="4321"/>
                </a:lnTo>
                <a:lnTo>
                  <a:pt x="2898" y="4228"/>
                </a:lnTo>
                <a:lnTo>
                  <a:pt x="2909" y="4135"/>
                </a:lnTo>
                <a:lnTo>
                  <a:pt x="2921" y="4046"/>
                </a:lnTo>
                <a:lnTo>
                  <a:pt x="2934" y="3957"/>
                </a:lnTo>
                <a:lnTo>
                  <a:pt x="2949" y="3871"/>
                </a:lnTo>
                <a:lnTo>
                  <a:pt x="2963" y="3786"/>
                </a:lnTo>
                <a:lnTo>
                  <a:pt x="2978" y="3703"/>
                </a:lnTo>
                <a:lnTo>
                  <a:pt x="2995" y="3621"/>
                </a:lnTo>
                <a:lnTo>
                  <a:pt x="3011" y="3542"/>
                </a:lnTo>
                <a:lnTo>
                  <a:pt x="3028" y="3464"/>
                </a:lnTo>
                <a:lnTo>
                  <a:pt x="3046" y="3388"/>
                </a:lnTo>
                <a:lnTo>
                  <a:pt x="3064" y="3313"/>
                </a:lnTo>
                <a:lnTo>
                  <a:pt x="3083" y="3241"/>
                </a:lnTo>
                <a:lnTo>
                  <a:pt x="3102" y="3169"/>
                </a:lnTo>
                <a:lnTo>
                  <a:pt x="3121" y="3100"/>
                </a:lnTo>
                <a:lnTo>
                  <a:pt x="3141" y="3032"/>
                </a:lnTo>
                <a:lnTo>
                  <a:pt x="3161" y="2966"/>
                </a:lnTo>
                <a:lnTo>
                  <a:pt x="3181" y="2902"/>
                </a:lnTo>
                <a:lnTo>
                  <a:pt x="3202" y="2839"/>
                </a:lnTo>
                <a:lnTo>
                  <a:pt x="3223" y="2778"/>
                </a:lnTo>
                <a:lnTo>
                  <a:pt x="3244" y="2718"/>
                </a:lnTo>
                <a:lnTo>
                  <a:pt x="3264" y="2660"/>
                </a:lnTo>
                <a:lnTo>
                  <a:pt x="3307" y="2550"/>
                </a:lnTo>
                <a:lnTo>
                  <a:pt x="3350" y="2445"/>
                </a:lnTo>
                <a:lnTo>
                  <a:pt x="3392" y="2348"/>
                </a:lnTo>
                <a:lnTo>
                  <a:pt x="3434" y="2256"/>
                </a:lnTo>
                <a:lnTo>
                  <a:pt x="3426" y="2220"/>
                </a:lnTo>
                <a:lnTo>
                  <a:pt x="3419" y="2182"/>
                </a:lnTo>
                <a:lnTo>
                  <a:pt x="3378" y="2202"/>
                </a:lnTo>
                <a:lnTo>
                  <a:pt x="3337" y="2221"/>
                </a:lnTo>
                <a:lnTo>
                  <a:pt x="3296" y="2239"/>
                </a:lnTo>
                <a:lnTo>
                  <a:pt x="3255" y="2255"/>
                </a:lnTo>
                <a:lnTo>
                  <a:pt x="3214" y="2270"/>
                </a:lnTo>
                <a:lnTo>
                  <a:pt x="3173" y="2285"/>
                </a:lnTo>
                <a:lnTo>
                  <a:pt x="3091" y="2312"/>
                </a:lnTo>
                <a:close/>
                <a:moveTo>
                  <a:pt x="3774" y="5853"/>
                </a:moveTo>
                <a:lnTo>
                  <a:pt x="3774" y="5853"/>
                </a:lnTo>
                <a:lnTo>
                  <a:pt x="3772" y="5823"/>
                </a:lnTo>
                <a:lnTo>
                  <a:pt x="3768" y="5793"/>
                </a:lnTo>
                <a:lnTo>
                  <a:pt x="3764" y="5763"/>
                </a:lnTo>
                <a:lnTo>
                  <a:pt x="3760" y="5734"/>
                </a:lnTo>
                <a:lnTo>
                  <a:pt x="3754" y="5704"/>
                </a:lnTo>
                <a:lnTo>
                  <a:pt x="3747" y="5675"/>
                </a:lnTo>
                <a:lnTo>
                  <a:pt x="3741" y="5646"/>
                </a:lnTo>
                <a:lnTo>
                  <a:pt x="3734" y="5617"/>
                </a:lnTo>
                <a:lnTo>
                  <a:pt x="3725" y="5590"/>
                </a:lnTo>
                <a:lnTo>
                  <a:pt x="3718" y="5561"/>
                </a:lnTo>
                <a:lnTo>
                  <a:pt x="3708" y="5533"/>
                </a:lnTo>
                <a:lnTo>
                  <a:pt x="3698" y="5506"/>
                </a:lnTo>
                <a:lnTo>
                  <a:pt x="3687" y="5478"/>
                </a:lnTo>
                <a:lnTo>
                  <a:pt x="3676" y="5452"/>
                </a:lnTo>
                <a:lnTo>
                  <a:pt x="3665" y="5426"/>
                </a:lnTo>
                <a:lnTo>
                  <a:pt x="3652" y="5399"/>
                </a:lnTo>
                <a:lnTo>
                  <a:pt x="3640" y="5374"/>
                </a:lnTo>
                <a:lnTo>
                  <a:pt x="3625" y="5348"/>
                </a:lnTo>
                <a:lnTo>
                  <a:pt x="3612" y="5323"/>
                </a:lnTo>
                <a:lnTo>
                  <a:pt x="3597" y="5298"/>
                </a:lnTo>
                <a:lnTo>
                  <a:pt x="3582" y="5274"/>
                </a:lnTo>
                <a:lnTo>
                  <a:pt x="3566" y="5250"/>
                </a:lnTo>
                <a:lnTo>
                  <a:pt x="3533" y="5202"/>
                </a:lnTo>
                <a:lnTo>
                  <a:pt x="3498" y="5157"/>
                </a:lnTo>
                <a:lnTo>
                  <a:pt x="3461" y="5114"/>
                </a:lnTo>
                <a:lnTo>
                  <a:pt x="3422" y="5073"/>
                </a:lnTo>
                <a:lnTo>
                  <a:pt x="3381" y="5032"/>
                </a:lnTo>
                <a:lnTo>
                  <a:pt x="3338" y="4994"/>
                </a:lnTo>
                <a:lnTo>
                  <a:pt x="3294" y="4958"/>
                </a:lnTo>
                <a:lnTo>
                  <a:pt x="3248" y="4924"/>
                </a:lnTo>
                <a:lnTo>
                  <a:pt x="3201" y="4892"/>
                </a:lnTo>
                <a:lnTo>
                  <a:pt x="3176" y="4877"/>
                </a:lnTo>
                <a:lnTo>
                  <a:pt x="3151" y="4861"/>
                </a:lnTo>
                <a:lnTo>
                  <a:pt x="3126" y="4848"/>
                </a:lnTo>
                <a:lnTo>
                  <a:pt x="3101" y="4834"/>
                </a:lnTo>
                <a:lnTo>
                  <a:pt x="3075" y="4822"/>
                </a:lnTo>
                <a:lnTo>
                  <a:pt x="3049" y="4808"/>
                </a:lnTo>
                <a:lnTo>
                  <a:pt x="3022" y="4797"/>
                </a:lnTo>
                <a:lnTo>
                  <a:pt x="2995" y="4785"/>
                </a:lnTo>
                <a:lnTo>
                  <a:pt x="2969" y="4775"/>
                </a:lnTo>
                <a:lnTo>
                  <a:pt x="2941" y="4766"/>
                </a:lnTo>
                <a:lnTo>
                  <a:pt x="2914" y="4756"/>
                </a:lnTo>
                <a:lnTo>
                  <a:pt x="2885" y="4747"/>
                </a:lnTo>
                <a:lnTo>
                  <a:pt x="2857" y="4739"/>
                </a:lnTo>
                <a:lnTo>
                  <a:pt x="2829" y="4731"/>
                </a:lnTo>
                <a:lnTo>
                  <a:pt x="2799" y="4725"/>
                </a:lnTo>
                <a:lnTo>
                  <a:pt x="2770" y="4719"/>
                </a:lnTo>
                <a:lnTo>
                  <a:pt x="2741" y="4714"/>
                </a:lnTo>
                <a:lnTo>
                  <a:pt x="2711" y="4709"/>
                </a:lnTo>
                <a:lnTo>
                  <a:pt x="2681" y="4705"/>
                </a:lnTo>
                <a:lnTo>
                  <a:pt x="2652" y="4702"/>
                </a:lnTo>
                <a:lnTo>
                  <a:pt x="2622" y="4700"/>
                </a:lnTo>
                <a:lnTo>
                  <a:pt x="2591" y="4697"/>
                </a:lnTo>
                <a:lnTo>
                  <a:pt x="2560" y="4696"/>
                </a:lnTo>
                <a:lnTo>
                  <a:pt x="2530" y="4696"/>
                </a:lnTo>
                <a:lnTo>
                  <a:pt x="2499" y="4696"/>
                </a:lnTo>
                <a:lnTo>
                  <a:pt x="2468" y="4697"/>
                </a:lnTo>
                <a:lnTo>
                  <a:pt x="2438" y="4700"/>
                </a:lnTo>
                <a:lnTo>
                  <a:pt x="2407" y="4702"/>
                </a:lnTo>
                <a:lnTo>
                  <a:pt x="2378" y="4705"/>
                </a:lnTo>
                <a:lnTo>
                  <a:pt x="2348" y="4709"/>
                </a:lnTo>
                <a:lnTo>
                  <a:pt x="2318" y="4714"/>
                </a:lnTo>
                <a:lnTo>
                  <a:pt x="2290" y="4719"/>
                </a:lnTo>
                <a:lnTo>
                  <a:pt x="2260" y="4725"/>
                </a:lnTo>
                <a:lnTo>
                  <a:pt x="2231" y="4731"/>
                </a:lnTo>
                <a:lnTo>
                  <a:pt x="2203" y="4739"/>
                </a:lnTo>
                <a:lnTo>
                  <a:pt x="2174" y="4747"/>
                </a:lnTo>
                <a:lnTo>
                  <a:pt x="2147" y="4756"/>
                </a:lnTo>
                <a:lnTo>
                  <a:pt x="2119" y="4766"/>
                </a:lnTo>
                <a:lnTo>
                  <a:pt x="2092" y="4775"/>
                </a:lnTo>
                <a:lnTo>
                  <a:pt x="2064" y="4785"/>
                </a:lnTo>
                <a:lnTo>
                  <a:pt x="2038" y="4797"/>
                </a:lnTo>
                <a:lnTo>
                  <a:pt x="2011" y="4808"/>
                </a:lnTo>
                <a:lnTo>
                  <a:pt x="1985" y="4822"/>
                </a:lnTo>
                <a:lnTo>
                  <a:pt x="1959" y="4834"/>
                </a:lnTo>
                <a:lnTo>
                  <a:pt x="1933" y="4848"/>
                </a:lnTo>
                <a:lnTo>
                  <a:pt x="1908" y="4861"/>
                </a:lnTo>
                <a:lnTo>
                  <a:pt x="1884" y="4877"/>
                </a:lnTo>
                <a:lnTo>
                  <a:pt x="1859" y="4892"/>
                </a:lnTo>
                <a:lnTo>
                  <a:pt x="1835" y="4908"/>
                </a:lnTo>
                <a:lnTo>
                  <a:pt x="1812" y="4924"/>
                </a:lnTo>
                <a:lnTo>
                  <a:pt x="1766" y="4958"/>
                </a:lnTo>
                <a:lnTo>
                  <a:pt x="1721" y="4994"/>
                </a:lnTo>
                <a:lnTo>
                  <a:pt x="1679" y="5032"/>
                </a:lnTo>
                <a:lnTo>
                  <a:pt x="1637" y="5073"/>
                </a:lnTo>
                <a:lnTo>
                  <a:pt x="1599" y="5114"/>
                </a:lnTo>
                <a:lnTo>
                  <a:pt x="1561" y="5157"/>
                </a:lnTo>
                <a:lnTo>
                  <a:pt x="1526" y="5202"/>
                </a:lnTo>
                <a:lnTo>
                  <a:pt x="1493" y="5250"/>
                </a:lnTo>
                <a:lnTo>
                  <a:pt x="1478" y="5274"/>
                </a:lnTo>
                <a:lnTo>
                  <a:pt x="1462" y="5298"/>
                </a:lnTo>
                <a:lnTo>
                  <a:pt x="1448" y="5323"/>
                </a:lnTo>
                <a:lnTo>
                  <a:pt x="1434" y="5348"/>
                </a:lnTo>
                <a:lnTo>
                  <a:pt x="1420" y="5374"/>
                </a:lnTo>
                <a:lnTo>
                  <a:pt x="1407" y="5399"/>
                </a:lnTo>
                <a:lnTo>
                  <a:pt x="1395" y="5426"/>
                </a:lnTo>
                <a:lnTo>
                  <a:pt x="1383" y="5452"/>
                </a:lnTo>
                <a:lnTo>
                  <a:pt x="1372" y="5478"/>
                </a:lnTo>
                <a:lnTo>
                  <a:pt x="1362" y="5506"/>
                </a:lnTo>
                <a:lnTo>
                  <a:pt x="1352" y="5533"/>
                </a:lnTo>
                <a:lnTo>
                  <a:pt x="1342" y="5561"/>
                </a:lnTo>
                <a:lnTo>
                  <a:pt x="1334" y="5590"/>
                </a:lnTo>
                <a:lnTo>
                  <a:pt x="1326" y="5617"/>
                </a:lnTo>
                <a:lnTo>
                  <a:pt x="1318" y="5646"/>
                </a:lnTo>
                <a:lnTo>
                  <a:pt x="1312" y="5675"/>
                </a:lnTo>
                <a:lnTo>
                  <a:pt x="1306" y="5704"/>
                </a:lnTo>
                <a:lnTo>
                  <a:pt x="1301" y="5734"/>
                </a:lnTo>
                <a:lnTo>
                  <a:pt x="1296" y="5763"/>
                </a:lnTo>
                <a:lnTo>
                  <a:pt x="1292" y="5793"/>
                </a:lnTo>
                <a:lnTo>
                  <a:pt x="1288" y="5823"/>
                </a:lnTo>
                <a:lnTo>
                  <a:pt x="1286" y="5853"/>
                </a:lnTo>
                <a:lnTo>
                  <a:pt x="3774" y="5853"/>
                </a:lnTo>
                <a:close/>
                <a:moveTo>
                  <a:pt x="4028" y="6311"/>
                </a:moveTo>
                <a:lnTo>
                  <a:pt x="4028" y="6088"/>
                </a:lnTo>
                <a:lnTo>
                  <a:pt x="987" y="6088"/>
                </a:lnTo>
                <a:lnTo>
                  <a:pt x="987" y="6311"/>
                </a:lnTo>
                <a:lnTo>
                  <a:pt x="4028" y="6311"/>
                </a:lnTo>
                <a:close/>
              </a:path>
            </a:pathLst>
          </a:custGeom>
          <a:blipFill rotWithShape="1">
            <a:blip r:embed="rId4"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6957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 descr="树枝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7315" y="-313690"/>
            <a:ext cx="1713230" cy="18440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3127297" y="2889600"/>
            <a:ext cx="5537207" cy="1595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ts val="6000"/>
              </a:lnSpc>
            </a:pPr>
            <a:r>
              <a:rPr lang="zh-CN" altLang="en-US" sz="4000" b="1" dirty="0" smtClean="0">
                <a:solidFill>
                  <a:srgbClr val="55463D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学一种方法：快速阅读</a:t>
            </a:r>
            <a:endParaRPr lang="en-US" altLang="zh-CN" sz="4000" b="1" dirty="0" smtClean="0">
              <a:solidFill>
                <a:srgbClr val="55463D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lvl="0">
              <a:lnSpc>
                <a:spcPts val="6000"/>
              </a:lnSpc>
            </a:pPr>
            <a:r>
              <a:rPr lang="zh-CN" altLang="en-US" sz="4000" b="1" dirty="0" smtClean="0">
                <a:solidFill>
                  <a:srgbClr val="55463D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识一个人物：尼摩船长</a:t>
            </a:r>
            <a:endParaRPr lang="zh-CN" altLang="en-US" sz="4000" b="1" dirty="0">
              <a:solidFill>
                <a:srgbClr val="55463D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31" name="折角形 30"/>
          <p:cNvSpPr/>
          <p:nvPr/>
        </p:nvSpPr>
        <p:spPr>
          <a:xfrm>
            <a:off x="2628265" y="2727341"/>
            <a:ext cx="6440880" cy="1861333"/>
          </a:xfrm>
          <a:prstGeom prst="foldedCorner">
            <a:avLst>
              <a:gd name="adj" fmla="val 29684"/>
            </a:avLst>
          </a:prstGeom>
          <a:noFill/>
          <a:ln>
            <a:solidFill>
              <a:srgbClr val="5546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标题 1"/>
          <p:cNvSpPr txBox="1">
            <a:spLocks/>
          </p:cNvSpPr>
          <p:nvPr/>
        </p:nvSpPr>
        <p:spPr>
          <a:xfrm>
            <a:off x="4716692" y="1072981"/>
            <a:ext cx="264313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b="1" dirty="0" smtClean="0">
                <a:latin typeface="华文楷体"/>
                <a:ea typeface="华文楷体"/>
                <a:cs typeface="华文楷体"/>
              </a:rPr>
              <a:t>学习目标</a:t>
            </a:r>
            <a:endParaRPr lang="zh-CN" altLang="en-US" b="1" dirty="0">
              <a:latin typeface="华文楷体"/>
              <a:ea typeface="华文楷体"/>
              <a:cs typeface="华文楷体"/>
            </a:endParaRPr>
          </a:p>
        </p:txBody>
      </p:sp>
      <p:pic>
        <p:nvPicPr>
          <p:cNvPr id="11" name="图片 10" descr="饮料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30865" y="4404360"/>
            <a:ext cx="1010285" cy="2061845"/>
          </a:xfrm>
          <a:prstGeom prst="rect">
            <a:avLst/>
          </a:prstGeom>
        </p:spPr>
      </p:pic>
      <p:pic>
        <p:nvPicPr>
          <p:cNvPr id="7" name="图片 6" descr="未标题-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7165" y="933696"/>
            <a:ext cx="4318301" cy="1082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9156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未标题-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49399" y="392152"/>
            <a:ext cx="4318301" cy="1082639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4869095" y="474642"/>
            <a:ext cx="33678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dirty="0" smtClean="0">
                <a:solidFill>
                  <a:srgbClr val="55463D"/>
                </a:solidFill>
                <a:latin typeface="华文楷体"/>
                <a:ea typeface="华文楷体"/>
                <a:cs typeface="华文楷体"/>
              </a:rPr>
              <a:t>快速阅读法</a:t>
            </a:r>
            <a:endParaRPr lang="zh-CN" altLang="en-US" sz="4400" dirty="0">
              <a:solidFill>
                <a:srgbClr val="55463D"/>
              </a:solidFill>
              <a:latin typeface="华文楷体"/>
              <a:ea typeface="华文楷体"/>
              <a:cs typeface="华文楷体"/>
            </a:endParaRPr>
          </a:p>
        </p:txBody>
      </p:sp>
      <p:pic>
        <p:nvPicPr>
          <p:cNvPr id="24" name="图片 23" descr="树枝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7315" y="-313690"/>
            <a:ext cx="1713230" cy="1844040"/>
          </a:xfrm>
          <a:prstGeom prst="rect">
            <a:avLst/>
          </a:prstGeom>
        </p:spPr>
      </p:pic>
      <p:sp>
        <p:nvSpPr>
          <p:cNvPr id="9" name="圆角矩形 8"/>
          <p:cNvSpPr/>
          <p:nvPr/>
        </p:nvSpPr>
        <p:spPr>
          <a:xfrm>
            <a:off x="1339290" y="3121750"/>
            <a:ext cx="2241550" cy="441960"/>
          </a:xfrm>
          <a:prstGeom prst="roundRect">
            <a:avLst>
              <a:gd name="adj" fmla="val 27011"/>
            </a:avLst>
          </a:prstGeom>
          <a:noFill/>
          <a:ln>
            <a:solidFill>
              <a:srgbClr val="5546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 smtClean="0"/>
              <a:t>同情与重</a:t>
            </a:r>
            <a:endParaRPr lang="zh-CN" altLang="en-US" sz="1400" dirty="0"/>
          </a:p>
        </p:txBody>
      </p:sp>
      <p:sp>
        <p:nvSpPr>
          <p:cNvPr id="10" name="圆角矩形 9"/>
          <p:cNvSpPr/>
          <p:nvPr/>
        </p:nvSpPr>
        <p:spPr>
          <a:xfrm>
            <a:off x="1341343" y="4041775"/>
            <a:ext cx="2241550" cy="441960"/>
          </a:xfrm>
          <a:prstGeom prst="roundRect">
            <a:avLst>
              <a:gd name="adj" fmla="val 27011"/>
            </a:avLst>
          </a:prstGeom>
          <a:noFill/>
          <a:ln>
            <a:solidFill>
              <a:srgbClr val="5546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 smtClean="0"/>
              <a:t>平等与</a:t>
            </a:r>
            <a:endParaRPr lang="zh-CN" altLang="en-US" sz="1400" dirty="0"/>
          </a:p>
        </p:txBody>
      </p:sp>
      <p:sp>
        <p:nvSpPr>
          <p:cNvPr id="11" name="圆角矩形 10"/>
          <p:cNvSpPr/>
          <p:nvPr/>
        </p:nvSpPr>
        <p:spPr>
          <a:xfrm>
            <a:off x="1314823" y="4945417"/>
            <a:ext cx="2241550" cy="441960"/>
          </a:xfrm>
          <a:prstGeom prst="roundRect">
            <a:avLst>
              <a:gd name="adj" fmla="val 27011"/>
            </a:avLst>
          </a:prstGeom>
          <a:noFill/>
          <a:ln>
            <a:solidFill>
              <a:srgbClr val="5546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 smtClean="0"/>
              <a:t>适度</a:t>
            </a:r>
            <a:endParaRPr lang="zh-CN" altLang="en-US" sz="1400" dirty="0"/>
          </a:p>
        </p:txBody>
      </p:sp>
      <p:sp>
        <p:nvSpPr>
          <p:cNvPr id="14" name="矩形 13"/>
          <p:cNvSpPr/>
          <p:nvPr/>
        </p:nvSpPr>
        <p:spPr>
          <a:xfrm>
            <a:off x="1393672" y="3169755"/>
            <a:ext cx="22621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b="1" dirty="0" smtClean="0"/>
              <a:t>默读文本，视域要宽</a:t>
            </a:r>
            <a:endParaRPr lang="zh-CN" altLang="en-US" b="1" dirty="0"/>
          </a:p>
        </p:txBody>
      </p:sp>
      <p:sp>
        <p:nvSpPr>
          <p:cNvPr id="15" name="矩形 14"/>
          <p:cNvSpPr/>
          <p:nvPr/>
        </p:nvSpPr>
        <p:spPr>
          <a:xfrm>
            <a:off x="1202051" y="4078089"/>
            <a:ext cx="23679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b="1" dirty="0" smtClean="0"/>
              <a:t>  抓住关键，有所取舍</a:t>
            </a:r>
            <a:endParaRPr lang="zh-CN" altLang="en-US" b="1" dirty="0"/>
          </a:p>
        </p:txBody>
      </p:sp>
      <p:sp>
        <p:nvSpPr>
          <p:cNvPr id="16" name="矩形 15"/>
          <p:cNvSpPr/>
          <p:nvPr/>
        </p:nvSpPr>
        <p:spPr>
          <a:xfrm>
            <a:off x="1495349" y="4997830"/>
            <a:ext cx="18117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b="1" dirty="0" smtClean="0">
                <a:solidFill>
                  <a:srgbClr val="FF0000"/>
                </a:solidFill>
              </a:rPr>
              <a:t>快速浏览、跳读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cxnSp>
        <p:nvCxnSpPr>
          <p:cNvPr id="17" name="直接连接符 16"/>
          <p:cNvCxnSpPr/>
          <p:nvPr/>
        </p:nvCxnSpPr>
        <p:spPr>
          <a:xfrm>
            <a:off x="3730811" y="1991546"/>
            <a:ext cx="0" cy="4069080"/>
          </a:xfrm>
          <a:prstGeom prst="line">
            <a:avLst/>
          </a:prstGeom>
          <a:ln w="12700">
            <a:solidFill>
              <a:srgbClr val="5546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矩形 17"/>
          <p:cNvSpPr/>
          <p:nvPr/>
        </p:nvSpPr>
        <p:spPr>
          <a:xfrm>
            <a:off x="3923928" y="2408608"/>
            <a:ext cx="7688522" cy="29423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zh-CN" altLang="en-US" sz="2800" dirty="0" smtClean="0">
                <a:solidFill>
                  <a:srgbClr val="FF0000"/>
                </a:solidFill>
                <a:latin typeface="罗西钢笔行楷"/>
                <a:ea typeface="华文楷体" panose="02010600040101010101" pitchFamily="2" charset="-122"/>
              </a:rPr>
              <a:t>请阅读课本第</a:t>
            </a:r>
            <a:r>
              <a:rPr lang="en-US" altLang="zh-CN" sz="2800" dirty="0" smtClean="0">
                <a:solidFill>
                  <a:srgbClr val="FF0000"/>
                </a:solidFill>
                <a:latin typeface="罗西钢笔行楷"/>
                <a:ea typeface="华文楷体" panose="02010600040101010101" pitchFamily="2" charset="-122"/>
              </a:rPr>
              <a:t>157</a:t>
            </a:r>
            <a:r>
              <a:rPr lang="zh-CN" altLang="en-US" sz="2800" dirty="0" smtClean="0">
                <a:solidFill>
                  <a:srgbClr val="FF0000"/>
                </a:solidFill>
                <a:latin typeface="罗西钢笔行楷"/>
                <a:ea typeface="华文楷体" panose="02010600040101010101" pitchFamily="2" charset="-122"/>
              </a:rPr>
              <a:t>页</a:t>
            </a:r>
            <a:r>
              <a:rPr lang="en-US" altLang="zh-CN" sz="2800" dirty="0" smtClean="0">
                <a:solidFill>
                  <a:srgbClr val="FF0000"/>
                </a:solidFill>
                <a:latin typeface="罗西钢笔行楷"/>
                <a:ea typeface="华文楷体" panose="02010600040101010101" pitchFamily="2" charset="-122"/>
              </a:rPr>
              <a:t>《</a:t>
            </a:r>
            <a:r>
              <a:rPr lang="zh-CN" altLang="en-US" sz="2800" dirty="0" smtClean="0">
                <a:solidFill>
                  <a:srgbClr val="FF0000"/>
                </a:solidFill>
                <a:latin typeface="罗西钢笔行楷"/>
                <a:ea typeface="华文楷体" panose="02010600040101010101" pitchFamily="2" charset="-122"/>
              </a:rPr>
              <a:t>读书方法指导</a:t>
            </a:r>
            <a:r>
              <a:rPr lang="en-US" altLang="zh-CN" sz="2800" dirty="0" smtClean="0">
                <a:solidFill>
                  <a:srgbClr val="FF0000"/>
                </a:solidFill>
                <a:latin typeface="罗西钢笔行楷"/>
                <a:ea typeface="华文楷体" panose="02010600040101010101" pitchFamily="2" charset="-122"/>
              </a:rPr>
              <a:t>》</a:t>
            </a:r>
            <a:r>
              <a:rPr lang="zh-CN" altLang="en-US" sz="2800" dirty="0" smtClean="0">
                <a:solidFill>
                  <a:srgbClr val="FF0000"/>
                </a:solidFill>
                <a:latin typeface="罗西钢笔行楷"/>
                <a:ea typeface="华文楷体" panose="02010600040101010101" pitchFamily="2" charset="-122"/>
              </a:rPr>
              <a:t>内容，并勾画关键句，归纳概括快速阅读法的技巧要点。</a:t>
            </a:r>
            <a:endParaRPr lang="en-US" altLang="zh-CN" sz="2800" dirty="0" smtClean="0">
              <a:solidFill>
                <a:srgbClr val="FF0000"/>
              </a:solidFill>
              <a:latin typeface="罗西钢笔行楷"/>
              <a:ea typeface="华文楷体" panose="02010600040101010101" pitchFamily="2" charset="-122"/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zh-CN" altLang="en-US" sz="2800" dirty="0" smtClean="0">
                <a:solidFill>
                  <a:prstClr val="black"/>
                </a:solidFill>
                <a:latin typeface="罗西钢笔行楷"/>
                <a:ea typeface="华文楷体" panose="02010600040101010101" pitchFamily="2" charset="-122"/>
              </a:rPr>
              <a:t>快速</a:t>
            </a:r>
            <a:r>
              <a:rPr lang="zh-CN" altLang="en-US" sz="2800" dirty="0">
                <a:solidFill>
                  <a:prstClr val="black"/>
                </a:solidFill>
                <a:latin typeface="罗西钢笔行楷"/>
                <a:ea typeface="华文楷体" panose="02010600040101010101" pitchFamily="2" charset="-122"/>
              </a:rPr>
              <a:t>阅读法是一种基本阅读技巧，可以帮助我们尽快地把握全书的内容</a:t>
            </a:r>
            <a:r>
              <a:rPr lang="zh-CN" altLang="en-US" sz="2800" dirty="0" smtClean="0">
                <a:solidFill>
                  <a:prstClr val="black"/>
                </a:solidFill>
                <a:latin typeface="罗西钢笔行楷"/>
                <a:ea typeface="华文楷体" panose="02010600040101010101" pitchFamily="2" charset="-122"/>
              </a:rPr>
              <a:t>。</a:t>
            </a:r>
            <a:r>
              <a:rPr lang="en-US" altLang="zh-CN" sz="2800" dirty="0" smtClean="0">
                <a:solidFill>
                  <a:prstClr val="black"/>
                </a:solidFill>
                <a:latin typeface="罗西钢笔行楷"/>
                <a:ea typeface="华文楷体" panose="02010600040101010101" pitchFamily="2" charset="-122"/>
              </a:rPr>
              <a:t>《</a:t>
            </a:r>
            <a:r>
              <a:rPr lang="zh-CN" altLang="en-US" sz="2800" dirty="0">
                <a:solidFill>
                  <a:prstClr val="black"/>
                </a:solidFill>
                <a:latin typeface="罗西钢笔行楷"/>
                <a:ea typeface="华文楷体" panose="02010600040101010101" pitchFamily="2" charset="-122"/>
              </a:rPr>
              <a:t>海底两万里</a:t>
            </a:r>
            <a:r>
              <a:rPr lang="en-US" altLang="zh-CN" sz="2800" dirty="0" smtClean="0">
                <a:solidFill>
                  <a:prstClr val="black"/>
                </a:solidFill>
                <a:latin typeface="罗西钢笔行楷"/>
                <a:ea typeface="华文楷体" panose="02010600040101010101" pitchFamily="2" charset="-122"/>
              </a:rPr>
              <a:t>》</a:t>
            </a:r>
            <a:r>
              <a:rPr lang="zh-CN" altLang="en-US" sz="2800" dirty="0" smtClean="0">
                <a:solidFill>
                  <a:prstClr val="black"/>
                </a:solidFill>
                <a:latin typeface="罗西钢笔行楷"/>
                <a:ea typeface="华文楷体" panose="02010600040101010101" pitchFamily="2" charset="-122"/>
              </a:rPr>
              <a:t>中的尼摩船长，是全书的核心人物，也是故事发生、发展的关键，对涉及他的语段就需要格外关注。而对文中大段的景物描写、知识介绍等可先跳过去。</a:t>
            </a:r>
            <a:endParaRPr lang="zh-CN" altLang="en-US" sz="2800" dirty="0">
              <a:solidFill>
                <a:prstClr val="black"/>
              </a:solidFill>
              <a:latin typeface="罗西钢笔行楷"/>
              <a:ea typeface="华文楷体" panose="02010600040101010101" pitchFamily="2" charset="-122"/>
            </a:endParaRPr>
          </a:p>
        </p:txBody>
      </p:sp>
      <p:sp>
        <p:nvSpPr>
          <p:cNvPr id="20" name="圆角矩形 19"/>
          <p:cNvSpPr/>
          <p:nvPr/>
        </p:nvSpPr>
        <p:spPr>
          <a:xfrm>
            <a:off x="1323292" y="2344102"/>
            <a:ext cx="2241550" cy="441960"/>
          </a:xfrm>
          <a:prstGeom prst="roundRect">
            <a:avLst>
              <a:gd name="adj" fmla="val 27011"/>
            </a:avLst>
          </a:prstGeom>
          <a:noFill/>
          <a:ln>
            <a:solidFill>
              <a:srgbClr val="5546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 smtClean="0"/>
              <a:t>同情与重</a:t>
            </a:r>
            <a:endParaRPr lang="zh-CN" altLang="en-US" sz="1400" dirty="0"/>
          </a:p>
        </p:txBody>
      </p:sp>
      <p:sp>
        <p:nvSpPr>
          <p:cNvPr id="21" name="矩形 20"/>
          <p:cNvSpPr/>
          <p:nvPr/>
        </p:nvSpPr>
        <p:spPr>
          <a:xfrm>
            <a:off x="1340176" y="2376725"/>
            <a:ext cx="22765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b="1" dirty="0" smtClean="0"/>
              <a:t>集中精力，专心致志</a:t>
            </a:r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34935840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 descr="树枝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7315" y="-313690"/>
            <a:ext cx="1713230" cy="18440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507594" y="1469581"/>
            <a:ext cx="946251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ts val="6000"/>
              </a:lnSpc>
            </a:pPr>
            <a:r>
              <a:rPr lang="zh-CN" altLang="en-US" sz="3200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快速浏览</a:t>
            </a:r>
            <a:r>
              <a:rPr lang="zh-CN" altLang="en-US" sz="3200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法：</a:t>
            </a:r>
            <a:r>
              <a:rPr lang="zh-CN" altLang="en-US" sz="3200" dirty="0" smtClean="0">
                <a:solidFill>
                  <a:srgbClr val="55463D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从整体上粗略掌握书中大概内容的一种阅读方法，在有限的时间内尽可能多地获取信息。</a:t>
            </a:r>
            <a:endParaRPr lang="zh-CN" altLang="en-US" sz="3200" dirty="0">
              <a:solidFill>
                <a:srgbClr val="55463D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31" name="折角形 30"/>
          <p:cNvSpPr/>
          <p:nvPr/>
        </p:nvSpPr>
        <p:spPr>
          <a:xfrm>
            <a:off x="1507594" y="1610884"/>
            <a:ext cx="9674526" cy="1489914"/>
          </a:xfrm>
          <a:prstGeom prst="foldedCorner">
            <a:avLst>
              <a:gd name="adj" fmla="val 29684"/>
            </a:avLst>
          </a:prstGeom>
          <a:noFill/>
          <a:ln>
            <a:solidFill>
              <a:srgbClr val="5546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图片 10" descr="饮料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84751" y="4737253"/>
            <a:ext cx="1010285" cy="1803353"/>
          </a:xfrm>
          <a:prstGeom prst="rect">
            <a:avLst/>
          </a:prstGeom>
        </p:spPr>
      </p:pic>
      <p:sp>
        <p:nvSpPr>
          <p:cNvPr id="7" name="TextBox 28"/>
          <p:cNvSpPr txBox="1"/>
          <p:nvPr/>
        </p:nvSpPr>
        <p:spPr>
          <a:xfrm>
            <a:off x="1507594" y="3313621"/>
            <a:ext cx="946251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ts val="6000"/>
              </a:lnSpc>
            </a:pPr>
            <a:r>
              <a:rPr lang="zh-CN" altLang="en-US" sz="3200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跳读法：</a:t>
            </a:r>
            <a:r>
              <a:rPr lang="zh-CN" altLang="en-US" sz="3200" dirty="0" smtClean="0">
                <a:solidFill>
                  <a:srgbClr val="55463D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跳过无关紧要的内容，直接获取关键信息的一种快速阅读方法。</a:t>
            </a:r>
            <a:endParaRPr lang="zh-CN" altLang="en-US" sz="3200" dirty="0">
              <a:solidFill>
                <a:srgbClr val="55463D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8" name="折角形 7"/>
          <p:cNvSpPr/>
          <p:nvPr/>
        </p:nvSpPr>
        <p:spPr>
          <a:xfrm>
            <a:off x="1507594" y="3493488"/>
            <a:ext cx="9674526" cy="1364325"/>
          </a:xfrm>
          <a:prstGeom prst="foldedCorner">
            <a:avLst>
              <a:gd name="adj" fmla="val 29684"/>
            </a:avLst>
          </a:prstGeom>
          <a:noFill/>
          <a:ln>
            <a:solidFill>
              <a:srgbClr val="5546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68812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bldLvl="0" animBg="1"/>
      <p:bldP spid="8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645232" y="2920645"/>
            <a:ext cx="371819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solidFill>
                  <a:srgbClr val="55463D"/>
                </a:solidFill>
                <a:latin typeface="+mn-ea"/>
              </a:rPr>
              <a:t>快速浏览法</a:t>
            </a:r>
            <a:endParaRPr lang="en-US" altLang="zh-CN" sz="3200" b="1" dirty="0" smtClean="0">
              <a:solidFill>
                <a:srgbClr val="55463D"/>
              </a:solidFill>
              <a:latin typeface="+mn-ea"/>
            </a:endParaRPr>
          </a:p>
          <a:p>
            <a:r>
              <a:rPr lang="zh-CN" altLang="en-US" sz="3200" b="1" dirty="0" smtClean="0">
                <a:solidFill>
                  <a:srgbClr val="55463D"/>
                </a:solidFill>
                <a:latin typeface="+mn-ea"/>
              </a:rPr>
              <a:t>分析尼摩船长形象</a:t>
            </a:r>
            <a:endParaRPr lang="zh-CN" altLang="en-US" sz="3200" b="1" dirty="0">
              <a:solidFill>
                <a:srgbClr val="55463D"/>
              </a:solidFill>
              <a:latin typeface="+mn-ea"/>
            </a:endParaRPr>
          </a:p>
        </p:txBody>
      </p:sp>
      <p:pic>
        <p:nvPicPr>
          <p:cNvPr id="24" name="图片 23" descr="树枝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7315" y="-313690"/>
            <a:ext cx="1713230" cy="1844040"/>
          </a:xfrm>
          <a:prstGeom prst="rect">
            <a:avLst/>
          </a:prstGeom>
        </p:spPr>
      </p:pic>
      <p:cxnSp>
        <p:nvCxnSpPr>
          <p:cNvPr id="5" name="直接连接符 4"/>
          <p:cNvCxnSpPr/>
          <p:nvPr/>
        </p:nvCxnSpPr>
        <p:spPr>
          <a:xfrm>
            <a:off x="4244877" y="1367011"/>
            <a:ext cx="0" cy="4831080"/>
          </a:xfrm>
          <a:prstGeom prst="line">
            <a:avLst/>
          </a:prstGeom>
          <a:ln w="12700">
            <a:solidFill>
              <a:srgbClr val="5546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24"/>
          <p:cNvSpPr txBox="1"/>
          <p:nvPr/>
        </p:nvSpPr>
        <p:spPr>
          <a:xfrm>
            <a:off x="4509603" y="1803219"/>
            <a:ext cx="721861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请同学们在目录中任选一个与尼摩船长有关的章节，</a:t>
            </a:r>
            <a:r>
              <a:rPr lang="zh-CN" altLang="en-US" sz="2400" b="1" dirty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按照以下方法快速浏览，</a:t>
            </a:r>
            <a:r>
              <a:rPr lang="zh-CN" altLang="en-US" sz="2400" b="1" dirty="0" smtClean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圈点勾画关键句，概括主要事件，在事件中分析尼摩船长的形象特点。</a:t>
            </a:r>
            <a:endParaRPr lang="en-US" altLang="zh-CN" sz="2400" b="1" dirty="0" smtClean="0">
              <a:solidFill>
                <a:srgbClr val="FF0000"/>
              </a:solidFill>
              <a:latin typeface="华文楷体"/>
              <a:ea typeface="华文楷体"/>
              <a:cs typeface="华文楷体"/>
            </a:endParaRPr>
          </a:p>
          <a:p>
            <a:endParaRPr lang="en-US" altLang="zh-CN" sz="2400" b="1" dirty="0" smtClean="0">
              <a:solidFill>
                <a:srgbClr val="0000FF"/>
              </a:solidFill>
              <a:latin typeface="仿宋" pitchFamily="49" charset="-122"/>
              <a:ea typeface="仿宋" pitchFamily="49" charset="-122"/>
            </a:endParaRPr>
          </a:p>
          <a:p>
            <a:r>
              <a:rPr lang="zh-CN" altLang="en-US" sz="2400" b="1" dirty="0" smtClean="0">
                <a:solidFill>
                  <a:srgbClr val="0000FF"/>
                </a:solidFill>
                <a:latin typeface="华文楷体"/>
                <a:ea typeface="华文楷体"/>
                <a:cs typeface="华文楷体"/>
              </a:rPr>
              <a:t>具体方法：</a:t>
            </a:r>
            <a:endParaRPr lang="en-US" altLang="zh-CN" sz="2400" b="1" dirty="0" smtClean="0">
              <a:solidFill>
                <a:srgbClr val="0000FF"/>
              </a:solidFill>
              <a:latin typeface="华文楷体"/>
              <a:ea typeface="华文楷体"/>
              <a:cs typeface="华文楷体"/>
            </a:endParaRPr>
          </a:p>
          <a:p>
            <a:r>
              <a:rPr lang="zh-CN" altLang="en-US" sz="2400" b="1" dirty="0">
                <a:latin typeface="华文楷体"/>
                <a:ea typeface="华文楷体"/>
                <a:cs typeface="华文楷体"/>
              </a:rPr>
              <a:t>一看</a:t>
            </a:r>
            <a:r>
              <a:rPr lang="zh-CN" altLang="en-US" sz="2400" b="1" dirty="0" smtClean="0">
                <a:latin typeface="华文楷体"/>
                <a:ea typeface="华文楷体"/>
                <a:cs typeface="华文楷体"/>
              </a:rPr>
              <a:t>小说目录，确定尼摩船长出场及以后的章节；</a:t>
            </a:r>
            <a:endParaRPr lang="en-US" altLang="zh-CN" sz="2400" b="1" dirty="0" smtClean="0">
              <a:latin typeface="华文楷体"/>
              <a:ea typeface="华文楷体"/>
              <a:cs typeface="华文楷体"/>
            </a:endParaRPr>
          </a:p>
          <a:p>
            <a:r>
              <a:rPr lang="zh-CN" altLang="en-US" sz="2400" b="1" dirty="0" smtClean="0">
                <a:latin typeface="华文楷体"/>
                <a:ea typeface="华文楷体"/>
                <a:cs typeface="华文楷体"/>
              </a:rPr>
              <a:t>二看章节的标题，推测章节主要内容；</a:t>
            </a:r>
            <a:endParaRPr lang="en-US" altLang="zh-CN" sz="2400" b="1" dirty="0" smtClean="0">
              <a:latin typeface="华文楷体"/>
              <a:ea typeface="华文楷体"/>
              <a:cs typeface="华文楷体"/>
            </a:endParaRPr>
          </a:p>
          <a:p>
            <a:r>
              <a:rPr lang="zh-CN" altLang="en-US" sz="2400" b="1" dirty="0" smtClean="0">
                <a:latin typeface="华文楷体"/>
                <a:ea typeface="华文楷体"/>
                <a:cs typeface="华文楷体"/>
              </a:rPr>
              <a:t>三看章节开头、结尾、过渡等关键句梳理主要事件；四析事件中的人物形象特点。</a:t>
            </a:r>
            <a:endParaRPr lang="zh-CN" altLang="en-US" sz="2400" b="1" dirty="0">
              <a:latin typeface="华文楷体"/>
              <a:ea typeface="华文楷体"/>
              <a:cs typeface="华文楷体"/>
            </a:endParaRPr>
          </a:p>
        </p:txBody>
      </p:sp>
    </p:spTree>
    <p:extLst>
      <p:ext uri="{BB962C8B-B14F-4D97-AF65-F5344CB8AC3E}">
        <p14:creationId xmlns:p14="http://schemas.microsoft.com/office/powerpoint/2010/main" val="1999844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24268" y="774468"/>
            <a:ext cx="1435758" cy="1325563"/>
          </a:xfrm>
        </p:spPr>
        <p:txBody>
          <a:bodyPr/>
          <a:lstStyle/>
          <a:p>
            <a:r>
              <a:rPr lang="zh-CN" altLang="en-US" dirty="0" smtClean="0"/>
              <a:t>目录</a:t>
            </a:r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2429" y="549882"/>
            <a:ext cx="8666547" cy="583009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bg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椭圆形标注 5"/>
          <p:cNvSpPr/>
          <p:nvPr/>
        </p:nvSpPr>
        <p:spPr>
          <a:xfrm>
            <a:off x="9366038" y="759226"/>
            <a:ext cx="2214391" cy="614775"/>
          </a:xfrm>
          <a:prstGeom prst="wedgeEllipseCallou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尼摩船长出场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52" y="2170434"/>
            <a:ext cx="2229351" cy="3357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57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619839" y="493630"/>
            <a:ext cx="49533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 smtClean="0">
                <a:solidFill>
                  <a:srgbClr val="FF0000"/>
                </a:solidFill>
                <a:latin typeface="罗西钢笔行楷" panose="02010800040101010101" charset="-122"/>
                <a:ea typeface="罗西钢笔行楷" panose="02010800040101010101" charset="-122"/>
              </a:rPr>
              <a:t>标题：</a:t>
            </a:r>
            <a:r>
              <a:rPr lang="zh-CN" altLang="en-US" sz="3600" b="1" dirty="0" smtClean="0">
                <a:solidFill>
                  <a:srgbClr val="55463D"/>
                </a:solidFill>
                <a:latin typeface="罗西钢笔行楷" panose="02010800040101010101" charset="-122"/>
                <a:ea typeface="罗西钢笔行楷" panose="02010800040101010101" charset="-122"/>
              </a:rPr>
              <a:t>尼摩船长的闪电</a:t>
            </a:r>
            <a:endParaRPr lang="zh-CN" altLang="en-US" sz="3600" b="1" dirty="0">
              <a:solidFill>
                <a:srgbClr val="55463D"/>
              </a:solidFill>
              <a:latin typeface="罗西钢笔行楷" panose="02010800040101010101" charset="-122"/>
              <a:ea typeface="罗西钢笔行楷" panose="02010800040101010101" charset="-122"/>
            </a:endParaRPr>
          </a:p>
        </p:txBody>
      </p:sp>
      <p:pic>
        <p:nvPicPr>
          <p:cNvPr id="24" name="图片 23" descr="树枝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7315" y="-313690"/>
            <a:ext cx="1713230" cy="1844040"/>
          </a:xfrm>
          <a:prstGeom prst="rect">
            <a:avLst/>
          </a:prstGeom>
        </p:spPr>
      </p:pic>
      <p:sp>
        <p:nvSpPr>
          <p:cNvPr id="7" name="折角形 6"/>
          <p:cNvSpPr/>
          <p:nvPr/>
        </p:nvSpPr>
        <p:spPr>
          <a:xfrm>
            <a:off x="597692" y="1591569"/>
            <a:ext cx="6552281" cy="2923600"/>
          </a:xfrm>
          <a:prstGeom prst="foldedCorner">
            <a:avLst>
              <a:gd name="adj" fmla="val 29684"/>
            </a:avLst>
          </a:prstGeom>
          <a:noFill/>
          <a:ln>
            <a:solidFill>
              <a:srgbClr val="5546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折角形 7"/>
          <p:cNvSpPr/>
          <p:nvPr/>
        </p:nvSpPr>
        <p:spPr>
          <a:xfrm>
            <a:off x="591315" y="4708438"/>
            <a:ext cx="6558659" cy="1678045"/>
          </a:xfrm>
          <a:prstGeom prst="foldedCorner">
            <a:avLst>
              <a:gd name="adj" fmla="val 29684"/>
            </a:avLst>
          </a:prstGeom>
          <a:noFill/>
          <a:ln>
            <a:solidFill>
              <a:srgbClr val="5546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597693" y="1549936"/>
            <a:ext cx="631708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400" b="1" dirty="0" smtClean="0">
                <a:solidFill>
                  <a:srgbClr val="FF0000"/>
                </a:solidFill>
              </a:rPr>
              <a:t>开头：</a:t>
            </a:r>
            <a:r>
              <a:rPr kumimoji="1" lang="zh-CN" altLang="en-US" sz="2400" dirty="0" smtClean="0"/>
              <a:t>有</a:t>
            </a:r>
            <a:r>
              <a:rPr kumimoji="1" lang="zh-CN" altLang="en-US" sz="2400" u="sng" dirty="0" smtClean="0">
                <a:solidFill>
                  <a:srgbClr val="3366FF"/>
                </a:solidFill>
              </a:rPr>
              <a:t>二十来个土著人手里拿着弓弩和石器出现</a:t>
            </a:r>
            <a:r>
              <a:rPr kumimoji="1" lang="en-US" altLang="zh-CN" sz="2400" dirty="0" smtClean="0"/>
              <a:t>……</a:t>
            </a:r>
            <a:r>
              <a:rPr kumimoji="1" lang="zh-CN" altLang="en-US" sz="2400" dirty="0" smtClean="0"/>
              <a:t>离我们顶多一百步远。</a:t>
            </a:r>
            <a:endParaRPr kumimoji="1" lang="en-US" altLang="zh-CN" sz="2400" dirty="0" smtClean="0"/>
          </a:p>
          <a:p>
            <a:endParaRPr kumimoji="1" lang="en-US" altLang="zh-CN" sz="2400" dirty="0" smtClean="0"/>
          </a:p>
          <a:p>
            <a:r>
              <a:rPr kumimoji="1" lang="zh-CN" altLang="en-US" sz="2400" b="1" dirty="0" smtClean="0">
                <a:solidFill>
                  <a:srgbClr val="FF0000"/>
                </a:solidFill>
              </a:rPr>
              <a:t>过渡：</a:t>
            </a:r>
            <a:r>
              <a:rPr kumimoji="1" lang="zh-CN" altLang="en-US" sz="2400" dirty="0" smtClean="0"/>
              <a:t>我们往客厅走去</a:t>
            </a:r>
            <a:r>
              <a:rPr kumimoji="1" lang="en-US" altLang="zh-CN" sz="2400" dirty="0" smtClean="0"/>
              <a:t>……</a:t>
            </a:r>
            <a:r>
              <a:rPr kumimoji="1" lang="zh-CN" altLang="en-US" sz="2400" dirty="0" smtClean="0"/>
              <a:t>尼摩船长正俯身于管风琴上，</a:t>
            </a:r>
            <a:r>
              <a:rPr kumimoji="1" lang="zh-CN" altLang="en-US" sz="2400" u="sng" dirty="0" smtClean="0">
                <a:solidFill>
                  <a:srgbClr val="3366FF"/>
                </a:solidFill>
              </a:rPr>
              <a:t>陶醉在美妙的音乐之中</a:t>
            </a:r>
            <a:r>
              <a:rPr kumimoji="1" lang="en-US" altLang="zh-CN" sz="2400" u="sng" dirty="0" smtClean="0">
                <a:solidFill>
                  <a:srgbClr val="3366FF"/>
                </a:solidFill>
              </a:rPr>
              <a:t>……</a:t>
            </a:r>
            <a:r>
              <a:rPr kumimoji="1" lang="zh-CN" altLang="en-US" sz="2400" u="sng" dirty="0" smtClean="0">
                <a:solidFill>
                  <a:srgbClr val="3366FF"/>
                </a:solidFill>
              </a:rPr>
              <a:t>“即使巴布亚的所有土著人都集合在这，‘鹦鹉螺号’也绝不会害怕他们的攻击</a:t>
            </a:r>
            <a:r>
              <a:rPr kumimoji="1" lang="en-US" altLang="zh-CN" sz="2400" u="sng" dirty="0" smtClean="0">
                <a:solidFill>
                  <a:srgbClr val="3366FF"/>
                </a:solidFill>
              </a:rPr>
              <a:t>”</a:t>
            </a:r>
            <a:endParaRPr kumimoji="1" lang="zh-CN" altLang="en-US" sz="2400" u="sng" dirty="0">
              <a:solidFill>
                <a:srgbClr val="3366FF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41659" y="4761853"/>
            <a:ext cx="642519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400" b="1" dirty="0" smtClean="0">
                <a:solidFill>
                  <a:srgbClr val="FF0000"/>
                </a:solidFill>
              </a:rPr>
              <a:t>结尾：</a:t>
            </a:r>
            <a:r>
              <a:rPr kumimoji="1" lang="zh-CN" altLang="en-US" sz="2400" dirty="0" smtClean="0"/>
              <a:t>他是在自己和来犯的敌人之间</a:t>
            </a:r>
            <a:r>
              <a:rPr kumimoji="1" lang="zh-CN" altLang="en-US" sz="2400" u="sng" dirty="0" smtClean="0">
                <a:solidFill>
                  <a:srgbClr val="3366FF"/>
                </a:solidFill>
              </a:rPr>
              <a:t>拉起了一道电网，</a:t>
            </a:r>
            <a:r>
              <a:rPr kumimoji="1" lang="zh-CN" altLang="en-US" sz="2400" dirty="0" smtClean="0"/>
              <a:t>任何人都别想不受电击而通过电网</a:t>
            </a:r>
            <a:r>
              <a:rPr kumimoji="1" lang="en-US" altLang="zh-CN" sz="2400" dirty="0" smtClean="0"/>
              <a:t>……</a:t>
            </a:r>
            <a:r>
              <a:rPr kumimoji="1" lang="zh-CN" altLang="en-US" sz="2400" u="sng" dirty="0" smtClean="0">
                <a:solidFill>
                  <a:srgbClr val="3366FF"/>
                </a:solidFill>
              </a:rPr>
              <a:t>受到惊骇的巴布亚人已经向后退缩，个个失魂落魄</a:t>
            </a:r>
            <a:r>
              <a:rPr kumimoji="1" lang="en-US" altLang="zh-CN" sz="2400" u="sng" dirty="0" smtClean="0">
                <a:solidFill>
                  <a:srgbClr val="3366FF"/>
                </a:solidFill>
              </a:rPr>
              <a:t>……</a:t>
            </a:r>
            <a:endParaRPr kumimoji="1" lang="zh-CN" altLang="en-US" sz="2400" u="sng" dirty="0">
              <a:solidFill>
                <a:srgbClr val="3366FF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7583227" y="1848721"/>
            <a:ext cx="42725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800" b="1" dirty="0" smtClean="0">
                <a:solidFill>
                  <a:srgbClr val="FF0000"/>
                </a:solidFill>
              </a:rPr>
              <a:t>浏览、概括主要事件：</a:t>
            </a:r>
            <a:endParaRPr kumimoji="1" lang="en-US" altLang="zh-CN" sz="2800" b="1" dirty="0" smtClean="0">
              <a:solidFill>
                <a:srgbClr val="FF0000"/>
              </a:solidFill>
            </a:endParaRPr>
          </a:p>
          <a:p>
            <a:r>
              <a:rPr kumimoji="1" lang="zh-CN" altLang="en-US" sz="2800" b="1" dirty="0" smtClean="0">
                <a:solidFill>
                  <a:srgbClr val="0000FF"/>
                </a:solidFill>
              </a:rPr>
              <a:t>尼摩船长用电吓退土著人</a:t>
            </a:r>
            <a:endParaRPr kumimoji="1" lang="zh-CN" altLang="en-US" sz="2800" b="1" dirty="0">
              <a:solidFill>
                <a:srgbClr val="0000FF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8162243" y="4089589"/>
            <a:ext cx="289507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800" b="1" dirty="0" smtClean="0">
                <a:solidFill>
                  <a:srgbClr val="FF0000"/>
                </a:solidFill>
              </a:rPr>
              <a:t>尼摩船长形象：</a:t>
            </a:r>
            <a:r>
              <a:rPr kumimoji="1" lang="zh-CN" altLang="en-US" sz="2800" b="1" dirty="0" smtClean="0">
                <a:solidFill>
                  <a:srgbClr val="3366FF"/>
                </a:solidFill>
              </a:rPr>
              <a:t>沉着冷静</a:t>
            </a:r>
            <a:endParaRPr kumimoji="1" lang="en-US" altLang="zh-CN" sz="2800" b="1" dirty="0" smtClean="0">
              <a:solidFill>
                <a:srgbClr val="3366FF"/>
              </a:solidFill>
            </a:endParaRPr>
          </a:p>
          <a:p>
            <a:r>
              <a:rPr kumimoji="1" lang="zh-CN" altLang="en-US" sz="2800" b="1" dirty="0" smtClean="0">
                <a:solidFill>
                  <a:srgbClr val="3366FF"/>
                </a:solidFill>
              </a:rPr>
              <a:t>聪明机智</a:t>
            </a:r>
            <a:endParaRPr kumimoji="1" lang="en-US" altLang="zh-CN" sz="2800" b="1" dirty="0" smtClean="0">
              <a:solidFill>
                <a:srgbClr val="3366FF"/>
              </a:solidFill>
            </a:endParaRPr>
          </a:p>
          <a:p>
            <a:r>
              <a:rPr kumimoji="1" lang="zh-CN" altLang="en-US" sz="2800" b="1" dirty="0" smtClean="0">
                <a:solidFill>
                  <a:srgbClr val="3366FF"/>
                </a:solidFill>
              </a:rPr>
              <a:t>有先见之明</a:t>
            </a:r>
            <a:endParaRPr kumimoji="1" lang="en-US" altLang="zh-CN" sz="2800" b="1" dirty="0" smtClean="0">
              <a:solidFill>
                <a:srgbClr val="3366FF"/>
              </a:solidFill>
            </a:endParaRPr>
          </a:p>
          <a:p>
            <a:r>
              <a:rPr kumimoji="1" lang="zh-CN" altLang="en-US" sz="2800" b="1" dirty="0" smtClean="0">
                <a:solidFill>
                  <a:srgbClr val="3366FF"/>
                </a:solidFill>
              </a:rPr>
              <a:t>知识渊博</a:t>
            </a:r>
            <a:r>
              <a:rPr kumimoji="1" lang="en-US" altLang="zh-CN" sz="2800" b="1" dirty="0" smtClean="0">
                <a:solidFill>
                  <a:srgbClr val="3366FF"/>
                </a:solidFill>
              </a:rPr>
              <a:t>……</a:t>
            </a:r>
            <a:endParaRPr kumimoji="1" lang="zh-CN" altLang="en-US" sz="2800" b="1" dirty="0">
              <a:solidFill>
                <a:srgbClr val="3366FF"/>
              </a:solidFill>
            </a:endParaRPr>
          </a:p>
        </p:txBody>
      </p:sp>
      <p:sp>
        <p:nvSpPr>
          <p:cNvPr id="12" name="下箭头 11"/>
          <p:cNvSpPr/>
          <p:nvPr/>
        </p:nvSpPr>
        <p:spPr>
          <a:xfrm>
            <a:off x="9058782" y="2875785"/>
            <a:ext cx="616371" cy="1251153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3855035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789833" y="2697197"/>
            <a:ext cx="371819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solidFill>
                  <a:srgbClr val="55463D"/>
                </a:solidFill>
                <a:latin typeface="+mn-ea"/>
              </a:rPr>
              <a:t>跳读法</a:t>
            </a:r>
            <a:endParaRPr lang="en-US" altLang="zh-CN" sz="3200" b="1" dirty="0" smtClean="0">
              <a:solidFill>
                <a:srgbClr val="55463D"/>
              </a:solidFill>
              <a:latin typeface="+mn-ea"/>
            </a:endParaRPr>
          </a:p>
          <a:p>
            <a:r>
              <a:rPr lang="zh-CN" altLang="en-US" sz="3200" b="1" dirty="0" smtClean="0">
                <a:solidFill>
                  <a:srgbClr val="55463D"/>
                </a:solidFill>
                <a:latin typeface="+mn-ea"/>
              </a:rPr>
              <a:t>分析尼摩船长形象</a:t>
            </a:r>
            <a:endParaRPr lang="zh-CN" altLang="en-US" sz="3200" b="1" dirty="0">
              <a:solidFill>
                <a:srgbClr val="55463D"/>
              </a:solidFill>
              <a:latin typeface="+mn-ea"/>
            </a:endParaRPr>
          </a:p>
        </p:txBody>
      </p:sp>
      <p:pic>
        <p:nvPicPr>
          <p:cNvPr id="24" name="图片 23" descr="树枝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7315" y="-313690"/>
            <a:ext cx="1713230" cy="1844040"/>
          </a:xfrm>
          <a:prstGeom prst="rect">
            <a:avLst/>
          </a:prstGeom>
        </p:spPr>
      </p:pic>
      <p:cxnSp>
        <p:nvCxnSpPr>
          <p:cNvPr id="5" name="直接连接符 4"/>
          <p:cNvCxnSpPr/>
          <p:nvPr/>
        </p:nvCxnSpPr>
        <p:spPr>
          <a:xfrm>
            <a:off x="4562401" y="1404358"/>
            <a:ext cx="0" cy="4831080"/>
          </a:xfrm>
          <a:prstGeom prst="line">
            <a:avLst/>
          </a:prstGeom>
          <a:ln w="12700">
            <a:solidFill>
              <a:srgbClr val="5546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24"/>
          <p:cNvSpPr txBox="1"/>
          <p:nvPr/>
        </p:nvSpPr>
        <p:spPr>
          <a:xfrm>
            <a:off x="4745705" y="2046528"/>
            <a:ext cx="721861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请同学们任选一个与尼摩船长有关的主要情节，按照以下方法圈点勾画，分析尼摩船长的形象特点。</a:t>
            </a:r>
            <a:endParaRPr lang="en-US" altLang="zh-CN" sz="2400" b="1" dirty="0" smtClean="0">
              <a:solidFill>
                <a:srgbClr val="FF0000"/>
              </a:solidFill>
              <a:latin typeface="华文楷体"/>
              <a:ea typeface="华文楷体"/>
              <a:cs typeface="华文楷体"/>
            </a:endParaRPr>
          </a:p>
          <a:p>
            <a:endParaRPr lang="en-US" altLang="zh-CN" sz="2400" b="1" dirty="0" smtClean="0">
              <a:solidFill>
                <a:srgbClr val="0000FF"/>
              </a:solidFill>
              <a:latin typeface="华文楷体"/>
              <a:ea typeface="华文楷体"/>
              <a:cs typeface="华文楷体"/>
            </a:endParaRPr>
          </a:p>
          <a:p>
            <a:r>
              <a:rPr lang="zh-CN" altLang="en-US" sz="2400" b="1" dirty="0" smtClean="0">
                <a:solidFill>
                  <a:srgbClr val="0000FF"/>
                </a:solidFill>
                <a:latin typeface="华文楷体"/>
                <a:ea typeface="华文楷体"/>
                <a:cs typeface="华文楷体"/>
              </a:rPr>
              <a:t>具体方法：</a:t>
            </a:r>
            <a:endParaRPr lang="en-US" altLang="zh-CN" sz="2400" b="1" dirty="0" smtClean="0">
              <a:solidFill>
                <a:srgbClr val="0000FF"/>
              </a:solidFill>
              <a:latin typeface="华文楷体"/>
              <a:ea typeface="华文楷体"/>
              <a:cs typeface="华文楷体"/>
            </a:endParaRPr>
          </a:p>
          <a:p>
            <a:r>
              <a:rPr lang="zh-CN" altLang="en-US" sz="2400" b="1" dirty="0" smtClean="0">
                <a:latin typeface="华文楷体"/>
                <a:ea typeface="华文楷体"/>
                <a:cs typeface="华文楷体"/>
              </a:rPr>
              <a:t>一理主要情节，关注情节发展中的人物形象的变化；</a:t>
            </a:r>
            <a:endParaRPr lang="en-US" altLang="zh-CN" sz="2400" b="1" dirty="0" smtClean="0">
              <a:latin typeface="华文楷体"/>
              <a:ea typeface="华文楷体"/>
              <a:cs typeface="华文楷体"/>
            </a:endParaRPr>
          </a:p>
          <a:p>
            <a:r>
              <a:rPr lang="zh-CN" altLang="en-US" sz="2400" b="1" dirty="0" smtClean="0">
                <a:latin typeface="华文楷体"/>
                <a:ea typeface="华文楷体"/>
                <a:cs typeface="华文楷体"/>
              </a:rPr>
              <a:t>二看人物描写，在语言、动作等细节中分析形象；</a:t>
            </a:r>
            <a:endParaRPr lang="en-US" altLang="zh-CN" sz="2400" b="1" dirty="0" smtClean="0">
              <a:latin typeface="华文楷体"/>
              <a:ea typeface="华文楷体"/>
              <a:cs typeface="华文楷体"/>
            </a:endParaRPr>
          </a:p>
          <a:p>
            <a:r>
              <a:rPr lang="zh-CN" altLang="en-US" sz="2400" b="1" dirty="0" smtClean="0">
                <a:latin typeface="华文楷体"/>
                <a:ea typeface="华文楷体"/>
                <a:cs typeface="华文楷体"/>
              </a:rPr>
              <a:t>三比次要人物，在人物对比中分析尼摩船长形象。</a:t>
            </a:r>
            <a:endParaRPr lang="en-US" altLang="zh-CN" sz="2400" b="1" dirty="0" smtClean="0">
              <a:latin typeface="华文楷体"/>
              <a:ea typeface="华文楷体"/>
              <a:cs typeface="华文楷体"/>
            </a:endParaRPr>
          </a:p>
          <a:p>
            <a:r>
              <a:rPr lang="zh-CN" altLang="en-US" sz="2400" b="1" dirty="0" smtClean="0">
                <a:latin typeface="华文楷体"/>
                <a:ea typeface="华文楷体"/>
                <a:cs typeface="华文楷体"/>
              </a:rPr>
              <a:t>四析人物议论，在议论语句中分析尼摩船长的形象。</a:t>
            </a:r>
            <a:endParaRPr lang="en-US" altLang="zh-CN" sz="2400" b="1" dirty="0" smtClean="0">
              <a:latin typeface="华文楷体"/>
              <a:ea typeface="华文楷体"/>
              <a:cs typeface="华文楷体"/>
            </a:endParaRPr>
          </a:p>
        </p:txBody>
      </p:sp>
    </p:spTree>
    <p:extLst>
      <p:ext uri="{BB962C8B-B14F-4D97-AF65-F5344CB8AC3E}">
        <p14:creationId xmlns:p14="http://schemas.microsoft.com/office/powerpoint/2010/main" val="31725773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686</TotalTime>
  <Words>1875</Words>
  <Application>Microsoft Office PowerPoint</Application>
  <PresentationFormat>宽屏</PresentationFormat>
  <Paragraphs>120</Paragraphs>
  <Slides>17</Slides>
  <Notes>0</Notes>
  <HiddenSlides>0</HiddenSlides>
  <MMClips>2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6" baseType="lpstr">
      <vt:lpstr>Adobe Caslon Pro</vt:lpstr>
      <vt:lpstr>仿宋</vt:lpstr>
      <vt:lpstr>华文楷体</vt:lpstr>
      <vt:lpstr>罗西钢笔行楷</vt:lpstr>
      <vt:lpstr>宋体</vt:lpstr>
      <vt:lpstr>Arial</vt:lpstr>
      <vt:lpstr>Calibri</vt:lpstr>
      <vt:lpstr>Calibri Light</vt:lpstr>
      <vt:lpstr>Office 主题</vt:lpstr>
      <vt:lpstr>《海底两万里》人物群像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目录</vt:lpstr>
      <vt:lpstr>PowerPoint 演示文稿</vt:lpstr>
      <vt:lpstr>PowerPoint 演示文稿</vt:lpstr>
      <vt:lpstr>PowerPoint 演示文稿</vt:lpstr>
      <vt:lpstr>动中之动——初见尼摩船长</vt:lpstr>
      <vt:lpstr>价值千万的珍珠——再识尼摩船长</vt:lpstr>
      <vt:lpstr>大屠杀——又见尼摩船长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yi</dc:creator>
  <cp:lastModifiedBy>yi</cp:lastModifiedBy>
  <cp:revision>152</cp:revision>
  <dcterms:created xsi:type="dcterms:W3CDTF">2020-05-22T06:31:11Z</dcterms:created>
  <dcterms:modified xsi:type="dcterms:W3CDTF">2020-05-25T06:04:45Z</dcterms:modified>
</cp:coreProperties>
</file>